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9" r:id="rId6"/>
    <p:sldId id="261" r:id="rId7"/>
    <p:sldId id="260" r:id="rId8"/>
    <p:sldId id="263" r:id="rId9"/>
    <p:sldId id="264" r:id="rId10"/>
    <p:sldId id="276" r:id="rId11"/>
    <p:sldId id="274" r:id="rId12"/>
    <p:sldId id="268" r:id="rId13"/>
    <p:sldId id="269" r:id="rId14"/>
    <p:sldId id="270" r:id="rId15"/>
    <p:sldId id="273" r:id="rId16"/>
    <p:sldId id="285" r:id="rId17"/>
    <p:sldId id="286" r:id="rId18"/>
    <p:sldId id="279" r:id="rId19"/>
    <p:sldId id="287" r:id="rId20"/>
    <p:sldId id="283" r:id="rId21"/>
    <p:sldId id="284" r:id="rId22"/>
    <p:sldId id="275" r:id="rId23"/>
    <p:sldId id="277" r:id="rId24"/>
    <p:sldId id="271" r:id="rId25"/>
    <p:sldId id="278" r:id="rId26"/>
    <p:sldId id="281" r:id="rId27"/>
    <p:sldId id="265"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434" autoAdjust="0"/>
  </p:normalViewPr>
  <p:slideViewPr>
    <p:cSldViewPr snapToGrid="0" showGuides="1">
      <p:cViewPr>
        <p:scale>
          <a:sx n="118" d="100"/>
          <a:sy n="118" d="100"/>
        </p:scale>
        <p:origin x="-125" y="-249"/>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D223-BF4E-4205-B7BA-6C13B469AA32}" type="datetimeFigureOut">
              <a:rPr lang="en-GB" smtClean="0"/>
              <a:t>17/09/2020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E326F-B9CC-4321-83AE-CF1F23A48FFF}" type="slidenum">
              <a:rPr lang="en-GB" smtClean="0"/>
              <a:t>‹#›</a:t>
            </a:fld>
            <a:endParaRPr lang="en-GB" dirty="0"/>
          </a:p>
        </p:txBody>
      </p:sp>
    </p:spTree>
    <p:extLst>
      <p:ext uri="{BB962C8B-B14F-4D97-AF65-F5344CB8AC3E}">
        <p14:creationId xmlns:p14="http://schemas.microsoft.com/office/powerpoint/2010/main" val="5053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CE326F-B9CC-4321-83AE-CF1F23A48FFF}" type="slidenum">
              <a:rPr lang="en-GB" smtClean="0"/>
              <a:t>21</a:t>
            </a:fld>
            <a:endParaRPr lang="en-GB" dirty="0"/>
          </a:p>
        </p:txBody>
      </p:sp>
    </p:spTree>
    <p:extLst>
      <p:ext uri="{BB962C8B-B14F-4D97-AF65-F5344CB8AC3E}">
        <p14:creationId xmlns:p14="http://schemas.microsoft.com/office/powerpoint/2010/main" val="389114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54393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3101418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914585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909415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420449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1820510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2230821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1160377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6" y="5386054"/>
            <a:ext cx="1512627" cy="1387228"/>
          </a:xfrm>
          <a:prstGeom prst="rect">
            <a:avLst/>
          </a:prstGeom>
        </p:spPr>
      </p:pic>
    </p:spTree>
    <p:extLst>
      <p:ext uri="{BB962C8B-B14F-4D97-AF65-F5344CB8AC3E}">
        <p14:creationId xmlns:p14="http://schemas.microsoft.com/office/powerpoint/2010/main" val="4208625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1700422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6D4E73-4D1F-4ECA-BF68-E9A583B2D7CD}" type="datetimeFigureOut">
              <a:rPr lang="en-GB" smtClean="0"/>
              <a:t>17/09/2020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21671D-4915-4D6C-8651-23A537776F04}" type="slidenum">
              <a:rPr lang="en-GB" smtClean="0"/>
              <a:t>‹#›</a:t>
            </a:fld>
            <a:endParaRPr lang="en-GB" dirty="0"/>
          </a:p>
        </p:txBody>
      </p:sp>
    </p:spTree>
    <p:extLst>
      <p:ext uri="{BB962C8B-B14F-4D97-AF65-F5344CB8AC3E}">
        <p14:creationId xmlns:p14="http://schemas.microsoft.com/office/powerpoint/2010/main" val="248786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D4E73-4D1F-4ECA-BF68-E9A583B2D7CD}" type="datetimeFigureOut">
              <a:rPr lang="en-GB" smtClean="0"/>
              <a:t>17/09/2020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1671D-4915-4D6C-8651-23A537776F04}" type="slidenum">
              <a:rPr lang="en-GB" smtClean="0"/>
              <a:t>‹#›</a:t>
            </a:fld>
            <a:endParaRPr lang="en-GB" dirty="0"/>
          </a:p>
        </p:txBody>
      </p:sp>
    </p:spTree>
    <p:extLst>
      <p:ext uri="{BB962C8B-B14F-4D97-AF65-F5344CB8AC3E}">
        <p14:creationId xmlns:p14="http://schemas.microsoft.com/office/powerpoint/2010/main" val="3508547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https://www.youtube.com/embed/b9434BoGkNQ"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iroty5zwOVw?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hhnsbV49LfY?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461759" y="2407920"/>
            <a:ext cx="5440679" cy="25300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b="1" dirty="0">
                <a:solidFill>
                  <a:srgbClr val="D2232A"/>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HIV Awareness Session</a:t>
            </a:r>
          </a:p>
          <a:p>
            <a:pPr algn="ctr"/>
            <a:endParaRPr lang="en-GB" sz="800" b="1" dirty="0">
              <a:effectLst/>
              <a:latin typeface="Arial Nova Cond" panose="020B0506020202020204" pitchFamily="34" charset="0"/>
            </a:endParaRPr>
          </a:p>
          <a:p>
            <a:pPr algn="ctr"/>
            <a:r>
              <a:rPr lang="en-GB" sz="800" b="1" dirty="0">
                <a:latin typeface="Arial Nova Cond" panose="020B0506020202020204" pitchFamily="34" charset="0"/>
              </a:rPr>
              <a:t>g</a:t>
            </a:r>
            <a:endParaRPr lang="en-GB" sz="800" b="1" dirty="0">
              <a:effectLst/>
              <a:latin typeface="Arial Nova Cond" panose="020B0506020202020204" pitchFamily="34" charset="0"/>
            </a:endParaRPr>
          </a:p>
          <a:p>
            <a:pPr algn="ctr"/>
            <a:r>
              <a:rPr lang="en-GB" b="1" dirty="0">
                <a:effectLst/>
                <a:latin typeface="Arial Nova Cond" panose="020B0506020202020204" pitchFamily="34" charset="0"/>
              </a:rPr>
              <a:t>Reducing The Stigma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41" y="559157"/>
            <a:ext cx="6137055" cy="56282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0113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98286"/>
            <a:ext cx="12192000" cy="6432530"/>
          </a:xfrm>
          <a:prstGeom prst="rect">
            <a:avLst/>
          </a:prstGeom>
          <a:noFill/>
        </p:spPr>
        <p:txBody>
          <a:bodyPr wrap="square" rtlCol="0">
            <a:spAutoFit/>
          </a:bodyPr>
          <a:lstStyle/>
          <a:p>
            <a:pPr algn="ct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CD4 Count</a:t>
            </a:r>
            <a:endParaRPr lang="en-GB" sz="4400" b="1" dirty="0">
              <a:latin typeface="Arial Nova Cond" panose="020B0506020202020204" pitchFamily="34" charset="0"/>
            </a:endParaRPr>
          </a:p>
          <a:p>
            <a:pPr algn="ctr"/>
            <a:r>
              <a:rPr lang="en-GB" sz="2800" dirty="0">
                <a:latin typeface="Arial Nova Cond" panose="020B0506020202020204" pitchFamily="34" charset="0"/>
              </a:rPr>
              <a:t>A measure of how healthy a </a:t>
            </a:r>
          </a:p>
          <a:p>
            <a:pPr algn="ctr"/>
            <a:r>
              <a:rPr lang="en-GB" sz="2800" dirty="0">
                <a:latin typeface="Arial Nova Cond" panose="020B0506020202020204" pitchFamily="34" charset="0"/>
              </a:rPr>
              <a:t>persons immune system is</a:t>
            </a:r>
          </a:p>
          <a:p>
            <a:pPr algn="ctr"/>
            <a:endParaRPr lang="en-GB" sz="44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endParaRPr>
          </a:p>
          <a:p>
            <a:pPr algn="ct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Viral Load</a:t>
            </a:r>
          </a:p>
          <a:p>
            <a:pPr algn="ctr"/>
            <a:r>
              <a:rPr lang="en-GB" sz="2800" dirty="0">
                <a:latin typeface="Arial Nova Cond" panose="020B0506020202020204" pitchFamily="34" charset="0"/>
              </a:rPr>
              <a:t>The amount of HIV in a person’s blood</a:t>
            </a:r>
          </a:p>
          <a:p>
            <a:pPr algn="ctr"/>
            <a:endParaRPr lang="en-GB" sz="2800" dirty="0">
              <a:latin typeface="Arial Nova Cond" panose="020B0506020202020204" pitchFamily="34" charset="0"/>
            </a:endParaRPr>
          </a:p>
          <a:p>
            <a:pPr algn="ctr"/>
            <a:r>
              <a:rPr lang="en-GB" dirty="0">
                <a:latin typeface="Arial Nova Cond" panose="020B0506020202020204" pitchFamily="34" charset="0"/>
              </a:rPr>
              <a:t>(Undetectable viral load means there is so little of the </a:t>
            </a:r>
          </a:p>
          <a:p>
            <a:pPr algn="ctr"/>
            <a:r>
              <a:rPr lang="en-GB" dirty="0">
                <a:latin typeface="Arial Nova Cond" panose="020B0506020202020204" pitchFamily="34" charset="0"/>
              </a:rPr>
              <a:t>virus remaining that it cannot be counted)</a:t>
            </a:r>
          </a:p>
          <a:p>
            <a:pPr algn="ctr"/>
            <a:endParaRPr lang="en-GB" sz="4400" b="1" dirty="0"/>
          </a:p>
          <a:p>
            <a:pPr algn="ctr"/>
            <a:endParaRPr lang="en-GB" sz="4400" dirty="0"/>
          </a:p>
        </p:txBody>
      </p:sp>
    </p:spTree>
    <p:extLst>
      <p:ext uri="{BB962C8B-B14F-4D97-AF65-F5344CB8AC3E}">
        <p14:creationId xmlns:p14="http://schemas.microsoft.com/office/powerpoint/2010/main" val="2286371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80">
                                          <p:stCondLst>
                                            <p:cond delay="0"/>
                                          </p:stCondLst>
                                        </p:cTn>
                                        <p:tgtEl>
                                          <p:spTgt spid="3">
                                            <p:txEl>
                                              <p:pRg st="4" end="4"/>
                                            </p:txEl>
                                          </p:spTgt>
                                        </p:tgtEl>
                                      </p:cBhvr>
                                    </p:animEffect>
                                    <p:anim calcmode="lin" valueType="num">
                                      <p:cBhvr>
                                        <p:cTn id="3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4" end="4"/>
                                            </p:txEl>
                                          </p:spTgt>
                                        </p:tgtEl>
                                      </p:cBhvr>
                                      <p:to x="100000" y="60000"/>
                                    </p:animScale>
                                    <p:animScale>
                                      <p:cBhvr>
                                        <p:cTn id="42" dur="166" decel="50000">
                                          <p:stCondLst>
                                            <p:cond delay="676"/>
                                          </p:stCondLst>
                                        </p:cTn>
                                        <p:tgtEl>
                                          <p:spTgt spid="3">
                                            <p:txEl>
                                              <p:pRg st="4" end="4"/>
                                            </p:txEl>
                                          </p:spTgt>
                                        </p:tgtEl>
                                      </p:cBhvr>
                                      <p:to x="100000" y="100000"/>
                                    </p:animScale>
                                    <p:animScale>
                                      <p:cBhvr>
                                        <p:cTn id="43" dur="26">
                                          <p:stCondLst>
                                            <p:cond delay="1312"/>
                                          </p:stCondLst>
                                        </p:cTn>
                                        <p:tgtEl>
                                          <p:spTgt spid="3">
                                            <p:txEl>
                                              <p:pRg st="4" end="4"/>
                                            </p:txEl>
                                          </p:spTgt>
                                        </p:tgtEl>
                                      </p:cBhvr>
                                      <p:to x="100000" y="80000"/>
                                    </p:animScale>
                                    <p:animScale>
                                      <p:cBhvr>
                                        <p:cTn id="44" dur="166" decel="50000">
                                          <p:stCondLst>
                                            <p:cond delay="1338"/>
                                          </p:stCondLst>
                                        </p:cTn>
                                        <p:tgtEl>
                                          <p:spTgt spid="3">
                                            <p:txEl>
                                              <p:pRg st="4" end="4"/>
                                            </p:txEl>
                                          </p:spTgt>
                                        </p:tgtEl>
                                      </p:cBhvr>
                                      <p:to x="100000" y="100000"/>
                                    </p:animScale>
                                    <p:animScale>
                                      <p:cBhvr>
                                        <p:cTn id="45" dur="26">
                                          <p:stCondLst>
                                            <p:cond delay="1642"/>
                                          </p:stCondLst>
                                        </p:cTn>
                                        <p:tgtEl>
                                          <p:spTgt spid="3">
                                            <p:txEl>
                                              <p:pRg st="4" end="4"/>
                                            </p:txEl>
                                          </p:spTgt>
                                        </p:tgtEl>
                                      </p:cBhvr>
                                      <p:to x="100000" y="90000"/>
                                    </p:animScale>
                                    <p:animScale>
                                      <p:cBhvr>
                                        <p:cTn id="46" dur="166" decel="50000">
                                          <p:stCondLst>
                                            <p:cond delay="1668"/>
                                          </p:stCondLst>
                                        </p:cTn>
                                        <p:tgtEl>
                                          <p:spTgt spid="3">
                                            <p:txEl>
                                              <p:pRg st="4" end="4"/>
                                            </p:txEl>
                                          </p:spTgt>
                                        </p:tgtEl>
                                      </p:cBhvr>
                                      <p:to x="100000" y="100000"/>
                                    </p:animScale>
                                    <p:animScale>
                                      <p:cBhvr>
                                        <p:cTn id="47" dur="26">
                                          <p:stCondLst>
                                            <p:cond delay="1808"/>
                                          </p:stCondLst>
                                        </p:cTn>
                                        <p:tgtEl>
                                          <p:spTgt spid="3">
                                            <p:txEl>
                                              <p:pRg st="4" end="4"/>
                                            </p:txEl>
                                          </p:spTgt>
                                        </p:tgtEl>
                                      </p:cBhvr>
                                      <p:to x="100000" y="95000"/>
                                    </p:animScale>
                                    <p:animScale>
                                      <p:cBhvr>
                                        <p:cTn id="48" dur="166" decel="50000">
                                          <p:stCondLst>
                                            <p:cond delay="1834"/>
                                          </p:stCondLst>
                                        </p:cTn>
                                        <p:tgtEl>
                                          <p:spTgt spid="3">
                                            <p:txEl>
                                              <p:pRg st="4" end="4"/>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left)">
                                      <p:cBhvr>
                                        <p:cTn id="53" dur="500"/>
                                        <p:tgtEl>
                                          <p:spTgt spid="3">
                                            <p:txEl>
                                              <p:pRg st="5" end="5"/>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left)">
                                      <p:cBhvr>
                                        <p:cTn id="56" dur="500"/>
                                        <p:tgtEl>
                                          <p:spTgt spid="3">
                                            <p:txEl>
                                              <p:pRg st="7" end="7"/>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ipe(left)">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114" y="508000"/>
            <a:ext cx="11117943" cy="5878532"/>
          </a:xfrm>
          <a:prstGeom prst="rect">
            <a:avLst/>
          </a:prstGeom>
          <a:noFill/>
        </p:spPr>
        <p:txBody>
          <a:bodyPr wrap="square" rtlCol="0">
            <a:spAutoFit/>
          </a:bodyPr>
          <a:lstStyle/>
          <a:p>
            <a:pPr algn="ct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HIV &amp; Pregnancy</a:t>
            </a:r>
          </a:p>
          <a:p>
            <a:pPr algn="ct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GOOD NEWS!!!</a:t>
            </a:r>
          </a:p>
          <a:p>
            <a:pPr algn="ctr"/>
            <a:endParaRPr lang="en-GB"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endParaRPr>
          </a:p>
          <a:p>
            <a:pPr algn="ctr"/>
            <a:r>
              <a:rPr lang="en-GB" sz="3200" b="1" dirty="0">
                <a:latin typeface="Arial Nova Cond" panose="020B0506020202020204" pitchFamily="34" charset="0"/>
              </a:rPr>
              <a:t>There has not been a child born with </a:t>
            </a:r>
          </a:p>
          <a:p>
            <a:pPr algn="ctr"/>
            <a:r>
              <a:rPr lang="en-GB" sz="3200" b="1" dirty="0">
                <a:latin typeface="Arial Nova Cond" panose="020B0506020202020204" pitchFamily="34" charset="0"/>
              </a:rPr>
              <a:t>HIV in Northern Ireland since 2010</a:t>
            </a:r>
          </a:p>
          <a:p>
            <a:pPr algn="ctr"/>
            <a:endParaRPr lang="en-GB" sz="3200" dirty="0">
              <a:latin typeface="Arial Nova Cond" panose="020B0506020202020204" pitchFamily="34" charset="0"/>
            </a:endParaRPr>
          </a:p>
          <a:p>
            <a:pPr algn="ctr"/>
            <a:r>
              <a:rPr lang="en-GB" sz="2800" dirty="0">
                <a:latin typeface="Arial Nova Cond" panose="020B0506020202020204" pitchFamily="34" charset="0"/>
              </a:rPr>
              <a:t>Breastfeeding is still not recommended as we cannot be sure </a:t>
            </a:r>
          </a:p>
          <a:p>
            <a:pPr algn="ctr"/>
            <a:r>
              <a:rPr lang="en-GB" sz="2800" dirty="0">
                <a:latin typeface="Arial Nova Cond" panose="020B0506020202020204" pitchFamily="34" charset="0"/>
              </a:rPr>
              <a:t>how much of the virus remains in breast milk, however a </a:t>
            </a:r>
          </a:p>
          <a:p>
            <a:pPr algn="ctr"/>
            <a:r>
              <a:rPr lang="en-GB" sz="2800" dirty="0">
                <a:latin typeface="Arial Nova Cond" panose="020B0506020202020204" pitchFamily="34" charset="0"/>
              </a:rPr>
              <a:t>mother who wishes to breastfeed will be supported by her </a:t>
            </a:r>
          </a:p>
          <a:p>
            <a:pPr algn="ctr"/>
            <a:r>
              <a:rPr lang="en-GB" sz="2800" dirty="0">
                <a:latin typeface="Arial Nova Cond" panose="020B0506020202020204" pitchFamily="34" charset="0"/>
              </a:rPr>
              <a:t>medical team to do so as safely as possible</a:t>
            </a:r>
          </a:p>
          <a:p>
            <a:endParaRPr lang="en-GB" dirty="0"/>
          </a:p>
        </p:txBody>
      </p:sp>
    </p:spTree>
    <p:extLst>
      <p:ext uri="{BB962C8B-B14F-4D97-AF65-F5344CB8AC3E}">
        <p14:creationId xmlns:p14="http://schemas.microsoft.com/office/powerpoint/2010/main" val="2508494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left)">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33575"/>
            <a:ext cx="12206517" cy="4424425"/>
          </a:xfrm>
          <a:prstGeom prst="rect">
            <a:avLst/>
          </a:prstGeom>
        </p:spPr>
      </p:pic>
      <p:sp>
        <p:nvSpPr>
          <p:cNvPr id="3" name="Rectangle 2"/>
          <p:cNvSpPr/>
          <p:nvPr/>
        </p:nvSpPr>
        <p:spPr>
          <a:xfrm>
            <a:off x="14517" y="285142"/>
            <a:ext cx="12192000" cy="1938992"/>
          </a:xfrm>
          <a:prstGeom prst="rect">
            <a:avLst/>
          </a:prstGeom>
        </p:spPr>
        <p:txBody>
          <a:bodyPr wrap="square">
            <a:spAutoFit/>
          </a:bodyPr>
          <a:lstStyle/>
          <a:p>
            <a:pPr algn="ctr"/>
            <a:r>
              <a:rPr lang="en-GB" sz="60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Group Activity</a:t>
            </a:r>
          </a:p>
          <a:p>
            <a:pPr algn="ctr"/>
            <a:r>
              <a:rPr lang="en-GB" sz="60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Top, Middle or Bottom!</a:t>
            </a:r>
            <a:endParaRPr lang="en-GB" sz="6000" dirty="0">
              <a:latin typeface="Arial Nova Cond" panose="020B0506020202020204" pitchFamily="34" charset="0"/>
            </a:endParaRPr>
          </a:p>
        </p:txBody>
      </p:sp>
    </p:spTree>
    <p:extLst>
      <p:ext uri="{BB962C8B-B14F-4D97-AF65-F5344CB8AC3E}">
        <p14:creationId xmlns:p14="http://schemas.microsoft.com/office/powerpoint/2010/main" val="614356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2433575"/>
            <a:ext cx="12206517" cy="4424425"/>
          </a:xfrm>
          <a:prstGeom prst="rect">
            <a:avLst/>
          </a:prstGeom>
        </p:spPr>
      </p:pic>
      <p:sp>
        <p:nvSpPr>
          <p:cNvPr id="5" name="TextBox 4">
            <a:extLst>
              <a:ext uri="{FF2B5EF4-FFF2-40B4-BE49-F238E27FC236}">
                <a16:creationId xmlns:a16="http://schemas.microsoft.com/office/drawing/2014/main" xmlns="" id="{58CB3D38-01A3-4F72-846E-B94AC860EA6F}"/>
              </a:ext>
            </a:extLst>
          </p:cNvPr>
          <p:cNvSpPr txBox="1"/>
          <p:nvPr/>
        </p:nvSpPr>
        <p:spPr>
          <a:xfrm>
            <a:off x="1464235" y="304575"/>
            <a:ext cx="10387106" cy="6358023"/>
          </a:xfrm>
          <a:prstGeom prst="rect">
            <a:avLst/>
          </a:prstGeom>
          <a:noFill/>
        </p:spPr>
        <p:txBody>
          <a:bodyPr wrap="square">
            <a:spAutoFit/>
          </a:bodyPr>
          <a:lstStyle/>
          <a:p>
            <a:pPr marL="342900" lvl="0" indent="-342900" algn="just">
              <a:lnSpc>
                <a:spcPct val="107000"/>
              </a:lnSpc>
              <a:spcAft>
                <a:spcPts val="800"/>
              </a:spcAft>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Cleaning a cut on an HIV + child who has fallen and cut their knee.</a:t>
            </a:r>
            <a:endParaRPr lang="en-GB" sz="2400" b="1" dirty="0">
              <a:latin typeface="Arial Nova Cond" panose="020B0506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A support worker in a charity for the homeless cleaning out a room which had been used by someone who was living with HIV.</a:t>
            </a:r>
          </a:p>
          <a:p>
            <a:pPr marL="342900" indent="-342900" algn="just">
              <a:lnSpc>
                <a:spcPct val="107000"/>
              </a:lnSpc>
              <a:spcAft>
                <a:spcPts val="800"/>
              </a:spcAft>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Having sex with someone who is living with HIV whose viral load was undetectable the last time they were at the GUM clinic. They sometimes forget to take their medication.</a:t>
            </a:r>
            <a:endParaRPr lang="en-GB" sz="2400" b="1" dirty="0">
              <a:latin typeface="Arial Nova Cond" panose="020B0506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Mutual masturbation.</a:t>
            </a:r>
          </a:p>
          <a:p>
            <a:pPr marL="342900" indent="-342900" algn="just">
              <a:lnSpc>
                <a:spcPct val="107000"/>
              </a:lnSpc>
              <a:spcAft>
                <a:spcPts val="800"/>
              </a:spcAft>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Hugging someone who is living with HIV.</a:t>
            </a:r>
          </a:p>
          <a:p>
            <a:pPr marL="342900" lvl="0" indent="-342900" algn="just">
              <a:lnSpc>
                <a:spcPct val="107000"/>
              </a:lnSpc>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A woman who is HIV + having a baby.</a:t>
            </a:r>
          </a:p>
          <a:p>
            <a:pPr marL="342900" lvl="0" indent="-342900" algn="just">
              <a:lnSpc>
                <a:spcPct val="107000"/>
              </a:lnSpc>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Someone having sex with a sex worker.</a:t>
            </a:r>
          </a:p>
          <a:p>
            <a:pPr marL="342900" lvl="0" indent="-342900" algn="just">
              <a:lnSpc>
                <a:spcPct val="107000"/>
              </a:lnSpc>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Comforting someone who has just been told they are HIV +.</a:t>
            </a:r>
          </a:p>
          <a:p>
            <a:pPr marL="342900" lvl="0" indent="-342900" algn="just">
              <a:lnSpc>
                <a:spcPct val="107000"/>
              </a:lnSpc>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Being treated by a dentist who is HIV +.</a:t>
            </a:r>
          </a:p>
          <a:p>
            <a:pPr marL="342900" lvl="0" indent="-342900" algn="just">
              <a:lnSpc>
                <a:spcPct val="107000"/>
              </a:lnSpc>
              <a:buFont typeface="+mj-lt"/>
              <a:buAutoNum type="arabicPeriod"/>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Sharing towels, cutlery, or other household items with someone who is living with HIV.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187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2433575"/>
            <a:ext cx="12206517" cy="4424425"/>
          </a:xfrm>
          <a:prstGeom prst="rect">
            <a:avLst/>
          </a:prstGeom>
        </p:spPr>
      </p:pic>
      <p:sp>
        <p:nvSpPr>
          <p:cNvPr id="5" name="TextBox 4">
            <a:extLst>
              <a:ext uri="{FF2B5EF4-FFF2-40B4-BE49-F238E27FC236}">
                <a16:creationId xmlns:a16="http://schemas.microsoft.com/office/drawing/2014/main" xmlns="" id="{58CB3D38-01A3-4F72-846E-B94AC860EA6F}"/>
              </a:ext>
            </a:extLst>
          </p:cNvPr>
          <p:cNvSpPr txBox="1"/>
          <p:nvPr/>
        </p:nvSpPr>
        <p:spPr>
          <a:xfrm>
            <a:off x="1541930" y="791205"/>
            <a:ext cx="10040471" cy="4907754"/>
          </a:xfrm>
          <a:prstGeom prst="rect">
            <a:avLst/>
          </a:prstGeom>
          <a:noFill/>
        </p:spPr>
        <p:txBody>
          <a:bodyPr wrap="square">
            <a:spAutoFit/>
          </a:bodyPr>
          <a:lstStyle/>
          <a:p>
            <a:pPr lvl="0" algn="just">
              <a:lnSpc>
                <a:spcPct val="107000"/>
              </a:lnSpc>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11. Having unprotected sex with someone who has never been tested for HIV or any other STI.</a:t>
            </a:r>
          </a:p>
          <a:p>
            <a:pPr marL="457200" lvl="0" indent="-457200" algn="just">
              <a:lnSpc>
                <a:spcPct val="107000"/>
              </a:lnSpc>
              <a:buFont typeface="+mj-lt"/>
              <a:buAutoNum type="arabicPeriod"/>
            </a:pPr>
            <a:endParaRPr lang="en-GB" sz="2400" b="1" dirty="0">
              <a:latin typeface="Arial Nova Cond" panose="020B0506020202020204" pitchFamily="34" charset="0"/>
              <a:ea typeface="Calibri" panose="020F0502020204030204" pitchFamily="34" charset="0"/>
              <a:cs typeface="Times New Roman" panose="02020603050405020304" pitchFamily="18" charset="0"/>
            </a:endParaRPr>
          </a:p>
          <a:p>
            <a:pPr lvl="0" algn="just">
              <a:lnSpc>
                <a:spcPct val="107000"/>
              </a:lnSpc>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12. Having unprotected sex with someone who was tested for HIV 2 months ago – the test was negative.</a:t>
            </a:r>
          </a:p>
          <a:p>
            <a:pPr lvl="0" algn="just">
              <a:lnSpc>
                <a:spcPct val="107000"/>
              </a:lnSpc>
            </a:pPr>
            <a:endParaRPr lang="en-GB" sz="2400" b="1" dirty="0">
              <a:latin typeface="Arial Nova Cond" panose="020B0506020202020204" pitchFamily="34" charset="0"/>
              <a:ea typeface="Calibri" panose="020F0502020204030204" pitchFamily="34" charset="0"/>
              <a:cs typeface="Times New Roman" panose="02020603050405020304" pitchFamily="18" charset="0"/>
            </a:endParaRPr>
          </a:p>
          <a:p>
            <a:pPr lvl="0" algn="just">
              <a:lnSpc>
                <a:spcPct val="107000"/>
              </a:lnSpc>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13. Having sex with someone who is living with HIV and has an undetectable viral load.</a:t>
            </a:r>
          </a:p>
          <a:p>
            <a:pPr marL="457200" lvl="0" indent="-457200" algn="just">
              <a:lnSpc>
                <a:spcPct val="107000"/>
              </a:lnSpc>
              <a:buFont typeface="+mj-lt"/>
              <a:buAutoNum type="arabicPeriod"/>
            </a:pPr>
            <a:endParaRPr lang="en-GB" sz="2400" b="1" dirty="0">
              <a:latin typeface="Arial Nova Cond" panose="020B0506020202020204" pitchFamily="34" charset="0"/>
              <a:ea typeface="Calibri" panose="020F0502020204030204" pitchFamily="34" charset="0"/>
              <a:cs typeface="Times New Roman" panose="02020603050405020304" pitchFamily="18" charset="0"/>
            </a:endParaRPr>
          </a:p>
          <a:p>
            <a:pPr lvl="0" algn="just">
              <a:lnSpc>
                <a:spcPct val="107000"/>
              </a:lnSpc>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14. Kissing someone who is living with HIV.</a:t>
            </a:r>
          </a:p>
          <a:p>
            <a:pPr lvl="0" algn="just">
              <a:lnSpc>
                <a:spcPct val="107000"/>
              </a:lnSpc>
              <a:spcAft>
                <a:spcPts val="800"/>
              </a:spcAft>
            </a:pPr>
            <a:endParaRPr lang="en-GB" sz="2400" b="1" dirty="0">
              <a:latin typeface="Arial Nova Cond" panose="020B0506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n-GB" sz="2400" b="1" dirty="0">
                <a:effectLst/>
                <a:latin typeface="Arial Nova Cond" panose="020B0506020202020204" pitchFamily="34" charset="0"/>
                <a:ea typeface="Calibri" panose="020F0502020204030204" pitchFamily="34" charset="0"/>
                <a:cs typeface="Times New Roman" panose="02020603050405020304" pitchFamily="18" charset="0"/>
              </a:rPr>
              <a:t>15.Drug users sharing the same rolled up note to snort cocaine.</a:t>
            </a:r>
          </a:p>
        </p:txBody>
      </p:sp>
    </p:spTree>
    <p:extLst>
      <p:ext uri="{BB962C8B-B14F-4D97-AF65-F5344CB8AC3E}">
        <p14:creationId xmlns:p14="http://schemas.microsoft.com/office/powerpoint/2010/main" val="4246169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0"/>
            <a:ext cx="12191999" cy="6178229"/>
          </a:xfrm>
          <a:prstGeom prst="rect">
            <a:avLst/>
          </a:prstGeom>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dirty="0"/>
          </a:p>
          <a:p>
            <a:pPr marL="0" indent="0" algn="ctr">
              <a:buNone/>
            </a:pPr>
            <a:endParaRPr lang="en-GB" sz="6600" b="1" dirty="0">
              <a:solidFill>
                <a:srgbClr val="D2232A"/>
              </a:solidFill>
              <a:effectLst>
                <a:glow rad="127000">
                  <a:schemeClr val="bg1">
                    <a:alpha val="75000"/>
                  </a:schemeClr>
                </a:glow>
              </a:effectLst>
            </a:endParaRPr>
          </a:p>
          <a:p>
            <a:pPr marL="0" indent="0" algn="ctr">
              <a:buNone/>
            </a:pPr>
            <a:endParaRPr lang="en-GB" sz="6600" b="1" dirty="0">
              <a:solidFill>
                <a:srgbClr val="D2232A"/>
              </a:solidFill>
              <a:effectLst>
                <a:glow rad="127000">
                  <a:schemeClr val="bg1">
                    <a:alpha val="75000"/>
                  </a:schemeClr>
                </a:glow>
              </a:effectLst>
            </a:endParaRPr>
          </a:p>
          <a:p>
            <a:pPr marL="0" indent="0" algn="ctr">
              <a:buNone/>
            </a:pPr>
            <a:r>
              <a:rPr lang="en-GB" sz="6600" b="1" dirty="0">
                <a:solidFill>
                  <a:srgbClr val="D2232A"/>
                </a:solidFill>
                <a:effectLst>
                  <a:glow rad="127000">
                    <a:schemeClr val="bg1">
                      <a:alpha val="75000"/>
                    </a:schemeClr>
                  </a:glow>
                </a:effectLst>
                <a:latin typeface="Arial Nova Cond" panose="020B0506020202020204" pitchFamily="34" charset="0"/>
              </a:rPr>
              <a:t>Family Case Studies</a:t>
            </a:r>
          </a:p>
          <a:p>
            <a:pPr marL="0" indent="0" algn="ctr">
              <a:buNone/>
            </a:pPr>
            <a:r>
              <a:rPr lang="en-GB" sz="6600" b="1" dirty="0">
                <a:solidFill>
                  <a:srgbClr val="D2232A"/>
                </a:solidFill>
                <a:effectLst>
                  <a:glow rad="127000">
                    <a:schemeClr val="bg1">
                      <a:alpha val="75000"/>
                    </a:schemeClr>
                  </a:glow>
                </a:effectLst>
                <a:latin typeface="Arial Nova Cond" panose="020B0506020202020204" pitchFamily="34" charset="0"/>
              </a:rPr>
              <a:t>&amp; Stigma Discussion</a:t>
            </a:r>
          </a:p>
          <a:p>
            <a:pPr marL="0" indent="0" algn="ctr">
              <a:buNone/>
            </a:pPr>
            <a:endParaRPr lang="en-GB" sz="3200" b="1" dirty="0"/>
          </a:p>
          <a:p>
            <a:pPr marL="0" indent="0">
              <a:buNone/>
            </a:pPr>
            <a:r>
              <a:rPr lang="en-GB" sz="3200" b="1" dirty="0"/>
              <a:t>		</a:t>
            </a:r>
          </a:p>
        </p:txBody>
      </p:sp>
    </p:spTree>
    <p:extLst>
      <p:ext uri="{BB962C8B-B14F-4D97-AF65-F5344CB8AC3E}">
        <p14:creationId xmlns:p14="http://schemas.microsoft.com/office/powerpoint/2010/main" val="41252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80">
                                          <p:stCondLst>
                                            <p:cond delay="0"/>
                                          </p:stCondLst>
                                        </p:cTn>
                                        <p:tgtEl>
                                          <p:spTgt spid="3">
                                            <p:txEl>
                                              <p:pRg st="4" end="4"/>
                                            </p:txEl>
                                          </p:spTgt>
                                        </p:tgtEl>
                                      </p:cBhvr>
                                    </p:animEffect>
                                    <p:anim calcmode="lin" valueType="num">
                                      <p:cBhvr>
                                        <p:cTn id="2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4" end="4"/>
                                            </p:txEl>
                                          </p:spTgt>
                                        </p:tgtEl>
                                      </p:cBhvr>
                                      <p:to x="100000" y="60000"/>
                                    </p:animScale>
                                    <p:animScale>
                                      <p:cBhvr>
                                        <p:cTn id="32" dur="166" decel="50000">
                                          <p:stCondLst>
                                            <p:cond delay="676"/>
                                          </p:stCondLst>
                                        </p:cTn>
                                        <p:tgtEl>
                                          <p:spTgt spid="3">
                                            <p:txEl>
                                              <p:pRg st="4" end="4"/>
                                            </p:txEl>
                                          </p:spTgt>
                                        </p:tgtEl>
                                      </p:cBhvr>
                                      <p:to x="100000" y="100000"/>
                                    </p:animScale>
                                    <p:animScale>
                                      <p:cBhvr>
                                        <p:cTn id="33" dur="26">
                                          <p:stCondLst>
                                            <p:cond delay="1312"/>
                                          </p:stCondLst>
                                        </p:cTn>
                                        <p:tgtEl>
                                          <p:spTgt spid="3">
                                            <p:txEl>
                                              <p:pRg st="4" end="4"/>
                                            </p:txEl>
                                          </p:spTgt>
                                        </p:tgtEl>
                                      </p:cBhvr>
                                      <p:to x="100000" y="80000"/>
                                    </p:animScale>
                                    <p:animScale>
                                      <p:cBhvr>
                                        <p:cTn id="34" dur="166" decel="50000">
                                          <p:stCondLst>
                                            <p:cond delay="1338"/>
                                          </p:stCondLst>
                                        </p:cTn>
                                        <p:tgtEl>
                                          <p:spTgt spid="3">
                                            <p:txEl>
                                              <p:pRg st="4" end="4"/>
                                            </p:txEl>
                                          </p:spTgt>
                                        </p:tgtEl>
                                      </p:cBhvr>
                                      <p:to x="100000" y="100000"/>
                                    </p:animScale>
                                    <p:animScale>
                                      <p:cBhvr>
                                        <p:cTn id="35" dur="26">
                                          <p:stCondLst>
                                            <p:cond delay="1642"/>
                                          </p:stCondLst>
                                        </p:cTn>
                                        <p:tgtEl>
                                          <p:spTgt spid="3">
                                            <p:txEl>
                                              <p:pRg st="4" end="4"/>
                                            </p:txEl>
                                          </p:spTgt>
                                        </p:tgtEl>
                                      </p:cBhvr>
                                      <p:to x="100000" y="90000"/>
                                    </p:animScale>
                                    <p:animScale>
                                      <p:cBhvr>
                                        <p:cTn id="36" dur="166" decel="50000">
                                          <p:stCondLst>
                                            <p:cond delay="1668"/>
                                          </p:stCondLst>
                                        </p:cTn>
                                        <p:tgtEl>
                                          <p:spTgt spid="3">
                                            <p:txEl>
                                              <p:pRg st="4" end="4"/>
                                            </p:txEl>
                                          </p:spTgt>
                                        </p:tgtEl>
                                      </p:cBhvr>
                                      <p:to x="100000" y="100000"/>
                                    </p:animScale>
                                    <p:animScale>
                                      <p:cBhvr>
                                        <p:cTn id="37" dur="26">
                                          <p:stCondLst>
                                            <p:cond delay="1808"/>
                                          </p:stCondLst>
                                        </p:cTn>
                                        <p:tgtEl>
                                          <p:spTgt spid="3">
                                            <p:txEl>
                                              <p:pRg st="4" end="4"/>
                                            </p:txEl>
                                          </p:spTgt>
                                        </p:tgtEl>
                                      </p:cBhvr>
                                      <p:to x="100000" y="95000"/>
                                    </p:animScale>
                                    <p:animScale>
                                      <p:cBhvr>
                                        <p:cTn id="38" dur="166" decel="50000">
                                          <p:stCondLst>
                                            <p:cond delay="1834"/>
                                          </p:stCondLst>
                                        </p:cTn>
                                        <p:tgtEl>
                                          <p:spTgt spid="3">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xmlns="" id="{D66ED9BC-9FAD-4415-8830-9FA00FE1A2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3812" y="3896109"/>
            <a:ext cx="3699436" cy="3177044"/>
          </a:xfrm>
          <a:prstGeom prst="rect">
            <a:avLst/>
          </a:prstGeom>
        </p:spPr>
      </p:pic>
      <p:sp>
        <p:nvSpPr>
          <p:cNvPr id="5" name="TextBox 4">
            <a:extLst>
              <a:ext uri="{FF2B5EF4-FFF2-40B4-BE49-F238E27FC236}">
                <a16:creationId xmlns:a16="http://schemas.microsoft.com/office/drawing/2014/main" xmlns="" id="{46BE887F-0720-4CB1-A6B8-ABAEE69615CB}"/>
              </a:ext>
            </a:extLst>
          </p:cNvPr>
          <p:cNvSpPr txBox="1"/>
          <p:nvPr/>
        </p:nvSpPr>
        <p:spPr>
          <a:xfrm>
            <a:off x="1147482" y="592917"/>
            <a:ext cx="9825318" cy="5842177"/>
          </a:xfrm>
          <a:prstGeom prst="rect">
            <a:avLst/>
          </a:prstGeom>
          <a:noFill/>
        </p:spPr>
        <p:txBody>
          <a:bodyPr wrap="square">
            <a:spAutoFit/>
          </a:bodyPr>
          <a:lstStyle/>
          <a:p>
            <a:pPr algn="ctr">
              <a:lnSpc>
                <a:spcPct val="150000"/>
              </a:lnSpc>
              <a:spcAft>
                <a:spcPts val="800"/>
              </a:spcAft>
            </a:pPr>
            <a:r>
              <a:rPr lang="en-GB" sz="3200" b="1"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rPr>
              <a:t>MATILDA</a:t>
            </a:r>
          </a:p>
          <a:p>
            <a:pPr algn="just">
              <a:lnSpc>
                <a:spcPct val="150000"/>
              </a:lnSpc>
              <a:spcAft>
                <a:spcPts val="800"/>
              </a:spcAft>
            </a:pPr>
            <a:r>
              <a:rPr lang="en-GB" sz="1600" dirty="0">
                <a:effectLst/>
                <a:latin typeface="Arial Nova Cond" panose="020B0506020202020204" pitchFamily="34" charset="0"/>
                <a:ea typeface="Calibri" panose="020F0502020204030204" pitchFamily="34" charset="0"/>
                <a:cs typeface="Times New Roman" panose="02020603050405020304" pitchFamily="18" charset="0"/>
              </a:rPr>
              <a:t>Matilda moved to Northern Ireland from Zimbabwe in 2010. She contracted HIV as a result of sexual assault when she was a child. She got married in 2018 and found out she was pregnant in 2019. When she went into hospital to give birth, two midwives came to see her. They stood at the end of her bed with their arms folded and spoke in hushed tones as they read her notes. Matilda felt that they were afraid of “catching” HIV from her. A nurse then came to her and showed her a toilet with an “Out of Order” notice on it and informed her that she was to use that toilet and no other. The other women in the ward heard this and asked Matilda why she was being told to use that toilet. Later, the nurse who came to check her blood pressure tried to put on two pairs of gloves and when Matilda asked her why she was doing that the nurse replied “It’s because of what you have”.</a:t>
            </a:r>
          </a:p>
          <a:p>
            <a:pPr algn="just">
              <a:lnSpc>
                <a:spcPct val="150000"/>
              </a:lnSpc>
              <a:spcAft>
                <a:spcPts val="800"/>
              </a:spcAft>
            </a:pPr>
            <a:r>
              <a:rPr lang="en-GB" sz="2400" b="1"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rPr>
              <a:t>DISCUSS</a:t>
            </a:r>
            <a:endParaRPr lang="en-GB" sz="2400"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Examples of stigma</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How could Matilda’s treatment have been improved?</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800"/>
              </a:spcAft>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What can Matilda do about it?</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47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xmlns="" id="{D66ED9BC-9FAD-4415-8830-9FA00FE1A2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820" y="3842871"/>
            <a:ext cx="3761428" cy="3230282"/>
          </a:xfrm>
          <a:prstGeom prst="rect">
            <a:avLst/>
          </a:prstGeom>
        </p:spPr>
      </p:pic>
      <p:sp>
        <p:nvSpPr>
          <p:cNvPr id="5" name="TextBox 4">
            <a:extLst>
              <a:ext uri="{FF2B5EF4-FFF2-40B4-BE49-F238E27FC236}">
                <a16:creationId xmlns:a16="http://schemas.microsoft.com/office/drawing/2014/main" xmlns="" id="{46BE887F-0720-4CB1-A6B8-ABAEE69615CB}"/>
              </a:ext>
            </a:extLst>
          </p:cNvPr>
          <p:cNvSpPr txBox="1"/>
          <p:nvPr/>
        </p:nvSpPr>
        <p:spPr>
          <a:xfrm>
            <a:off x="1147482" y="592917"/>
            <a:ext cx="9825318" cy="5842177"/>
          </a:xfrm>
          <a:prstGeom prst="rect">
            <a:avLst/>
          </a:prstGeom>
          <a:noFill/>
        </p:spPr>
        <p:txBody>
          <a:bodyPr wrap="square">
            <a:spAutoFit/>
          </a:bodyPr>
          <a:lstStyle/>
          <a:p>
            <a:pPr algn="ctr">
              <a:lnSpc>
                <a:spcPct val="150000"/>
              </a:lnSpc>
              <a:spcAft>
                <a:spcPts val="800"/>
              </a:spcAft>
            </a:pPr>
            <a:r>
              <a:rPr lang="en-GB" sz="3200" b="1"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rPr>
              <a:t>WILFRED</a:t>
            </a:r>
          </a:p>
          <a:p>
            <a:pPr algn="just">
              <a:lnSpc>
                <a:spcPct val="150000"/>
              </a:lnSpc>
              <a:spcAft>
                <a:spcPts val="800"/>
              </a:spcAft>
            </a:pPr>
            <a:r>
              <a:rPr lang="en-GB" sz="1600" dirty="0">
                <a:effectLst/>
                <a:latin typeface="Arial Nova Cond" panose="020B0506020202020204" pitchFamily="34" charset="0"/>
                <a:ea typeface="Calibri" panose="020F0502020204030204" pitchFamily="34" charset="0"/>
                <a:cs typeface="Times New Roman" panose="02020603050405020304" pitchFamily="18" charset="0"/>
              </a:rPr>
              <a:t>Wilfred is a chef and single father of two young boys. He has been HIV positive for 15 years. He is on medication and has an undetectable viral load. Both boys are HIV negative. His wife died of cancer last year. Wilfred works in the kitchen of a large and successful restaurant. One evening during service he was informed that two customers had sent their food back and said that they should not have to eat something that was prepared by someone with AIDS. As more and more people began to stay away from the restaurant, Wilfred’s boss told him he had no alternative but to “let him go” although he told him he would provide him with a good reference to help him get another job. A few days later, two social workers came to his door. They said that someone had expressed concerns that Wilfred was caring for two young boys when he had a “contagious” condition. </a:t>
            </a:r>
          </a:p>
          <a:p>
            <a:pPr algn="just">
              <a:lnSpc>
                <a:spcPct val="150000"/>
              </a:lnSpc>
              <a:spcAft>
                <a:spcPts val="800"/>
              </a:spcAft>
            </a:pPr>
            <a:r>
              <a:rPr lang="en-GB" sz="2400" b="1"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rPr>
              <a:t>DISCUSS</a:t>
            </a:r>
            <a:endParaRPr lang="en-GB" sz="2400"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Examples of stigma</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How could Wilfred’s treatment have been improved?</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800"/>
              </a:spcAft>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What can Wilfred do about it?</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793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6BE887F-0720-4CB1-A6B8-ABAEE69615CB}"/>
              </a:ext>
            </a:extLst>
          </p:cNvPr>
          <p:cNvSpPr txBox="1"/>
          <p:nvPr/>
        </p:nvSpPr>
        <p:spPr>
          <a:xfrm>
            <a:off x="1126564" y="-113553"/>
            <a:ext cx="9938871" cy="6580840"/>
          </a:xfrm>
          <a:prstGeom prst="rect">
            <a:avLst/>
          </a:prstGeom>
          <a:noFill/>
        </p:spPr>
        <p:txBody>
          <a:bodyPr wrap="square">
            <a:spAutoFit/>
          </a:bodyPr>
          <a:lstStyle/>
          <a:p>
            <a:pPr algn="ctr">
              <a:lnSpc>
                <a:spcPct val="150000"/>
              </a:lnSpc>
              <a:spcAft>
                <a:spcPts val="800"/>
              </a:spcAft>
            </a:pPr>
            <a:r>
              <a:rPr lang="en-GB" sz="3200" b="1" dirty="0">
                <a:solidFill>
                  <a:srgbClr val="C00000"/>
                </a:solidFill>
                <a:latin typeface="Arial Nova Cond" panose="020B0506020202020204" pitchFamily="34" charset="0"/>
                <a:ea typeface="Calibri" panose="020F0502020204030204" pitchFamily="34" charset="0"/>
                <a:cs typeface="Times New Roman" panose="02020603050405020304" pitchFamily="18" charset="0"/>
              </a:rPr>
              <a:t>LAWRENCE</a:t>
            </a:r>
            <a:endParaRPr lang="en-GB" sz="3200" b="1"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Lawrence is a train driver who has just found out that he is HIV positive. His doctor has told him that he should start taking medication to reduce his viral load. The medication he has been prescribed has several potential side effects, one of which is that it can make you very drowsy. In view of his occupation and the need to keep people safe, he decides that he will need to tell his employer. He speaks to his supervisor and tells her that he would like an appointment with a doctor in Occupational Health and Welfare. His supervisor asks him why and he explains that it is something he would rather discuss with the doctor at OHW. His supervisor tells him this is not how things work and that she needs to know what the issue is before she can decide whether an appointment with OHW is needed. Lawrence tells her and she arranges the appointment for him. A few days later Lawrence notices that people are staying away from him in the canteen and he sees groups of people whispering and looking over at him. Lawrence is considering leaving his job, which he loves, as he believes other staff have discovered his HIV status.</a:t>
            </a:r>
          </a:p>
          <a:p>
            <a:pPr algn="just">
              <a:lnSpc>
                <a:spcPct val="150000"/>
              </a:lnSpc>
              <a:spcAft>
                <a:spcPts val="800"/>
              </a:spcAft>
            </a:pPr>
            <a:r>
              <a:rPr lang="en-GB" sz="2400" b="1"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rPr>
              <a:t>DISCUSS</a:t>
            </a:r>
            <a:endParaRPr lang="en-GB" sz="2400"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Examples of stigma</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How could Lawrence’s treatment have been improved?</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800"/>
              </a:spcAft>
              <a:buFont typeface="Symbol" panose="05050102010706020507" pitchFamily="18" charset="2"/>
              <a:buChar char=""/>
            </a:pPr>
            <a:r>
              <a:rPr lang="en-GB" b="1" dirty="0">
                <a:effectLst/>
                <a:latin typeface="Arial Nova Cond" panose="020B0506020202020204" pitchFamily="34" charset="0"/>
                <a:ea typeface="Calibri" panose="020F0502020204030204" pitchFamily="34" charset="0"/>
                <a:cs typeface="Times New Roman" panose="02020603050405020304" pitchFamily="18" charset="0"/>
              </a:rPr>
              <a:t>What can Lawrence do about it?</a:t>
            </a:r>
            <a:endParaRPr lang="en-GB" dirty="0">
              <a:effectLst/>
              <a:latin typeface="Arial Nova Cond" panose="020B0506020202020204" pitchFamily="34" charset="0"/>
              <a:ea typeface="Calibri" panose="020F0502020204030204" pitchFamily="34" charset="0"/>
              <a:cs typeface="Times New Roman" panose="02020603050405020304" pitchFamily="18" charset="0"/>
            </a:endParaRPr>
          </a:p>
        </p:txBody>
      </p:sp>
      <p:pic>
        <p:nvPicPr>
          <p:cNvPr id="9" name="Picture 8" descr="A close up of a sign&#10;&#10;Description automatically generated">
            <a:extLst>
              <a:ext uri="{FF2B5EF4-FFF2-40B4-BE49-F238E27FC236}">
                <a16:creationId xmlns:a16="http://schemas.microsoft.com/office/drawing/2014/main" xmlns="" id="{D66ED9BC-9FAD-4415-8830-9FA00FE1A2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6352" y="3778060"/>
            <a:ext cx="3836895" cy="3295093"/>
          </a:xfrm>
          <a:prstGeom prst="rect">
            <a:avLst/>
          </a:prstGeom>
        </p:spPr>
      </p:pic>
    </p:spTree>
    <p:extLst>
      <p:ext uri="{BB962C8B-B14F-4D97-AF65-F5344CB8AC3E}">
        <p14:creationId xmlns:p14="http://schemas.microsoft.com/office/powerpoint/2010/main" val="3026566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unopened pill packets">
            <a:extLst>
              <a:ext uri="{FF2B5EF4-FFF2-40B4-BE49-F238E27FC236}">
                <a16:creationId xmlns:a16="http://schemas.microsoft.com/office/drawing/2014/main" xmlns="" id="{506D1332-5E57-45EF-95B1-596F485D1A16}"/>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282514" y="0"/>
            <a:ext cx="6953300" cy="6858000"/>
          </a:xfrm>
          <a:prstGeom prst="teardrop">
            <a:avLst/>
          </a:prstGeom>
          <a:ln w="22225">
            <a:noFill/>
          </a:ln>
        </p:spPr>
      </p:pic>
      <p:sp>
        <p:nvSpPr>
          <p:cNvPr id="2" name="TextBox 1"/>
          <p:cNvSpPr txBox="1"/>
          <p:nvPr/>
        </p:nvSpPr>
        <p:spPr>
          <a:xfrm>
            <a:off x="1453979" y="295761"/>
            <a:ext cx="7598581" cy="5847755"/>
          </a:xfrm>
          <a:prstGeom prst="rect">
            <a:avLst/>
          </a:prstGeom>
          <a:noFill/>
        </p:spPr>
        <p:txBody>
          <a:bodyPr wrap="square" rtlCol="0">
            <a:spAutoFit/>
          </a:bodyPr>
          <a:lstStyle/>
          <a:p>
            <a:r>
              <a:rPr lang="en-GB" sz="6600" b="1" dirty="0">
                <a:solidFill>
                  <a:srgbClr val="D2232A"/>
                </a:solidFill>
                <a:effectLst>
                  <a:glow rad="127000">
                    <a:schemeClr val="bg1">
                      <a:alpha val="75000"/>
                    </a:schemeClr>
                  </a:glow>
                  <a:outerShdw blurRad="50800" dist="38100" dir="2700000" algn="tl" rotWithShape="0">
                    <a:prstClr val="black">
                      <a:alpha val="40000"/>
                    </a:prstClr>
                  </a:outerShdw>
                </a:effectLst>
              </a:rPr>
              <a:t>PEP &amp; PrEP</a:t>
            </a:r>
            <a:endParaRPr lang="en-GB" sz="6600" b="1" dirty="0"/>
          </a:p>
          <a:p>
            <a:endParaRPr lang="en-GB" sz="2800" b="1" dirty="0"/>
          </a:p>
          <a:p>
            <a:pPr algn="just"/>
            <a:r>
              <a:rPr lang="en-GB" sz="2800" b="1" dirty="0">
                <a:solidFill>
                  <a:srgbClr val="D2232A"/>
                </a:solidFill>
              </a:rPr>
              <a:t>PEP (Post Exposure Prophylaxis)</a:t>
            </a:r>
            <a:r>
              <a:rPr lang="en-GB" sz="2800" b="1" dirty="0"/>
              <a:t> </a:t>
            </a:r>
          </a:p>
          <a:p>
            <a:pPr algn="just"/>
            <a:r>
              <a:rPr lang="en-GB" sz="2800" b="1" dirty="0"/>
              <a:t>PEP is a treatment that can stop an HIV infection after the virus has entered a person’s body. It must be taken within 72 hours of exposure. PEP is not guaranteed to be effective.</a:t>
            </a:r>
          </a:p>
          <a:p>
            <a:pPr algn="just"/>
            <a:endParaRPr lang="en-GB" sz="2800" dirty="0"/>
          </a:p>
          <a:p>
            <a:pPr algn="just"/>
            <a:r>
              <a:rPr lang="en-GB" sz="2800" b="1" dirty="0">
                <a:solidFill>
                  <a:srgbClr val="D2232A"/>
                </a:solidFill>
              </a:rPr>
              <a:t>PrEP (Pre Exposure Prophylaxis)</a:t>
            </a:r>
            <a:r>
              <a:rPr lang="en-GB" sz="2800" b="1" dirty="0"/>
              <a:t> </a:t>
            </a:r>
          </a:p>
          <a:p>
            <a:pPr algn="just"/>
            <a:r>
              <a:rPr lang="en-GB" sz="2800" b="1" dirty="0"/>
              <a:t>PrEP is now also available in Northern Ireland. </a:t>
            </a:r>
            <a:r>
              <a:rPr lang="en-GB" sz="2800" b="1" dirty="0">
                <a:solidFill>
                  <a:srgbClr val="D2232A"/>
                </a:solidFill>
              </a:rPr>
              <a:t>PrEP</a:t>
            </a:r>
            <a:r>
              <a:rPr lang="en-GB" sz="2800" b="1" dirty="0"/>
              <a:t> Can be effective in preventing HIV infection if taken properly</a:t>
            </a:r>
          </a:p>
        </p:txBody>
      </p:sp>
    </p:spTree>
    <p:extLst>
      <p:ext uri="{BB962C8B-B14F-4D97-AF65-F5344CB8AC3E}">
        <p14:creationId xmlns:p14="http://schemas.microsoft.com/office/powerpoint/2010/main" val="2270768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xmlns="" id="{BA3E1779-48EC-465B-B871-CFBF56D3EC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490"/>
          <a:stretch/>
        </p:blipFill>
        <p:spPr>
          <a:xfrm rot="20999164">
            <a:off x="767981" y="472662"/>
            <a:ext cx="4251401" cy="3564666"/>
          </a:xfrm>
          <a:prstGeom prst="rect">
            <a:avLst/>
          </a:prstGeom>
        </p:spPr>
      </p:pic>
      <p:sp>
        <p:nvSpPr>
          <p:cNvPr id="2" name="Title 1"/>
          <p:cNvSpPr txBox="1">
            <a:spLocks/>
          </p:cNvSpPr>
          <p:nvPr/>
        </p:nvSpPr>
        <p:spPr>
          <a:xfrm>
            <a:off x="1844040" y="845820"/>
            <a:ext cx="9250680" cy="11315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b="1" dirty="0">
                <a:solidFill>
                  <a:srgbClr val="C00000"/>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What comes to mind </a:t>
            </a:r>
          </a:p>
          <a:p>
            <a:pPr algn="r"/>
            <a:r>
              <a:rPr lang="en-GB" b="1" dirty="0">
                <a:solidFill>
                  <a:srgbClr val="C00000"/>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when you hear HIV?</a:t>
            </a:r>
          </a:p>
          <a:p>
            <a:pPr algn="r"/>
            <a:endParaRPr lang="en-GB" sz="2400" b="1" dirty="0">
              <a:solidFill>
                <a:srgbClr val="D2232A"/>
              </a:solidFill>
              <a:effectLst/>
              <a:latin typeface="Arial Nova Cond" panose="020B0506020202020204" pitchFamily="34" charset="0"/>
            </a:endParaRPr>
          </a:p>
          <a:p>
            <a:pPr algn="r"/>
            <a:r>
              <a:rPr lang="en-GB" sz="2400" b="1" dirty="0">
                <a:effectLst/>
                <a:latin typeface="Arial Nova Cond" panose="020B0506020202020204" pitchFamily="34" charset="0"/>
              </a:rPr>
              <a:t>What age were you?</a:t>
            </a:r>
            <a:br>
              <a:rPr lang="en-GB" sz="2400" b="1" dirty="0">
                <a:effectLst/>
                <a:latin typeface="Arial Nova Cond" panose="020B0506020202020204" pitchFamily="34" charset="0"/>
              </a:rPr>
            </a:br>
            <a:r>
              <a:rPr lang="en-GB" sz="2400" b="1" dirty="0">
                <a:effectLst/>
                <a:latin typeface="Arial Nova Cond" panose="020B0506020202020204" pitchFamily="34" charset="0"/>
              </a:rPr>
              <a:t>What was the message?</a:t>
            </a:r>
            <a:br>
              <a:rPr lang="en-GB" sz="2400" b="1" dirty="0">
                <a:effectLst/>
                <a:latin typeface="Arial Nova Cond" panose="020B0506020202020204" pitchFamily="34" charset="0"/>
              </a:rPr>
            </a:br>
            <a:r>
              <a:rPr lang="en-GB" sz="2400" b="1" dirty="0">
                <a:effectLst/>
                <a:latin typeface="Arial Nova Cond" panose="020B0506020202020204" pitchFamily="34" charset="0"/>
              </a:rPr>
              <a:t>Where did you hear the message?</a:t>
            </a:r>
          </a:p>
          <a:p>
            <a:pPr algn="r"/>
            <a:endParaRPr lang="en-GB" sz="2400" b="1" dirty="0">
              <a:effectLst/>
              <a:latin typeface="Arial Nova Cond" panose="020B0506020202020204" pitchFamily="34" charset="0"/>
            </a:endParaRPr>
          </a:p>
          <a:p>
            <a:pPr algn="r"/>
            <a:endParaRPr lang="en-GB" sz="2400" b="1" dirty="0">
              <a:effectLst/>
              <a:latin typeface="Arial Nova Cond" panose="020B0506020202020204" pitchFamily="34" charset="0"/>
            </a:endParaRPr>
          </a:p>
          <a:p>
            <a:pPr algn="ctr"/>
            <a:endParaRPr lang="en-GB" sz="6600" b="1" dirty="0">
              <a:solidFill>
                <a:srgbClr val="C00000"/>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endParaRPr>
          </a:p>
          <a:p>
            <a:r>
              <a:rPr lang="en-GB" b="1" dirty="0">
                <a:solidFill>
                  <a:srgbClr val="D2232A"/>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Hopes &amp; Fears</a:t>
            </a:r>
          </a:p>
          <a:p>
            <a:r>
              <a:rPr lang="en-GB" sz="2400" b="1" dirty="0">
                <a:effectLst/>
                <a:latin typeface="Arial Nova Cond" panose="020B0506020202020204" pitchFamily="34" charset="0"/>
              </a:rPr>
              <a:t>What do you want to get from today?</a:t>
            </a:r>
          </a:p>
          <a:p>
            <a:r>
              <a:rPr lang="en-GB" sz="2400" b="1" dirty="0">
                <a:effectLst/>
                <a:latin typeface="Arial Nova Cond" panose="020B0506020202020204" pitchFamily="34" charset="0"/>
              </a:rPr>
              <a:t>What are your worries about the training session?</a:t>
            </a:r>
          </a:p>
          <a:p>
            <a:pPr algn="ctr"/>
            <a:endParaRPr lang="en-GB" sz="6600" b="1" dirty="0">
              <a:solidFill>
                <a:srgbClr val="D2232A"/>
              </a:solidFill>
              <a:effectLst>
                <a:glow rad="127000">
                  <a:schemeClr val="bg1">
                    <a:alpha val="75000"/>
                  </a:schemeClr>
                </a:glow>
                <a:outerShdw blurRad="50800" dist="38100" dir="2700000" algn="tl" rotWithShape="0">
                  <a:prstClr val="black">
                    <a:alpha val="40000"/>
                  </a:prstClr>
                </a:outerShdw>
              </a:effectLst>
              <a:latin typeface="+mn-lt"/>
            </a:endParaRPr>
          </a:p>
          <a:p>
            <a:pPr algn="ctr"/>
            <a:endParaRPr lang="en-GB" sz="3200" b="1" dirty="0">
              <a:solidFill>
                <a:srgbClr val="D2232A"/>
              </a:solidFill>
              <a:effectLst>
                <a:glow rad="127000">
                  <a:schemeClr val="bg1">
                    <a:alpha val="75000"/>
                  </a:schemeClr>
                </a:glow>
                <a:outerShdw blurRad="50800" dist="38100" dir="2700000" algn="tl" rotWithShape="0">
                  <a:prstClr val="black">
                    <a:alpha val="40000"/>
                  </a:prstClr>
                </a:outerShdw>
              </a:effectLst>
              <a:latin typeface="+mn-lt"/>
            </a:endParaRPr>
          </a:p>
          <a:p>
            <a:pPr algn="ctr"/>
            <a:endParaRPr lang="en-GB" sz="3200" b="1" dirty="0">
              <a:solidFill>
                <a:srgbClr val="D2232A"/>
              </a:solidFill>
              <a:effectLst>
                <a:glow rad="127000">
                  <a:schemeClr val="bg1">
                    <a:alpha val="75000"/>
                  </a:schemeClr>
                </a:glow>
                <a:outerShdw blurRad="50800" dist="38100" dir="2700000" algn="tl" rotWithShape="0">
                  <a:prstClr val="black">
                    <a:alpha val="40000"/>
                  </a:prstClr>
                </a:outerShdw>
              </a:effectLst>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5346">
            <a:off x="6587131" y="3454468"/>
            <a:ext cx="5950548" cy="3666655"/>
          </a:xfrm>
          <a:prstGeom prst="rect">
            <a:avLst/>
          </a:prstGeom>
        </p:spPr>
      </p:pic>
    </p:spTree>
    <p:extLst>
      <p:ext uri="{BB962C8B-B14F-4D97-AF65-F5344CB8AC3E}">
        <p14:creationId xmlns:p14="http://schemas.microsoft.com/office/powerpoint/2010/main" val="515315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p:cTn id="2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p:cTn id="35"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p:cTn id="42"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2">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4980" y="815354"/>
            <a:ext cx="9395460" cy="4832092"/>
          </a:xfrm>
          <a:prstGeom prst="rect">
            <a:avLst/>
          </a:prstGeom>
          <a:noFill/>
          <a:effectLst>
            <a:glow rad="127000">
              <a:schemeClr val="bg1">
                <a:alpha val="85000"/>
              </a:schemeClr>
            </a:glow>
          </a:effectLst>
        </p:spPr>
        <p:txBody>
          <a:bodyPr wrap="square" rtlCol="0">
            <a:spAutoFit/>
          </a:bodyPr>
          <a:lstStyle/>
          <a:p>
            <a:pPr algn="ctr"/>
            <a:r>
              <a:rPr lang="en-GB" sz="5400" b="1" dirty="0">
                <a:solidFill>
                  <a:srgbClr val="D2232A"/>
                </a:solidFill>
                <a:effectLst>
                  <a:glow rad="127000">
                    <a:schemeClr val="bg1">
                      <a:alpha val="75000"/>
                    </a:schemeClr>
                  </a:glow>
                </a:effectLst>
                <a:latin typeface="Arial Nova Cond" panose="020B0506020202020204" pitchFamily="34" charset="0"/>
              </a:rPr>
              <a:t>What does an Undetectable </a:t>
            </a:r>
          </a:p>
          <a:p>
            <a:pPr algn="ctr"/>
            <a:r>
              <a:rPr lang="en-GB" sz="5400" b="1" dirty="0">
                <a:solidFill>
                  <a:srgbClr val="D2232A"/>
                </a:solidFill>
                <a:effectLst>
                  <a:glow rad="127000">
                    <a:schemeClr val="bg1">
                      <a:alpha val="75000"/>
                    </a:schemeClr>
                  </a:glow>
                </a:effectLst>
                <a:latin typeface="Arial Nova Cond" panose="020B0506020202020204" pitchFamily="34" charset="0"/>
              </a:rPr>
              <a:t>Viral Load mean??</a:t>
            </a:r>
          </a:p>
          <a:p>
            <a:pPr algn="ctr"/>
            <a:endParaRPr lang="en-GB" sz="3200" b="1" u="sng" dirty="0">
              <a:solidFill>
                <a:srgbClr val="D2232A"/>
              </a:solidFill>
              <a:effectLst>
                <a:glow rad="127000">
                  <a:schemeClr val="bg1">
                    <a:alpha val="75000"/>
                  </a:schemeClr>
                </a:glow>
              </a:effectLst>
              <a:latin typeface="Arial Nova Cond" panose="020B0506020202020204" pitchFamily="34" charset="0"/>
            </a:endParaRPr>
          </a:p>
          <a:p>
            <a:pPr>
              <a:lnSpc>
                <a:spcPct val="80000"/>
              </a:lnSpc>
              <a:spcBef>
                <a:spcPct val="0"/>
              </a:spcBef>
              <a:buClr>
                <a:schemeClr val="tx1"/>
              </a:buClr>
            </a:pPr>
            <a:r>
              <a:rPr lang="en-GB" altLang="en-US" sz="3200" dirty="0">
                <a:latin typeface="Arial Nova Cond" panose="020B0506020202020204" pitchFamily="34" charset="0"/>
              </a:rPr>
              <a:t>		</a:t>
            </a:r>
          </a:p>
          <a:p>
            <a:pPr marL="457200" indent="-457200">
              <a:lnSpc>
                <a:spcPct val="80000"/>
              </a:lnSpc>
              <a:spcBef>
                <a:spcPct val="0"/>
              </a:spcBef>
              <a:buClr>
                <a:srgbClr val="D2232A"/>
              </a:buClr>
              <a:buFont typeface="Wingdings" panose="05000000000000000000" pitchFamily="2" charset="2"/>
              <a:buChar char="ü"/>
            </a:pPr>
            <a:r>
              <a:rPr lang="en-GB" altLang="en-US" sz="3200" dirty="0">
                <a:latin typeface="Arial Nova Cond" panose="020B0506020202020204" pitchFamily="34" charset="0"/>
              </a:rPr>
              <a:t>		A healthy immune system</a:t>
            </a:r>
          </a:p>
          <a:p>
            <a:pPr marL="457200" indent="-457200">
              <a:lnSpc>
                <a:spcPct val="80000"/>
              </a:lnSpc>
              <a:spcBef>
                <a:spcPct val="0"/>
              </a:spcBef>
              <a:buClr>
                <a:srgbClr val="D2232A"/>
              </a:buClr>
              <a:buFont typeface="Wingdings" panose="05000000000000000000" pitchFamily="2" charset="2"/>
              <a:buChar char="ü"/>
            </a:pPr>
            <a:r>
              <a:rPr lang="en-GB" altLang="en-US" sz="3200" dirty="0">
                <a:latin typeface="Arial Nova Cond" panose="020B0506020202020204" pitchFamily="34" charset="0"/>
              </a:rPr>
              <a:t>		Reduced risk of ill health </a:t>
            </a:r>
          </a:p>
          <a:p>
            <a:pPr marL="457200" indent="-457200">
              <a:lnSpc>
                <a:spcPct val="80000"/>
              </a:lnSpc>
              <a:spcBef>
                <a:spcPct val="0"/>
              </a:spcBef>
              <a:buClr>
                <a:srgbClr val="D2232A"/>
              </a:buClr>
              <a:buFont typeface="Wingdings" panose="05000000000000000000" pitchFamily="2" charset="2"/>
              <a:buChar char="ü"/>
            </a:pPr>
            <a:r>
              <a:rPr lang="en-GB" altLang="en-US" sz="3200" dirty="0">
                <a:latin typeface="Arial Nova Cond" panose="020B0506020202020204" pitchFamily="34" charset="0"/>
              </a:rPr>
              <a:t>		Near normal life expectancy</a:t>
            </a:r>
          </a:p>
          <a:p>
            <a:pPr marL="457200" indent="-457200">
              <a:lnSpc>
                <a:spcPct val="80000"/>
              </a:lnSpc>
              <a:spcBef>
                <a:spcPct val="0"/>
              </a:spcBef>
              <a:buClr>
                <a:srgbClr val="D2232A"/>
              </a:buClr>
              <a:buFont typeface="Wingdings" panose="05000000000000000000" pitchFamily="2" charset="2"/>
              <a:buChar char="ü"/>
            </a:pPr>
            <a:r>
              <a:rPr lang="en-GB" altLang="en-US" sz="3200" dirty="0">
                <a:latin typeface="Arial Nova Cond" panose="020B0506020202020204" pitchFamily="34" charset="0"/>
              </a:rPr>
              <a:t>		Reduced risk of drug resistance</a:t>
            </a:r>
          </a:p>
          <a:p>
            <a:pPr algn="ctr"/>
            <a:endParaRPr lang="en-GB" sz="4000" b="1" u="sng" dirty="0">
              <a:solidFill>
                <a:srgbClr val="FF0000"/>
              </a:solidFill>
            </a:endParaRPr>
          </a:p>
        </p:txBody>
      </p:sp>
    </p:spTree>
    <p:extLst>
      <p:ext uri="{BB962C8B-B14F-4D97-AF65-F5344CB8AC3E}">
        <p14:creationId xmlns:p14="http://schemas.microsoft.com/office/powerpoint/2010/main" val="3098852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left)">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left)">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left)">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left)">
                                      <p:cBhvr>
                                        <p:cTn id="58" dur="5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wipe(left)">
                                      <p:cBhvr>
                                        <p:cTn id="6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0870" y="0"/>
            <a:ext cx="8325223" cy="6647974"/>
          </a:xfrm>
          <a:prstGeom prst="rect">
            <a:avLst/>
          </a:prstGeom>
          <a:noFill/>
        </p:spPr>
        <p:txBody>
          <a:bodyPr wrap="square" rtlCol="0">
            <a:spAutoFit/>
          </a:bodyPr>
          <a:lstStyle/>
          <a:p>
            <a:pPr algn="ctr"/>
            <a:r>
              <a:rPr lang="en-GB" sz="9600" b="1" dirty="0">
                <a:solidFill>
                  <a:srgbClr val="D2232A"/>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U=U</a:t>
            </a:r>
          </a:p>
          <a:p>
            <a:pPr algn="ctr"/>
            <a:r>
              <a:rPr lang="en-GB" altLang="en-US" sz="2800" b="1" dirty="0">
                <a:latin typeface="Arial Nova Cond" panose="020B0506020202020204" pitchFamily="34" charset="0"/>
              </a:rPr>
              <a:t>Undetectable = Untransmittable</a:t>
            </a:r>
            <a:r>
              <a:rPr lang="en-GB" altLang="en-US" sz="2400" dirty="0">
                <a:latin typeface="Arial Nova Cond" panose="020B0506020202020204" pitchFamily="34" charset="0"/>
              </a:rPr>
              <a:t/>
            </a:r>
            <a:br>
              <a:rPr lang="en-GB" altLang="en-US" sz="2400" dirty="0">
                <a:latin typeface="Arial Nova Cond" panose="020B0506020202020204" pitchFamily="34" charset="0"/>
              </a:rPr>
            </a:br>
            <a:r>
              <a:rPr lang="en-GB" altLang="en-US" sz="2400" dirty="0">
                <a:latin typeface="Arial Nova Cond" panose="020B0506020202020204" pitchFamily="34" charset="0"/>
              </a:rPr>
              <a:t>The British HIV Association endorsed </a:t>
            </a:r>
          </a:p>
          <a:p>
            <a:pPr algn="ctr"/>
            <a:r>
              <a:rPr lang="en-GB" altLang="en-US" sz="2400" dirty="0">
                <a:latin typeface="Arial Nova Cond" panose="020B0506020202020204" pitchFamily="34" charset="0"/>
              </a:rPr>
              <a:t>the following message in 2017 </a:t>
            </a:r>
          </a:p>
          <a:p>
            <a:pPr algn="just"/>
            <a:endParaRPr lang="en-GB" altLang="en-US" sz="2400" dirty="0">
              <a:latin typeface="Arial Nova Cond" panose="020B0506020202020204" pitchFamily="34" charset="0"/>
            </a:endParaRPr>
          </a:p>
          <a:p>
            <a:pPr algn="just"/>
            <a:r>
              <a:rPr lang="en-GB" altLang="en-US" sz="2400" b="1" dirty="0">
                <a:latin typeface="Arial Nova Cond" panose="020B0506020202020204" pitchFamily="34" charset="0"/>
              </a:rPr>
              <a:t>“</a:t>
            </a:r>
            <a:r>
              <a:rPr lang="en-GB" altLang="en-US" sz="2400" b="1" i="1" dirty="0">
                <a:latin typeface="Arial Nova Cond" panose="020B0506020202020204" pitchFamily="34" charset="0"/>
              </a:rPr>
              <a:t>A person living with HIV who has an undetectable </a:t>
            </a:r>
            <a:br>
              <a:rPr lang="en-GB" altLang="en-US" sz="2400" b="1" i="1" dirty="0">
                <a:latin typeface="Arial Nova Cond" panose="020B0506020202020204" pitchFamily="34" charset="0"/>
              </a:rPr>
            </a:br>
            <a:r>
              <a:rPr lang="en-GB" altLang="en-US" sz="2400" b="1" i="1" dirty="0">
                <a:latin typeface="Arial Nova Cond" panose="020B0506020202020204" pitchFamily="34" charset="0"/>
              </a:rPr>
              <a:t>viral load does not transmit HIV to their partners</a:t>
            </a:r>
            <a:r>
              <a:rPr lang="en-GB" altLang="en-US" sz="2400" b="1" dirty="0">
                <a:latin typeface="Arial Nova Cond" panose="020B0506020202020204" pitchFamily="34" charset="0"/>
              </a:rPr>
              <a:t>”</a:t>
            </a:r>
          </a:p>
          <a:p>
            <a:pPr algn="just"/>
            <a:endParaRPr lang="en-GB" altLang="en-US" sz="2400" dirty="0">
              <a:latin typeface="Arial Nova Cond" panose="020B0506020202020204" pitchFamily="34" charset="0"/>
            </a:endParaRPr>
          </a:p>
          <a:p>
            <a:pPr algn="just"/>
            <a:r>
              <a:rPr lang="en-GB" altLang="en-US" sz="2400" dirty="0">
                <a:latin typeface="Arial Nova Cond" panose="020B0506020202020204" pitchFamily="34" charset="0"/>
              </a:rPr>
              <a:t>NB: Provided they …</a:t>
            </a:r>
          </a:p>
          <a:p>
            <a:pPr marL="457200" indent="-457200" algn="just">
              <a:buAutoNum type="alphaLcParenBoth"/>
            </a:pPr>
            <a:r>
              <a:rPr lang="en-GB" altLang="en-US" sz="2400" dirty="0">
                <a:latin typeface="Arial Nova Cond" panose="020B0506020202020204" pitchFamily="34" charset="0"/>
              </a:rPr>
              <a:t>are on </a:t>
            </a:r>
            <a:r>
              <a:rPr lang="en-GB" altLang="en-US" sz="2400" b="1" u="sng" dirty="0">
                <a:latin typeface="Arial Nova Cond" panose="020B0506020202020204" pitchFamily="34" charset="0"/>
              </a:rPr>
              <a:t>stable</a:t>
            </a:r>
            <a:r>
              <a:rPr lang="en-GB" altLang="en-US" sz="2400" dirty="0">
                <a:latin typeface="Arial Nova Cond" panose="020B0506020202020204" pitchFamily="34" charset="0"/>
              </a:rPr>
              <a:t> treatment (for at least 6 months) </a:t>
            </a:r>
          </a:p>
          <a:p>
            <a:pPr marL="457200" indent="-457200" algn="just">
              <a:buAutoNum type="alphaLcParenBoth"/>
            </a:pPr>
            <a:r>
              <a:rPr lang="en-GB" altLang="en-US" sz="2400" dirty="0">
                <a:latin typeface="Arial Nova Cond" panose="020B0506020202020204" pitchFamily="34" charset="0"/>
              </a:rPr>
              <a:t>with a </a:t>
            </a:r>
            <a:r>
              <a:rPr lang="en-GB" altLang="en-US" sz="2400" b="1" u="sng" dirty="0">
                <a:latin typeface="Arial Nova Cond" panose="020B0506020202020204" pitchFamily="34" charset="0"/>
              </a:rPr>
              <a:t>consistently</a:t>
            </a:r>
            <a:r>
              <a:rPr lang="en-GB" altLang="en-US" sz="2400" dirty="0">
                <a:latin typeface="Arial Nova Cond" panose="020B0506020202020204" pitchFamily="34" charset="0"/>
              </a:rPr>
              <a:t> undetectable viral load (for at least 6 months) </a:t>
            </a:r>
          </a:p>
          <a:p>
            <a:pPr marL="457200" indent="-457200" algn="just">
              <a:buAutoNum type="alphaLcParenBoth"/>
            </a:pPr>
            <a:r>
              <a:rPr lang="en-GB" altLang="en-US" sz="2400" dirty="0">
                <a:latin typeface="Arial Nova Cond" panose="020B0506020202020204" pitchFamily="34" charset="0"/>
              </a:rPr>
              <a:t>and </a:t>
            </a:r>
            <a:r>
              <a:rPr lang="en-GB" altLang="en-US" sz="2400" b="1" u="sng" dirty="0">
                <a:latin typeface="Arial Nova Cond" panose="020B0506020202020204" pitchFamily="34" charset="0"/>
              </a:rPr>
              <a:t>continue</a:t>
            </a:r>
            <a:r>
              <a:rPr lang="en-GB" altLang="en-US" sz="2400" dirty="0">
                <a:latin typeface="Arial Nova Cond" panose="020B0506020202020204" pitchFamily="34" charset="0"/>
              </a:rPr>
              <a:t> to take their treatment every day</a:t>
            </a:r>
            <a:br>
              <a:rPr lang="en-GB" altLang="en-US" sz="2400" dirty="0">
                <a:latin typeface="Arial Nova Cond" panose="020B0506020202020204" pitchFamily="34" charset="0"/>
              </a:rPr>
            </a:br>
            <a:r>
              <a:rPr lang="en-GB" altLang="en-US" sz="2400" b="1" dirty="0">
                <a:latin typeface="Arial Nova Cond" panose="020B0506020202020204" pitchFamily="34" charset="0"/>
              </a:rPr>
              <a:t>(Breast feeding still carries a small risk)</a:t>
            </a:r>
            <a:endParaRPr lang="en-GB" sz="2400" b="1" dirty="0">
              <a:solidFill>
                <a:srgbClr val="FF0000"/>
              </a:solidFill>
              <a:latin typeface="Arial Nova Cond" panose="020B0506020202020204" pitchFamily="34" charset="0"/>
            </a:endParaRPr>
          </a:p>
          <a:p>
            <a:pPr algn="ctr"/>
            <a:endParaRPr lang="en-GB" sz="1400" b="1" u="sng" dirty="0">
              <a:solidFill>
                <a:srgbClr val="FF0000"/>
              </a:solidFill>
            </a:endParaRPr>
          </a:p>
        </p:txBody>
      </p:sp>
    </p:spTree>
    <p:extLst>
      <p:ext uri="{BB962C8B-B14F-4D97-AF65-F5344CB8AC3E}">
        <p14:creationId xmlns:p14="http://schemas.microsoft.com/office/powerpoint/2010/main" val="2567943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899161" y="0"/>
            <a:ext cx="10454640" cy="6178229"/>
          </a:xfrm>
          <a:prstGeom prst="rect">
            <a:avLst/>
          </a:prstGeom>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dirty="0"/>
          </a:p>
          <a:p>
            <a:pPr marL="0" indent="0" algn="ctr">
              <a:buNone/>
            </a:pPr>
            <a:r>
              <a:rPr lang="en-GB" sz="6600" b="1" dirty="0">
                <a:solidFill>
                  <a:srgbClr val="D2232A"/>
                </a:solidFill>
                <a:effectLst>
                  <a:glow rad="127000">
                    <a:schemeClr val="bg1">
                      <a:alpha val="75000"/>
                    </a:schemeClr>
                  </a:glow>
                </a:effectLst>
                <a:latin typeface="Arial Nova Cond" panose="020B0506020202020204" pitchFamily="34" charset="0"/>
              </a:rPr>
              <a:t>HIV in Northern Ireland</a:t>
            </a:r>
          </a:p>
          <a:p>
            <a:pPr marL="0" indent="0" algn="ctr">
              <a:buNone/>
            </a:pPr>
            <a:r>
              <a:rPr lang="en-GB" sz="4800" b="1" dirty="0">
                <a:solidFill>
                  <a:srgbClr val="D2232A"/>
                </a:solidFill>
                <a:effectLst>
                  <a:glow rad="127000">
                    <a:schemeClr val="bg1">
                      <a:alpha val="75000"/>
                    </a:schemeClr>
                  </a:glow>
                </a:effectLst>
                <a:latin typeface="Arial Nova Cond" panose="020B0506020202020204" pitchFamily="34" charset="0"/>
              </a:rPr>
              <a:t>The Stats</a:t>
            </a:r>
          </a:p>
          <a:p>
            <a:pPr marL="0" indent="0" algn="ctr">
              <a:buNone/>
            </a:pPr>
            <a:endParaRPr lang="en-GB" sz="3200" b="1" dirty="0">
              <a:latin typeface="Arial Nova Cond" panose="020B0506020202020204" pitchFamily="34" charset="0"/>
            </a:endParaRPr>
          </a:p>
          <a:p>
            <a:pPr marL="0" indent="0">
              <a:buNone/>
            </a:pPr>
            <a:r>
              <a:rPr lang="en-GB" sz="3200" b="1" dirty="0">
                <a:latin typeface="Arial Nova Cond" panose="020B0506020202020204" pitchFamily="34" charset="0"/>
              </a:rPr>
              <a:t>		</a:t>
            </a:r>
            <a:r>
              <a:rPr lang="en-GB" sz="2000" dirty="0">
                <a:latin typeface="Arial Nova Cond" panose="020B0506020202020204" pitchFamily="34" charset="0"/>
              </a:rPr>
              <a:t>General upward trend since 2000</a:t>
            </a:r>
          </a:p>
          <a:p>
            <a:pPr marL="0" indent="0">
              <a:buNone/>
            </a:pPr>
            <a:r>
              <a:rPr lang="en-GB" sz="2000" dirty="0">
                <a:latin typeface="Arial Nova Cond" panose="020B0506020202020204" pitchFamily="34" charset="0"/>
              </a:rPr>
              <a:t>		Approximately 100 new cases every year</a:t>
            </a:r>
          </a:p>
          <a:p>
            <a:pPr marL="0" indent="0">
              <a:buNone/>
            </a:pPr>
            <a:r>
              <a:rPr lang="en-GB" sz="2000" dirty="0">
                <a:latin typeface="Arial Nova Cond" panose="020B0506020202020204" pitchFamily="34" charset="0"/>
              </a:rPr>
              <a:t>		During 2017, 1073 people were receiving treatment for HIV</a:t>
            </a:r>
          </a:p>
          <a:p>
            <a:pPr marL="0" indent="0">
              <a:buNone/>
            </a:pPr>
            <a:r>
              <a:rPr lang="en-GB" sz="2000" dirty="0">
                <a:latin typeface="Arial Nova Cond" panose="020B0506020202020204" pitchFamily="34" charset="0"/>
              </a:rPr>
              <a:t>		84 new infections in 2017</a:t>
            </a:r>
          </a:p>
          <a:p>
            <a:pPr marL="0" indent="0">
              <a:buNone/>
            </a:pPr>
            <a:r>
              <a:rPr lang="en-GB" sz="2000" dirty="0">
                <a:latin typeface="Arial Nova Cond" panose="020B0506020202020204" pitchFamily="34" charset="0"/>
              </a:rPr>
              <a:t>		6 were diagnosed with AIDS as their first diagnosis</a:t>
            </a:r>
          </a:p>
          <a:p>
            <a:pPr marL="0" indent="0">
              <a:buNone/>
            </a:pPr>
            <a:r>
              <a:rPr lang="en-GB" sz="2000" dirty="0">
                <a:latin typeface="Arial Nova Cond" panose="020B0506020202020204" pitchFamily="34" charset="0"/>
              </a:rPr>
              <a:t>		5 deaths as a result of HIV </a:t>
            </a:r>
          </a:p>
        </p:txBody>
      </p:sp>
    </p:spTree>
    <p:extLst>
      <p:ext uri="{BB962C8B-B14F-4D97-AF65-F5344CB8AC3E}">
        <p14:creationId xmlns:p14="http://schemas.microsoft.com/office/powerpoint/2010/main" val="3186983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0"/>
            <a:ext cx="12191999" cy="6178229"/>
          </a:xfrm>
          <a:prstGeom prst="rect">
            <a:avLst/>
          </a:prstGeom>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dirty="0"/>
          </a:p>
          <a:p>
            <a:pPr marL="0" indent="0" algn="ctr">
              <a:buNone/>
            </a:pPr>
            <a:r>
              <a:rPr lang="en-GB" sz="6600" b="1" dirty="0">
                <a:solidFill>
                  <a:srgbClr val="D2232A"/>
                </a:solidFill>
                <a:effectLst>
                  <a:glow rad="127000">
                    <a:schemeClr val="bg1">
                      <a:alpha val="75000"/>
                    </a:schemeClr>
                  </a:glow>
                </a:effectLst>
                <a:latin typeface="Arial Nova Cond" panose="020B0506020202020204" pitchFamily="34" charset="0"/>
              </a:rPr>
              <a:t>Modes of Transmission</a:t>
            </a:r>
          </a:p>
          <a:p>
            <a:pPr marL="0" indent="0" algn="ctr">
              <a:buNone/>
            </a:pPr>
            <a:endParaRPr lang="en-GB" sz="3200" b="1" dirty="0"/>
          </a:p>
          <a:p>
            <a:pPr marL="0" indent="0">
              <a:buNone/>
            </a:pPr>
            <a:r>
              <a:rPr lang="en-GB" sz="3200" b="1" dirty="0"/>
              <a:t>		</a:t>
            </a:r>
          </a:p>
        </p:txBody>
      </p:sp>
      <p:pic>
        <p:nvPicPr>
          <p:cNvPr id="4" name="Picture 4" descr="https://www.nat.org.uk/sites/default/files/General%20Content%20Images/transmission%20route%202017.png?fid=1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426" y="2031081"/>
            <a:ext cx="6011145" cy="4147148"/>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456590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9434BoGkNQ"/>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8868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90" y="1562100"/>
            <a:ext cx="4428596" cy="4061460"/>
          </a:xfrm>
          <a:prstGeom prst="rect">
            <a:avLst/>
          </a:prstGeom>
          <a:effectLst>
            <a:outerShdw blurRad="50800" dist="38100" dir="2700000" algn="tl" rotWithShape="0">
              <a:prstClr val="black">
                <a:alpha val="40000"/>
              </a:prstClr>
            </a:outerShdw>
          </a:effectLst>
        </p:spPr>
      </p:pic>
      <p:sp>
        <p:nvSpPr>
          <p:cNvPr id="5" name="Title 1"/>
          <p:cNvSpPr txBox="1">
            <a:spLocks/>
          </p:cNvSpPr>
          <p:nvPr/>
        </p:nvSpPr>
        <p:spPr>
          <a:xfrm>
            <a:off x="-1" y="522514"/>
            <a:ext cx="11625944" cy="5704115"/>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600" b="1" dirty="0">
                <a:solidFill>
                  <a:srgbClr val="D2232A"/>
                </a:solidFill>
                <a:effectLst/>
                <a:latin typeface="Arial Nova Cond" panose="020B0506020202020204" pitchFamily="34" charset="0"/>
              </a:rPr>
              <a:t>POSITIVE LIFE</a:t>
            </a:r>
          </a:p>
          <a:p>
            <a:pPr algn="r"/>
            <a:r>
              <a:rPr lang="en-GB" sz="3600" b="1" dirty="0">
                <a:effectLst/>
                <a:latin typeface="Arial Nova Cond" panose="020B0506020202020204" pitchFamily="34" charset="0"/>
              </a:rPr>
              <a:t>20 Derryvolgie Avenue, Belfast, BT9 6FN</a:t>
            </a:r>
          </a:p>
          <a:p>
            <a:pPr algn="r"/>
            <a:endParaRPr lang="en-GB" sz="3600" b="1" dirty="0">
              <a:solidFill>
                <a:srgbClr val="D2232A"/>
              </a:solidFill>
              <a:effectLst/>
              <a:latin typeface="Arial Nova Cond" panose="020B0506020202020204" pitchFamily="34" charset="0"/>
            </a:endParaRPr>
          </a:p>
          <a:p>
            <a:pPr algn="r"/>
            <a:r>
              <a:rPr lang="en-GB" sz="3600" b="1" dirty="0">
                <a:solidFill>
                  <a:srgbClr val="D2232A"/>
                </a:solidFill>
                <a:effectLst/>
                <a:latin typeface="Arial Nova Cond" panose="020B0506020202020204" pitchFamily="34" charset="0"/>
              </a:rPr>
              <a:t>FREE HELPLINE NUMBER</a:t>
            </a:r>
          </a:p>
          <a:p>
            <a:pPr algn="r"/>
            <a:r>
              <a:rPr lang="en-GB" sz="3600" b="1" dirty="0">
                <a:effectLst/>
                <a:latin typeface="Arial Nova Cond" panose="020B0506020202020204" pitchFamily="34" charset="0"/>
              </a:rPr>
              <a:t>0800 137 437</a:t>
            </a:r>
          </a:p>
          <a:p>
            <a:pPr algn="r"/>
            <a:endParaRPr lang="en-GB" sz="3600" b="1" dirty="0">
              <a:solidFill>
                <a:srgbClr val="D2232A"/>
              </a:solidFill>
              <a:effectLst/>
              <a:latin typeface="Arial Nova Cond" panose="020B0506020202020204" pitchFamily="34" charset="0"/>
            </a:endParaRPr>
          </a:p>
          <a:p>
            <a:pPr algn="r"/>
            <a:r>
              <a:rPr lang="en-GB" sz="3600" b="1" dirty="0">
                <a:solidFill>
                  <a:srgbClr val="D2232A"/>
                </a:solidFill>
                <a:effectLst/>
                <a:latin typeface="Arial Nova Cond" panose="020B0506020202020204" pitchFamily="34" charset="0"/>
              </a:rPr>
              <a:t>TELEPHONE</a:t>
            </a:r>
          </a:p>
          <a:p>
            <a:pPr algn="r"/>
            <a:r>
              <a:rPr lang="en-GB" sz="3600" b="1" dirty="0">
                <a:effectLst/>
                <a:latin typeface="Arial Nova Cond" panose="020B0506020202020204" pitchFamily="34" charset="0"/>
              </a:rPr>
              <a:t>028 9024 9268</a:t>
            </a:r>
          </a:p>
          <a:p>
            <a:pPr algn="r"/>
            <a:endParaRPr lang="en-GB" sz="3600" b="1" dirty="0">
              <a:solidFill>
                <a:srgbClr val="D2232A"/>
              </a:solidFill>
              <a:effectLst/>
              <a:latin typeface="Arial Nova Cond" panose="020B0506020202020204" pitchFamily="34" charset="0"/>
            </a:endParaRPr>
          </a:p>
          <a:p>
            <a:pPr algn="r"/>
            <a:r>
              <a:rPr lang="en-GB" sz="3600" b="1" dirty="0">
                <a:solidFill>
                  <a:srgbClr val="D2232A"/>
                </a:solidFill>
                <a:effectLst/>
                <a:latin typeface="Arial Nova Cond" panose="020B0506020202020204" pitchFamily="34" charset="0"/>
              </a:rPr>
              <a:t>EMAIL</a:t>
            </a:r>
          </a:p>
          <a:p>
            <a:pPr algn="r"/>
            <a:r>
              <a:rPr lang="en-GB" sz="3600" b="1" dirty="0">
                <a:effectLst/>
                <a:latin typeface="Arial Nova Cond" panose="020B0506020202020204" pitchFamily="34" charset="0"/>
              </a:rPr>
              <a:t>gavin/lea/kennedy/drew@positivelifeni.com</a:t>
            </a:r>
          </a:p>
          <a:p>
            <a:pPr algn="r"/>
            <a:endParaRPr lang="en-GB" sz="3600" b="1" dirty="0">
              <a:solidFill>
                <a:srgbClr val="D2232A"/>
              </a:solidFill>
              <a:effectLst>
                <a:glow rad="127000">
                  <a:schemeClr val="bg1">
                    <a:alpha val="75000"/>
                  </a:schemeClr>
                </a:glow>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2903722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D3A4A4-C966-442C-9A7D-30E103298AB7}"/>
              </a:ext>
            </a:extLst>
          </p:cNvPr>
          <p:cNvPicPr>
            <a:picLocks noChangeAspect="1"/>
          </p:cNvPicPr>
          <p:nvPr/>
        </p:nvPicPr>
        <p:blipFill rotWithShape="1">
          <a:blip r:embed="rId2">
            <a:extLst>
              <a:ext uri="{28A0092B-C50C-407E-A947-70E740481C1C}">
                <a14:useLocalDpi xmlns:a14="http://schemas.microsoft.com/office/drawing/2010/main" val="0"/>
              </a:ext>
            </a:extLst>
          </a:blip>
          <a:srcRect b="26868"/>
          <a:stretch/>
        </p:blipFill>
        <p:spPr>
          <a:xfrm>
            <a:off x="177683" y="-798968"/>
            <a:ext cx="12643112" cy="7656968"/>
          </a:xfrm>
          <a:prstGeom prst="rect">
            <a:avLst/>
          </a:prstGeom>
        </p:spPr>
      </p:pic>
      <p:sp>
        <p:nvSpPr>
          <p:cNvPr id="2" name="Rectangle 1"/>
          <p:cNvSpPr/>
          <p:nvPr/>
        </p:nvSpPr>
        <p:spPr>
          <a:xfrm>
            <a:off x="6095999" y="799770"/>
            <a:ext cx="5710177" cy="4185761"/>
          </a:xfrm>
          <a:prstGeom prst="rect">
            <a:avLst/>
          </a:prstGeom>
        </p:spPr>
        <p:txBody>
          <a:bodyPr wrap="square">
            <a:spAutoFit/>
          </a:bodyPr>
          <a:lstStyle/>
          <a:p>
            <a:pPr algn="ctr"/>
            <a:r>
              <a:rPr lang="en-GB" sz="5400" b="1" dirty="0">
                <a:solidFill>
                  <a:srgbClr val="C00000"/>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Training Objectives</a:t>
            </a:r>
            <a:r>
              <a:rPr lang="en-GB" sz="3200" b="1" dirty="0">
                <a:solidFill>
                  <a:srgbClr val="C00000"/>
                </a:solidFill>
              </a:rPr>
              <a:t/>
            </a:r>
            <a:br>
              <a:rPr lang="en-GB" sz="3200" b="1" dirty="0">
                <a:solidFill>
                  <a:srgbClr val="C00000"/>
                </a:solidFill>
              </a:rPr>
            </a:br>
            <a:endParaRPr lang="en-GB" sz="3200" b="1" dirty="0">
              <a:solidFill>
                <a:srgbClr val="C00000"/>
              </a:solidFill>
            </a:endParaRPr>
          </a:p>
          <a:p>
            <a:pPr algn="ctr"/>
            <a:r>
              <a:rPr lang="en-GB" b="1" dirty="0">
                <a:latin typeface="Arial Nova Cond" panose="020B0506020202020204" pitchFamily="34" charset="0"/>
              </a:rPr>
              <a:t>By the end of the session you will…</a:t>
            </a:r>
          </a:p>
          <a:p>
            <a:pPr algn="ctr"/>
            <a:endParaRPr lang="en-GB" b="1" dirty="0">
              <a:latin typeface="Arial Nova Cond" panose="020B0506020202020204" pitchFamily="34" charset="0"/>
            </a:endParaRPr>
          </a:p>
          <a:p>
            <a:pPr algn="ctr"/>
            <a:r>
              <a:rPr lang="en-GB" b="1" dirty="0">
                <a:latin typeface="Arial Nova Cond" panose="020B0506020202020204" pitchFamily="34" charset="0"/>
              </a:rPr>
              <a:t> (a) feel more confident challenging myths</a:t>
            </a:r>
          </a:p>
          <a:p>
            <a:pPr algn="ctr"/>
            <a:r>
              <a:rPr lang="en-GB" b="1" dirty="0">
                <a:latin typeface="Arial Nova Cond" panose="020B0506020202020204" pitchFamily="34" charset="0"/>
              </a:rPr>
              <a:t> and stigma associated with HIV</a:t>
            </a:r>
          </a:p>
          <a:p>
            <a:pPr algn="ctr"/>
            <a:endParaRPr lang="en-GB" b="1" dirty="0">
              <a:latin typeface="Arial Nova Cond" panose="020B0506020202020204" pitchFamily="34" charset="0"/>
            </a:endParaRPr>
          </a:p>
          <a:p>
            <a:pPr algn="ctr"/>
            <a:r>
              <a:rPr lang="en-GB" b="1" dirty="0">
                <a:latin typeface="Arial Nova Cond" panose="020B0506020202020204" pitchFamily="34" charset="0"/>
              </a:rPr>
              <a:t> (b) be more aware of the issues </a:t>
            </a:r>
          </a:p>
          <a:p>
            <a:pPr algn="ctr"/>
            <a:r>
              <a:rPr lang="en-GB" b="1" dirty="0">
                <a:latin typeface="Arial Nova Cond" panose="020B0506020202020204" pitchFamily="34" charset="0"/>
              </a:rPr>
              <a:t>faced by people living with HIV</a:t>
            </a:r>
          </a:p>
          <a:p>
            <a:pPr algn="ctr"/>
            <a:endParaRPr lang="en-GB" b="1" dirty="0">
              <a:latin typeface="Arial Nova Cond" panose="020B0506020202020204" pitchFamily="34" charset="0"/>
            </a:endParaRPr>
          </a:p>
          <a:p>
            <a:pPr algn="ctr"/>
            <a:r>
              <a:rPr lang="en-GB" b="1" dirty="0">
                <a:latin typeface="Arial Nova Cond" panose="020B0506020202020204" pitchFamily="34" charset="0"/>
              </a:rPr>
              <a:t>(c) have increased awareness </a:t>
            </a:r>
          </a:p>
          <a:p>
            <a:pPr algn="ctr"/>
            <a:r>
              <a:rPr lang="en-GB" b="1" dirty="0">
                <a:latin typeface="Arial Nova Cond" panose="020B0506020202020204" pitchFamily="34" charset="0"/>
              </a:rPr>
              <a:t>of the services we offer</a:t>
            </a:r>
          </a:p>
        </p:txBody>
      </p:sp>
    </p:spTree>
    <p:extLst>
      <p:ext uri="{BB962C8B-B14F-4D97-AF65-F5344CB8AC3E}">
        <p14:creationId xmlns:p14="http://schemas.microsoft.com/office/powerpoint/2010/main" val="2454377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ipe(left)">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59" y="575637"/>
            <a:ext cx="8808721" cy="5447645"/>
          </a:xfrm>
          <a:prstGeom prst="rect">
            <a:avLst/>
          </a:prstGeom>
        </p:spPr>
        <p:txBody>
          <a:bodyPr wrap="square">
            <a:spAutoFit/>
          </a:bodyPr>
          <a:lstStyle/>
          <a:p>
            <a:pPr algn="ctr"/>
            <a:r>
              <a:rPr lang="en-GB" sz="6600" b="1" dirty="0">
                <a:solidFill>
                  <a:srgbClr val="C00000"/>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About Us</a:t>
            </a:r>
          </a:p>
          <a:p>
            <a:pPr algn="ctr"/>
            <a:endParaRPr lang="en-GB" dirty="0">
              <a:solidFill>
                <a:srgbClr val="FF0000"/>
              </a:solidFill>
              <a:latin typeface="Arial Nova Cond" panose="020B0506020202020204" pitchFamily="34" charset="0"/>
            </a:endParaRPr>
          </a:p>
          <a:p>
            <a:pPr marL="342900" indent="-342900" algn="just">
              <a:buClr>
                <a:srgbClr val="D2232A"/>
              </a:buClr>
              <a:buFont typeface="Wingdings" panose="05000000000000000000" pitchFamily="2" charset="2"/>
              <a:buChar char="ü"/>
            </a:pPr>
            <a:r>
              <a:rPr lang="en-GB" sz="2400" b="1" dirty="0">
                <a:latin typeface="Arial Nova Cond" panose="020B0506020202020204" pitchFamily="34" charset="0"/>
              </a:rPr>
              <a:t>We are in existence for over 30 years</a:t>
            </a:r>
          </a:p>
          <a:p>
            <a:pPr marL="342900" indent="-342900" algn="just">
              <a:buClr>
                <a:srgbClr val="D2232A"/>
              </a:buClr>
              <a:buFont typeface="Wingdings" panose="05000000000000000000" pitchFamily="2" charset="2"/>
              <a:buChar char="ü"/>
            </a:pPr>
            <a:endParaRPr lang="en-GB" sz="2400" b="1" dirty="0">
              <a:latin typeface="Arial Nova Cond" panose="020B0506020202020204" pitchFamily="34" charset="0"/>
            </a:endParaRPr>
          </a:p>
          <a:p>
            <a:pPr marL="342900" indent="-342900" algn="just">
              <a:buClr>
                <a:srgbClr val="D2232A"/>
              </a:buClr>
              <a:buFont typeface="Wingdings" panose="05000000000000000000" pitchFamily="2" charset="2"/>
              <a:buChar char="ü"/>
            </a:pPr>
            <a:r>
              <a:rPr lang="en-GB" sz="2400" b="1" dirty="0">
                <a:latin typeface="Arial Nova Cond" panose="020B0506020202020204" pitchFamily="34" charset="0"/>
              </a:rPr>
              <a:t>We support people living with or affected by HIV</a:t>
            </a:r>
          </a:p>
          <a:p>
            <a:pPr marL="342900" indent="-342900" algn="just">
              <a:buClr>
                <a:srgbClr val="D2232A"/>
              </a:buClr>
              <a:buFont typeface="Wingdings" panose="05000000000000000000" pitchFamily="2" charset="2"/>
              <a:buChar char="ü"/>
            </a:pPr>
            <a:endParaRPr lang="en-GB" sz="2400" b="1" dirty="0">
              <a:latin typeface="Arial Nova Cond" panose="020B0506020202020204" pitchFamily="34" charset="0"/>
            </a:endParaRPr>
          </a:p>
          <a:p>
            <a:pPr marL="342900" indent="-342900" algn="just">
              <a:buClr>
                <a:srgbClr val="D2232A"/>
              </a:buClr>
              <a:buFont typeface="Wingdings" panose="05000000000000000000" pitchFamily="2" charset="2"/>
              <a:buChar char="ü"/>
            </a:pPr>
            <a:r>
              <a:rPr lang="en-GB" sz="2400" b="1" dirty="0">
                <a:latin typeface="Arial Nova Cond" panose="020B0506020202020204" pitchFamily="34" charset="0"/>
              </a:rPr>
              <a:t>We offer an holistic approach – workshops, information sessions, complementary therapies, counselling, help with benefits and other practical matters.</a:t>
            </a:r>
          </a:p>
          <a:p>
            <a:pPr marL="342900" indent="-342900" algn="just">
              <a:buClr>
                <a:srgbClr val="D2232A"/>
              </a:buClr>
              <a:buFont typeface="Wingdings" panose="05000000000000000000" pitchFamily="2" charset="2"/>
              <a:buChar char="ü"/>
            </a:pPr>
            <a:endParaRPr lang="en-GB" sz="2400" b="1" dirty="0">
              <a:latin typeface="Arial Nova Cond" panose="020B0506020202020204" pitchFamily="34" charset="0"/>
            </a:endParaRPr>
          </a:p>
          <a:p>
            <a:pPr marL="342900" indent="-342900" algn="just">
              <a:buClr>
                <a:srgbClr val="D2232A"/>
              </a:buClr>
              <a:buFont typeface="Wingdings" panose="05000000000000000000" pitchFamily="2" charset="2"/>
              <a:buChar char="ü"/>
            </a:pPr>
            <a:r>
              <a:rPr lang="en-GB" sz="2400" b="1" dirty="0">
                <a:latin typeface="Arial Nova Cond" panose="020B0506020202020204" pitchFamily="34" charset="0"/>
              </a:rPr>
              <a:t>You can refer clients living with or affected by HIV to us by calling </a:t>
            </a:r>
            <a:r>
              <a:rPr lang="en-GB" sz="2400" b="1" dirty="0">
                <a:solidFill>
                  <a:srgbClr val="D2232A"/>
                </a:solidFill>
                <a:latin typeface="Arial Nova Cond" panose="020B0506020202020204" pitchFamily="34" charset="0"/>
              </a:rPr>
              <a:t>028 9024 9268 </a:t>
            </a:r>
            <a:r>
              <a:rPr lang="en-GB" sz="2400" b="1" dirty="0">
                <a:latin typeface="Arial Nova Cond" panose="020B0506020202020204" pitchFamily="34" charset="0"/>
              </a:rPr>
              <a:t>or they can call to the office at </a:t>
            </a:r>
            <a:r>
              <a:rPr lang="en-GB" sz="2400" b="1" dirty="0">
                <a:solidFill>
                  <a:srgbClr val="D2232A"/>
                </a:solidFill>
                <a:latin typeface="Arial Nova Cond" panose="020B0506020202020204" pitchFamily="34" charset="0"/>
              </a:rPr>
              <a:t>20 Derryvolgie Avenue, Belfast, BT9 6RN</a:t>
            </a:r>
          </a:p>
        </p:txBody>
      </p:sp>
    </p:spTree>
    <p:extLst>
      <p:ext uri="{BB962C8B-B14F-4D97-AF65-F5344CB8AC3E}">
        <p14:creationId xmlns:p14="http://schemas.microsoft.com/office/powerpoint/2010/main" val="630687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left)">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647" y="0"/>
            <a:ext cx="6864704" cy="6858000"/>
          </a:xfrm>
          <a:prstGeom prst="rect">
            <a:avLst/>
          </a:prstGeom>
        </p:spPr>
      </p:pic>
      <p:sp>
        <p:nvSpPr>
          <p:cNvPr id="5" name="TextBox 4"/>
          <p:cNvSpPr txBox="1"/>
          <p:nvPr/>
        </p:nvSpPr>
        <p:spPr>
          <a:xfrm>
            <a:off x="1725769" y="383794"/>
            <a:ext cx="7443989" cy="1723549"/>
          </a:xfrm>
          <a:prstGeom prst="rect">
            <a:avLst/>
          </a:prstGeom>
          <a:noFill/>
        </p:spPr>
        <p:txBody>
          <a:bodyPr wrap="square" rtlCol="0">
            <a:spAutoFit/>
          </a:bodyPr>
          <a:lstStyle/>
          <a:p>
            <a:r>
              <a:rPr lang="en-GB" sz="4000" b="1" dirty="0">
                <a:solidFill>
                  <a:srgbClr val="C00000"/>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“AIDS – Don’t Die Of Ignorance”</a:t>
            </a:r>
            <a:endParaRPr lang="en-GB" sz="4000" dirty="0">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endParaRPr>
          </a:p>
          <a:p>
            <a:pPr algn="ctr"/>
            <a:endParaRPr lang="en-GB" sz="6600" dirty="0">
              <a:effectLst>
                <a:glow rad="127000">
                  <a:schemeClr val="bg1">
                    <a:alpha val="75000"/>
                  </a:schemeClr>
                </a:glow>
                <a:outerShdw blurRad="50800" dist="38100" dir="2700000" algn="tl" rotWithShape="0">
                  <a:prstClr val="black">
                    <a:alpha val="40000"/>
                  </a:prstClr>
                </a:outerShdw>
              </a:effectLst>
            </a:endParaRPr>
          </a:p>
        </p:txBody>
      </p:sp>
      <p:sp>
        <p:nvSpPr>
          <p:cNvPr id="25" name="TextBox 24"/>
          <p:cNvSpPr txBox="1"/>
          <p:nvPr/>
        </p:nvSpPr>
        <p:spPr>
          <a:xfrm>
            <a:off x="1725769" y="5589431"/>
            <a:ext cx="7443989" cy="923330"/>
          </a:xfrm>
          <a:prstGeom prst="rect">
            <a:avLst/>
          </a:prstGeom>
          <a:noFill/>
        </p:spPr>
        <p:txBody>
          <a:bodyPr wrap="square" rtlCol="0">
            <a:spAutoFit/>
          </a:bodyPr>
          <a:lstStyle/>
          <a:p>
            <a:pPr algn="just"/>
            <a:r>
              <a:rPr lang="en-GB" b="1" dirty="0">
                <a:solidFill>
                  <a:srgbClr val="D2232A"/>
                </a:solidFill>
                <a:latin typeface="Arial Nova Cond" panose="020B0506020202020204" pitchFamily="34" charset="0"/>
              </a:rPr>
              <a:t>“The big problem was that nobody knew anything about it. It was like an alien plague. Where did it come from? How big would it get? Panic and speculation was spreading”</a:t>
            </a:r>
            <a:r>
              <a:rPr lang="en-GB" b="1" dirty="0">
                <a:solidFill>
                  <a:srgbClr val="FF0000"/>
                </a:solidFill>
                <a:latin typeface="Arial Nova Cond" panose="020B0506020202020204" pitchFamily="34" charset="0"/>
              </a:rPr>
              <a:t>			</a:t>
            </a:r>
            <a:r>
              <a:rPr lang="en-GB" b="1" dirty="0">
                <a:solidFill>
                  <a:schemeClr val="bg2">
                    <a:lumMod val="50000"/>
                  </a:schemeClr>
                </a:solidFill>
                <a:latin typeface="Arial Nova Cond" panose="020B0506020202020204" pitchFamily="34" charset="0"/>
              </a:rPr>
              <a:t>Malcom Gaskin, Designer</a:t>
            </a:r>
          </a:p>
        </p:txBody>
      </p:sp>
      <p:pic>
        <p:nvPicPr>
          <p:cNvPr id="4" name="Online Media 3" title="AIDS: Monolith (1987)">
            <a:hlinkClick r:id="" action="ppaction://media"/>
            <a:extLst>
              <a:ext uri="{FF2B5EF4-FFF2-40B4-BE49-F238E27FC236}">
                <a16:creationId xmlns:a16="http://schemas.microsoft.com/office/drawing/2014/main" xmlns="" id="{38DBF392-21E9-4149-A8A0-6C119E0972E5}"/>
              </a:ext>
            </a:extLst>
          </p:cNvPr>
          <p:cNvPicPr>
            <a:picLocks noRot="1" noChangeAspect="1"/>
          </p:cNvPicPr>
          <p:nvPr>
            <a:videoFile r:link="rId1"/>
          </p:nvPr>
        </p:nvPicPr>
        <p:blipFill>
          <a:blip r:embed="rId4"/>
          <a:stretch>
            <a:fillRect/>
          </a:stretch>
        </p:blipFill>
        <p:spPr>
          <a:xfrm>
            <a:off x="1725769" y="1173775"/>
            <a:ext cx="5434491" cy="4072908"/>
          </a:xfrm>
          <a:prstGeom prst="rect">
            <a:avLst/>
          </a:prstGeom>
        </p:spPr>
      </p:pic>
    </p:spTree>
    <p:extLst>
      <p:ext uri="{BB962C8B-B14F-4D97-AF65-F5344CB8AC3E}">
        <p14:creationId xmlns:p14="http://schemas.microsoft.com/office/powerpoint/2010/main" val="4053546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4"/>
                </p:tgtEl>
              </p:cMediaNode>
            </p:video>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533" y="0"/>
            <a:ext cx="3940115" cy="6858000"/>
          </a:xfrm>
          <a:prstGeom prst="rect">
            <a:avLst/>
          </a:prstGeom>
        </p:spPr>
      </p:pic>
      <p:sp>
        <p:nvSpPr>
          <p:cNvPr id="25" name="TextBox 24"/>
          <p:cNvSpPr txBox="1"/>
          <p:nvPr/>
        </p:nvSpPr>
        <p:spPr>
          <a:xfrm>
            <a:off x="1531723" y="5617526"/>
            <a:ext cx="5829300" cy="584775"/>
          </a:xfrm>
          <a:prstGeom prst="rect">
            <a:avLst/>
          </a:prstGeom>
          <a:noFill/>
        </p:spPr>
        <p:txBody>
          <a:bodyPr wrap="square" rtlCol="0">
            <a:spAutoFit/>
          </a:bodyPr>
          <a:lstStyle/>
          <a:p>
            <a:pPr algn="ctr"/>
            <a:r>
              <a:rPr lang="en-GB" sz="3200" b="1" dirty="0">
                <a:solidFill>
                  <a:srgbClr val="D2232A"/>
                </a:solidFill>
                <a:latin typeface="Arial Nova Cond" panose="020B0506020202020204" pitchFamily="34" charset="0"/>
              </a:rPr>
              <a:t>The Golden Girls</a:t>
            </a:r>
            <a:endParaRPr lang="en-GB" sz="3200" b="1" dirty="0">
              <a:solidFill>
                <a:schemeClr val="bg2">
                  <a:lumMod val="50000"/>
                </a:schemeClr>
              </a:solidFill>
              <a:latin typeface="Arial Nova Cond" panose="020B0506020202020204" pitchFamily="34" charset="0"/>
            </a:endParaRPr>
          </a:p>
        </p:txBody>
      </p:sp>
      <p:sp>
        <p:nvSpPr>
          <p:cNvPr id="5" name="TextBox 4"/>
          <p:cNvSpPr txBox="1"/>
          <p:nvPr/>
        </p:nvSpPr>
        <p:spPr>
          <a:xfrm>
            <a:off x="1531723" y="303478"/>
            <a:ext cx="8001515" cy="707886"/>
          </a:xfrm>
          <a:prstGeom prst="rect">
            <a:avLst/>
          </a:prstGeom>
          <a:noFill/>
        </p:spPr>
        <p:txBody>
          <a:bodyPr wrap="square" rtlCol="0">
            <a:spAutoFit/>
          </a:bodyPr>
          <a:lstStyle/>
          <a:p>
            <a:r>
              <a:rPr lang="en-GB" sz="4000" b="1" dirty="0">
                <a:solidFill>
                  <a:srgbClr val="D2232A"/>
                </a:solidFill>
                <a:effectLst>
                  <a:glow rad="127000">
                    <a:schemeClr val="bg1">
                      <a:alpha val="75000"/>
                    </a:schemeClr>
                  </a:glow>
                  <a:outerShdw blurRad="50800" dist="38100" dir="2700000" algn="tl" rotWithShape="0">
                    <a:prstClr val="black">
                      <a:alpha val="40000"/>
                    </a:prstClr>
                  </a:outerShdw>
                </a:effectLst>
                <a:latin typeface="Arial Nova Cond" panose="020B0506020202020204" pitchFamily="34" charset="0"/>
              </a:rPr>
              <a:t>“AIDS is not a bad persons disease”</a:t>
            </a:r>
          </a:p>
        </p:txBody>
      </p:sp>
      <p:pic>
        <p:nvPicPr>
          <p:cNvPr id="2" name="Online Media 1" title="The Golden Girls - &quot;AIDS is not a bad persons disease&quot;">
            <a:hlinkClick r:id="" action="ppaction://media"/>
            <a:extLst>
              <a:ext uri="{FF2B5EF4-FFF2-40B4-BE49-F238E27FC236}">
                <a16:creationId xmlns:a16="http://schemas.microsoft.com/office/drawing/2014/main" xmlns="" id="{1C9D7087-0EF9-49BD-9CF8-835126ACC64C}"/>
              </a:ext>
            </a:extLst>
          </p:cNvPr>
          <p:cNvPicPr>
            <a:picLocks noRot="1" noChangeAspect="1"/>
          </p:cNvPicPr>
          <p:nvPr>
            <a:videoFile r:link="rId1"/>
          </p:nvPr>
        </p:nvPicPr>
        <p:blipFill>
          <a:blip r:embed="rId4"/>
          <a:stretch>
            <a:fillRect/>
          </a:stretch>
        </p:blipFill>
        <p:spPr>
          <a:xfrm>
            <a:off x="1531723" y="1038661"/>
            <a:ext cx="5829300" cy="4368800"/>
          </a:xfrm>
          <a:prstGeom prst="rect">
            <a:avLst/>
          </a:prstGeom>
        </p:spPr>
      </p:pic>
    </p:spTree>
    <p:extLst>
      <p:ext uri="{BB962C8B-B14F-4D97-AF65-F5344CB8AC3E}">
        <p14:creationId xmlns:p14="http://schemas.microsoft.com/office/powerpoint/2010/main" val="2692156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2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1470660" y="935416"/>
            <a:ext cx="4424605" cy="4667393"/>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What is HIV?</a:t>
            </a:r>
            <a:endParaRPr lang="en-GB" sz="48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endParaRPr>
          </a:p>
          <a:p>
            <a:pPr marL="0" indent="0">
              <a:buNone/>
            </a:pPr>
            <a:endParaRPr lang="en-GB" sz="4800" b="1" dirty="0">
              <a:solidFill>
                <a:srgbClr val="C00000"/>
              </a:solidFill>
              <a:latin typeface="Arial Nova Cond" panose="020B0506020202020204" pitchFamily="34" charset="0"/>
            </a:endParaRPr>
          </a:p>
          <a:p>
            <a:pPr marL="0" indent="0">
              <a:buNone/>
            </a:pPr>
            <a:r>
              <a:rPr lang="en-GB" sz="4800" b="1" dirty="0">
                <a:solidFill>
                  <a:srgbClr val="C00000"/>
                </a:solidFill>
                <a:latin typeface="Arial Nova Cond" panose="020B0506020202020204" pitchFamily="34" charset="0"/>
              </a:rPr>
              <a:t>H</a:t>
            </a:r>
            <a:r>
              <a:rPr lang="en-GB" sz="4800" b="1" dirty="0">
                <a:latin typeface="Arial Nova Cond" panose="020B0506020202020204" pitchFamily="34" charset="0"/>
              </a:rPr>
              <a:t>uman</a:t>
            </a:r>
          </a:p>
          <a:p>
            <a:pPr marL="0" indent="0">
              <a:buNone/>
            </a:pPr>
            <a:r>
              <a:rPr lang="en-GB" sz="4800" b="1" dirty="0">
                <a:solidFill>
                  <a:srgbClr val="C00000"/>
                </a:solidFill>
                <a:latin typeface="Arial Nova Cond" panose="020B0506020202020204" pitchFamily="34" charset="0"/>
              </a:rPr>
              <a:t>I</a:t>
            </a:r>
            <a:r>
              <a:rPr lang="en-GB" sz="4800" b="1" dirty="0">
                <a:latin typeface="Arial Nova Cond" panose="020B0506020202020204" pitchFamily="34" charset="0"/>
              </a:rPr>
              <a:t>mmunodeficiency</a:t>
            </a:r>
          </a:p>
          <a:p>
            <a:pPr marL="0" indent="0">
              <a:buNone/>
            </a:pPr>
            <a:r>
              <a:rPr lang="en-GB" sz="4800" b="1" dirty="0">
                <a:solidFill>
                  <a:srgbClr val="C00000"/>
                </a:solidFill>
                <a:latin typeface="Arial Nova Cond" panose="020B0506020202020204" pitchFamily="34" charset="0"/>
              </a:rPr>
              <a:t>V</a:t>
            </a:r>
            <a:r>
              <a:rPr lang="en-GB" sz="4800" b="1" dirty="0">
                <a:latin typeface="Arial Nova Cond" panose="020B0506020202020204" pitchFamily="34" charset="0"/>
              </a:rPr>
              <a:t>irus</a:t>
            </a:r>
          </a:p>
        </p:txBody>
      </p:sp>
      <p:sp>
        <p:nvSpPr>
          <p:cNvPr id="5" name="Content Placeholder 7"/>
          <p:cNvSpPr txBox="1">
            <a:spLocks/>
          </p:cNvSpPr>
          <p:nvPr/>
        </p:nvSpPr>
        <p:spPr>
          <a:xfrm>
            <a:off x="6362699" y="935416"/>
            <a:ext cx="5614869" cy="4476325"/>
          </a:xfrm>
          <a:prstGeom prst="rect">
            <a:avLst/>
          </a:prstGeom>
          <a:effectLst>
            <a:glow rad="127000">
              <a:schemeClr val="bg1"/>
            </a:glo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rPr>
              <a:t>What is AIDS?</a:t>
            </a:r>
          </a:p>
          <a:p>
            <a:pPr marL="0" indent="0">
              <a:buNone/>
            </a:pPr>
            <a:endParaRPr lang="en-GB" sz="4800" b="1" u="sng" dirty="0">
              <a:solidFill>
                <a:srgbClr val="C00000"/>
              </a:solidFill>
            </a:endParaRPr>
          </a:p>
          <a:p>
            <a:pPr marL="0" indent="0">
              <a:buNone/>
            </a:pPr>
            <a:r>
              <a:rPr lang="en-GB" sz="4800" b="1" dirty="0">
                <a:solidFill>
                  <a:srgbClr val="C00000"/>
                </a:solidFill>
              </a:rPr>
              <a:t>A</a:t>
            </a:r>
            <a:r>
              <a:rPr lang="en-GB" sz="4800" b="1" dirty="0"/>
              <a:t>cquired</a:t>
            </a:r>
            <a:r>
              <a:rPr lang="en-GB" sz="4800" b="1" dirty="0">
                <a:solidFill>
                  <a:srgbClr val="C00000"/>
                </a:solidFill>
              </a:rPr>
              <a:t> </a:t>
            </a:r>
          </a:p>
          <a:p>
            <a:pPr marL="0" indent="0">
              <a:buNone/>
            </a:pPr>
            <a:r>
              <a:rPr lang="en-GB" sz="4800" b="1" dirty="0">
                <a:solidFill>
                  <a:srgbClr val="C00000"/>
                </a:solidFill>
              </a:rPr>
              <a:t>I</a:t>
            </a:r>
            <a:r>
              <a:rPr lang="en-GB" sz="4800" b="1" dirty="0"/>
              <a:t>mmune</a:t>
            </a:r>
          </a:p>
          <a:p>
            <a:pPr marL="0" indent="0">
              <a:buNone/>
            </a:pPr>
            <a:r>
              <a:rPr lang="en-GB" sz="4800" b="1" dirty="0">
                <a:solidFill>
                  <a:srgbClr val="C00000"/>
                </a:solidFill>
              </a:rPr>
              <a:t>D</a:t>
            </a:r>
            <a:r>
              <a:rPr lang="en-GB" sz="4800" b="1" dirty="0"/>
              <a:t>eficiency</a:t>
            </a:r>
          </a:p>
          <a:p>
            <a:pPr marL="0" indent="0">
              <a:buNone/>
            </a:pPr>
            <a:r>
              <a:rPr lang="en-GB" sz="4800" b="1" dirty="0">
                <a:solidFill>
                  <a:srgbClr val="C00000"/>
                </a:solidFill>
              </a:rPr>
              <a:t>S</a:t>
            </a:r>
            <a:r>
              <a:rPr lang="en-GB" sz="4800" b="1" dirty="0"/>
              <a:t>yndrome</a:t>
            </a:r>
          </a:p>
        </p:txBody>
      </p:sp>
    </p:spTree>
    <p:extLst>
      <p:ext uri="{BB962C8B-B14F-4D97-AF65-F5344CB8AC3E}">
        <p14:creationId xmlns:p14="http://schemas.microsoft.com/office/powerpoint/2010/main" val="3174575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left)">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wipe(left)">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rot="21412661">
            <a:off x="277929" y="312222"/>
            <a:ext cx="2319398" cy="3462862"/>
          </a:xfrm>
          <a:prstGeom prst="rect">
            <a:avLst/>
          </a:prstGeom>
        </p:spPr>
      </p:pic>
      <p:pic>
        <p:nvPicPr>
          <p:cNvPr id="3" name="Picture 2"/>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2362567">
            <a:off x="7663180" y="3701980"/>
            <a:ext cx="4876800" cy="4876800"/>
          </a:xfrm>
          <a:prstGeom prst="rect">
            <a:avLst/>
          </a:prstGeom>
        </p:spPr>
      </p:pic>
      <p:sp>
        <p:nvSpPr>
          <p:cNvPr id="2" name="Rectangle 1"/>
          <p:cNvSpPr/>
          <p:nvPr/>
        </p:nvSpPr>
        <p:spPr>
          <a:xfrm>
            <a:off x="2065020" y="717620"/>
            <a:ext cx="9067800" cy="4924425"/>
          </a:xfrm>
          <a:prstGeom prst="rect">
            <a:avLst/>
          </a:prstGeom>
        </p:spPr>
        <p:txBody>
          <a:bodyPr wrap="square">
            <a:spAutoFit/>
          </a:bodyPr>
          <a:lstStyle/>
          <a:p>
            <a:pPr algn="ct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How is HIV transmitted</a:t>
            </a:r>
          </a:p>
          <a:p>
            <a:endParaRPr lang="en-GB" sz="4800" b="1" dirty="0">
              <a:latin typeface="Arial Nova Cond" panose="020B0506020202020204" pitchFamily="34" charset="0"/>
            </a:endParaRPr>
          </a:p>
          <a:p>
            <a:r>
              <a:rPr lang="en-GB" sz="4000" b="1" dirty="0">
                <a:latin typeface="Arial Nova Cond" panose="020B0506020202020204" pitchFamily="34" charset="0"/>
              </a:rPr>
              <a:t>Unprotected sex	</a:t>
            </a:r>
            <a:r>
              <a:rPr lang="en-GB" sz="4000" b="1" dirty="0">
                <a:solidFill>
                  <a:srgbClr val="D2232A"/>
                </a:solidFill>
                <a:latin typeface="Arial Nova Cond" panose="020B0506020202020204" pitchFamily="34" charset="0"/>
                <a:sym typeface="Wingdings" panose="05000000000000000000" pitchFamily="2" charset="2"/>
              </a:rPr>
              <a:t></a:t>
            </a:r>
            <a:r>
              <a:rPr lang="en-GB" sz="4000" b="1" dirty="0">
                <a:latin typeface="Arial Nova Cond" panose="020B0506020202020204" pitchFamily="34" charset="0"/>
                <a:sym typeface="Wingdings" panose="05000000000000000000" pitchFamily="2" charset="2"/>
              </a:rPr>
              <a:t>	</a:t>
            </a:r>
            <a:r>
              <a:rPr lang="en-GB" sz="4000" b="1" dirty="0">
                <a:latin typeface="Arial Nova Cond" panose="020B0506020202020204" pitchFamily="34" charset="0"/>
              </a:rPr>
              <a:t>Anal/Oral/Vaginal</a:t>
            </a:r>
          </a:p>
          <a:p>
            <a:endParaRPr lang="en-GB" sz="4000" b="1" dirty="0">
              <a:latin typeface="Arial Nova Cond" panose="020B0506020202020204" pitchFamily="34" charset="0"/>
            </a:endParaRPr>
          </a:p>
          <a:p>
            <a:r>
              <a:rPr lang="en-GB" sz="4000" b="1" dirty="0">
                <a:latin typeface="Arial Nova Cond" panose="020B0506020202020204" pitchFamily="34" charset="0"/>
              </a:rPr>
              <a:t>Blood to blood 	</a:t>
            </a:r>
            <a:r>
              <a:rPr lang="en-GB" sz="4000" b="1" dirty="0">
                <a:solidFill>
                  <a:srgbClr val="D2232A"/>
                </a:solidFill>
                <a:latin typeface="Arial Nova Cond" panose="020B0506020202020204" pitchFamily="34" charset="0"/>
                <a:sym typeface="Wingdings" panose="05000000000000000000" pitchFamily="2" charset="2"/>
              </a:rPr>
              <a:t></a:t>
            </a:r>
            <a:r>
              <a:rPr lang="en-GB" sz="4000" b="1" dirty="0">
                <a:latin typeface="Arial Nova Cond" panose="020B0506020202020204" pitchFamily="34" charset="0"/>
              </a:rPr>
              <a:t>	Sharing needles </a:t>
            </a:r>
          </a:p>
          <a:p>
            <a:endParaRPr lang="en-GB" sz="4000" b="1" dirty="0">
              <a:latin typeface="Arial Nova Cond" panose="020B0506020202020204" pitchFamily="34" charset="0"/>
            </a:endParaRPr>
          </a:p>
          <a:p>
            <a:r>
              <a:rPr lang="en-GB" sz="4000" b="1" dirty="0">
                <a:latin typeface="Arial Nova Cond" panose="020B0506020202020204" pitchFamily="34" charset="0"/>
              </a:rPr>
              <a:t>Mother to baby	</a:t>
            </a:r>
            <a:r>
              <a:rPr lang="en-GB" sz="4000" b="1" dirty="0">
                <a:solidFill>
                  <a:srgbClr val="D2232A"/>
                </a:solidFill>
                <a:latin typeface="Arial Nova Cond" panose="020B0506020202020204" pitchFamily="34" charset="0"/>
                <a:sym typeface="Wingdings" panose="05000000000000000000" pitchFamily="2" charset="2"/>
              </a:rPr>
              <a:t></a:t>
            </a:r>
            <a:r>
              <a:rPr lang="en-GB" sz="4000" b="1" dirty="0">
                <a:latin typeface="Arial Nova Cond" panose="020B0506020202020204" pitchFamily="34" charset="0"/>
              </a:rPr>
              <a:t>	Birth/breastfeeding</a:t>
            </a:r>
            <a:endParaRPr lang="en-GB" sz="4000" dirty="0">
              <a:latin typeface="Arial Nova Cond" panose="020B0506020202020204" pitchFamily="34" charset="0"/>
            </a:endParaRPr>
          </a:p>
        </p:txBody>
      </p:sp>
    </p:spTree>
    <p:extLst>
      <p:ext uri="{BB962C8B-B14F-4D97-AF65-F5344CB8AC3E}">
        <p14:creationId xmlns:p14="http://schemas.microsoft.com/office/powerpoint/2010/main" val="1609495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par>
                          <p:cTn id="18" fill="hold">
                            <p:stCondLst>
                              <p:cond delay="500"/>
                            </p:stCondLst>
                            <p:childTnLst>
                              <p:par>
                                <p:cTn id="19" presetID="26"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left)">
                                      <p:cBhvr>
                                        <p:cTn id="39" dur="500"/>
                                        <p:tgtEl>
                                          <p:spTgt spid="2">
                                            <p:txEl>
                                              <p:pRg st="6" end="6"/>
                                            </p:txEl>
                                          </p:spTgt>
                                        </p:tgtEl>
                                      </p:cBhvr>
                                    </p:animEffect>
                                  </p:childTnLst>
                                </p:cTn>
                              </p:par>
                            </p:childTnLst>
                          </p:cTn>
                        </p:par>
                        <p:par>
                          <p:cTn id="40" fill="hold">
                            <p:stCondLst>
                              <p:cond delay="500"/>
                            </p:stCondLst>
                            <p:childTnLst>
                              <p:par>
                                <p:cTn id="41" presetID="26"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80" y="7650"/>
            <a:ext cx="9890760" cy="6863417"/>
          </a:xfrm>
          <a:prstGeom prst="rect">
            <a:avLst/>
          </a:prstGeom>
        </p:spPr>
        <p:txBody>
          <a:bodyPr wrap="square">
            <a:spAutoFit/>
          </a:bodyPr>
          <a:lstStyle/>
          <a:p>
            <a:pPr algn="ctr"/>
            <a:r>
              <a:rPr lang="en-GB" sz="6600" b="1" dirty="0">
                <a:solidFill>
                  <a:srgbClr val="C00000"/>
                </a:solidFill>
                <a:effectLst>
                  <a:glow rad="127000">
                    <a:schemeClr val="bg1">
                      <a:alpha val="75000"/>
                    </a:schemeClr>
                  </a:glow>
                  <a:outerShdw blurRad="50800" dist="50800" dir="5400000" algn="ctr" rotWithShape="0">
                    <a:srgbClr val="000000">
                      <a:alpha val="40000"/>
                    </a:srgbClr>
                  </a:outerShdw>
                </a:effectLst>
                <a:latin typeface="Arial Nova Cond" panose="020B0506020202020204" pitchFamily="34" charset="0"/>
              </a:rPr>
              <a:t>Timeline</a:t>
            </a:r>
          </a:p>
          <a:p>
            <a:r>
              <a:rPr lang="en-GB" sz="1400" dirty="0">
                <a:latin typeface="Arial Nova Cond" panose="020B0506020202020204" pitchFamily="34" charset="0"/>
              </a:rPr>
              <a:t>	</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1981</a:t>
            </a:r>
            <a:r>
              <a:rPr lang="en-GB" sz="1400" dirty="0">
                <a:latin typeface="Arial Nova Cond" panose="020B0506020202020204" pitchFamily="34" charset="0"/>
              </a:rPr>
              <a:t>	The first cases of what we now know to be HIV were seen in hospitals in SF &amp; NYC. </a:t>
            </a:r>
          </a:p>
          <a:p>
            <a:r>
              <a:rPr lang="en-GB" sz="1400" dirty="0">
                <a:latin typeface="Arial Nova Cond" panose="020B0506020202020204" pitchFamily="34" charset="0"/>
              </a:rPr>
              <a:t>		Charles &amp; Di marry. Bucks Fizz Eurovision</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1986</a:t>
            </a:r>
            <a:r>
              <a:rPr lang="en-GB" sz="1400" dirty="0">
                <a:latin typeface="Arial Nova Cond" panose="020B0506020202020204" pitchFamily="34" charset="0"/>
              </a:rPr>
              <a:t>	HIV officially named as the virus that causes AIDS</a:t>
            </a:r>
          </a:p>
          <a:p>
            <a:r>
              <a:rPr lang="en-GB" sz="1400" dirty="0">
                <a:latin typeface="Arial Nova Cond" panose="020B0506020202020204" pitchFamily="34" charset="0"/>
              </a:rPr>
              <a:t>		Positive Life formed – Chernobyl – Neighbours launched on BBC1 – NI AIDS helpline opens</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1987</a:t>
            </a:r>
            <a:r>
              <a:rPr lang="en-GB" sz="1400" dirty="0">
                <a:latin typeface="Arial Nova Cond" panose="020B0506020202020204" pitchFamily="34" charset="0"/>
              </a:rPr>
              <a:t>	Azt – MJ Bad Album </a:t>
            </a:r>
          </a:p>
          <a:p>
            <a:r>
              <a:rPr lang="en-GB" sz="1400" dirty="0">
                <a:latin typeface="Arial Nova Cond" panose="020B0506020202020204" pitchFamily="34" charset="0"/>
              </a:rPr>
              <a:t>		Reagan first mention of AIDS</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1988</a:t>
            </a:r>
            <a:r>
              <a:rPr lang="en-GB" sz="1400" dirty="0">
                <a:latin typeface="Arial Nova Cond" panose="020B0506020202020204" pitchFamily="34" charset="0"/>
              </a:rPr>
              <a:t> 	December 1</a:t>
            </a:r>
            <a:r>
              <a:rPr lang="en-GB" sz="1400" baseline="30000" dirty="0">
                <a:latin typeface="Arial Nova Cond" panose="020B0506020202020204" pitchFamily="34" charset="0"/>
              </a:rPr>
              <a:t>st</a:t>
            </a:r>
            <a:r>
              <a:rPr lang="en-GB" sz="1400" dirty="0">
                <a:latin typeface="Arial Nova Cond" panose="020B0506020202020204" pitchFamily="34" charset="0"/>
              </a:rPr>
              <a:t> – World AIDS Day</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1995</a:t>
            </a:r>
            <a:r>
              <a:rPr lang="en-GB" sz="1400" dirty="0">
                <a:latin typeface="Arial Nova Cond" panose="020B0506020202020204" pitchFamily="34" charset="0"/>
              </a:rPr>
              <a:t>	Meds breakthrough – Toy Story released. First DVDs </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1999</a:t>
            </a:r>
            <a:r>
              <a:rPr lang="en-GB" sz="1400" dirty="0">
                <a:latin typeface="Arial Nova Cond" panose="020B0506020202020204" pitchFamily="34" charset="0"/>
              </a:rPr>
              <a:t> 	33 million living with HIV and 14 million died from AIDS</a:t>
            </a:r>
          </a:p>
          <a:p>
            <a:r>
              <a:rPr lang="en-GB" sz="1400" dirty="0">
                <a:latin typeface="Arial Nova Cond" panose="020B0506020202020204" pitchFamily="34" charset="0"/>
              </a:rPr>
              <a:t>		Jill Dando murdered</a:t>
            </a:r>
          </a:p>
          <a:p>
            <a:r>
              <a:rPr lang="en-GB" sz="1400" dirty="0">
                <a:latin typeface="Arial Nova Cond" panose="020B0506020202020204" pitchFamily="34" charset="0"/>
              </a:rPr>
              <a:t>		Westlife have 3 UK number ones. (flying without wings/I have a dream)</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2001</a:t>
            </a:r>
            <a:r>
              <a:rPr lang="en-GB" sz="1400" dirty="0">
                <a:latin typeface="Arial Nova Cond" panose="020B0506020202020204" pitchFamily="34" charset="0"/>
              </a:rPr>
              <a:t>	Pharma reduces price of HIV drugs</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2006</a:t>
            </a:r>
            <a:r>
              <a:rPr lang="en-GB" sz="1400" dirty="0">
                <a:latin typeface="Arial Nova Cond" panose="020B0506020202020204" pitchFamily="34" charset="0"/>
              </a:rPr>
              <a:t>	SIV in Chimps in Cameroon</a:t>
            </a:r>
          </a:p>
          <a:p>
            <a:endParaRPr lang="en-GB" sz="1400" dirty="0">
              <a:latin typeface="Arial Nova Cond" panose="020B0506020202020204" pitchFamily="34" charset="0"/>
            </a:endParaRPr>
          </a:p>
          <a:p>
            <a:r>
              <a:rPr lang="en-GB" sz="1400" dirty="0">
                <a:latin typeface="Arial Nova Cond" panose="020B0506020202020204" pitchFamily="34" charset="0"/>
              </a:rPr>
              <a:t>	</a:t>
            </a:r>
            <a:r>
              <a:rPr lang="en-GB" sz="1400" b="1" dirty="0">
                <a:latin typeface="Arial Nova Cond" panose="020B0506020202020204" pitchFamily="34" charset="0"/>
              </a:rPr>
              <a:t>2009</a:t>
            </a:r>
            <a:r>
              <a:rPr lang="en-GB" sz="1400" dirty="0">
                <a:latin typeface="Arial Nova Cond" panose="020B0506020202020204" pitchFamily="34" charset="0"/>
              </a:rPr>
              <a:t>	Obama ends travel and immigration ban on PLWHIV</a:t>
            </a:r>
          </a:p>
          <a:p>
            <a:r>
              <a:rPr lang="en-GB" sz="1400" dirty="0">
                <a:latin typeface="Arial Nova Cond" panose="020B0506020202020204" pitchFamily="34" charset="0"/>
              </a:rPr>
              <a:t>		Woolworths closed their final store. </a:t>
            </a:r>
          </a:p>
          <a:p>
            <a:endParaRPr lang="en-GB" sz="1200" dirty="0">
              <a:latin typeface="Arial Nova Cond" panose="020B0506020202020204" pitchFamily="34" charset="0"/>
            </a:endParaRPr>
          </a:p>
          <a:p>
            <a:pPr algn="ctr"/>
            <a:endParaRPr lang="en-GB" sz="1200" dirty="0"/>
          </a:p>
        </p:txBody>
      </p:sp>
    </p:spTree>
    <p:extLst>
      <p:ext uri="{BB962C8B-B14F-4D97-AF65-F5344CB8AC3E}">
        <p14:creationId xmlns:p14="http://schemas.microsoft.com/office/powerpoint/2010/main" val="3482023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par>
                                <p:cTn id="13" presetID="22" presetClass="entr" presetSubtype="8" fill="hold" nodeType="withEffect">
                                  <p:stCondLst>
                                    <p:cond delay="0"/>
                                  </p:stCondLst>
                                  <p:iterate type="wd">
                                    <p:tmPct val="10000"/>
                                  </p:iterate>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left)">
                                      <p:cBhvr>
                                        <p:cTn id="15" dur="500"/>
                                        <p:tgtEl>
                                          <p:spTgt spid="2">
                                            <p:txEl>
                                              <p:pRg st="4" end="4"/>
                                            </p:txEl>
                                          </p:spTgt>
                                        </p:tgtEl>
                                      </p:cBhvr>
                                    </p:animEffect>
                                  </p:childTnLst>
                                </p:cTn>
                              </p:par>
                              <p:par>
                                <p:cTn id="16" presetID="22" presetClass="entr" presetSubtype="8" fill="hold" nodeType="withEffect">
                                  <p:stCondLst>
                                    <p:cond delay="0"/>
                                  </p:stCondLst>
                                  <p:iterate type="wd">
                                    <p:tmPct val="10000"/>
                                  </p:iterate>
                                  <p:childTnLst>
                                    <p:set>
                                      <p:cBhvr>
                                        <p:cTn id="17" dur="1" fill="hold">
                                          <p:stCondLst>
                                            <p:cond delay="0"/>
                                          </p:stCondLst>
                                        </p:cTn>
                                        <p:tgtEl>
                                          <p:spTgt spid="2">
                                            <p:txEl>
                                              <p:pRg st="6" end="6"/>
                                            </p:txEl>
                                          </p:spTgt>
                                        </p:tgtEl>
                                        <p:attrNameLst>
                                          <p:attrName>style.visibility</p:attrName>
                                        </p:attrNameLst>
                                      </p:cBhvr>
                                      <p:to>
                                        <p:strVal val="visible"/>
                                      </p:to>
                                    </p:set>
                                    <p:animEffect transition="in" filter="wipe(left)">
                                      <p:cBhvr>
                                        <p:cTn id="18" dur="500"/>
                                        <p:tgtEl>
                                          <p:spTgt spid="2">
                                            <p:txEl>
                                              <p:pRg st="6" end="6"/>
                                            </p:txEl>
                                          </p:spTgt>
                                        </p:tgtEl>
                                      </p:cBhvr>
                                    </p:animEffect>
                                  </p:childTnLst>
                                </p:cTn>
                              </p:par>
                              <p:par>
                                <p:cTn id="19" presetID="22" presetClass="entr" presetSubtype="8" fill="hold" nodeType="withEffect">
                                  <p:stCondLst>
                                    <p:cond delay="0"/>
                                  </p:stCondLst>
                                  <p:iterate type="wd">
                                    <p:tmPct val="10000"/>
                                  </p:iterate>
                                  <p:childTnLst>
                                    <p:set>
                                      <p:cBhvr>
                                        <p:cTn id="20" dur="1" fill="hold">
                                          <p:stCondLst>
                                            <p:cond delay="0"/>
                                          </p:stCondLst>
                                        </p:cTn>
                                        <p:tgtEl>
                                          <p:spTgt spid="2">
                                            <p:txEl>
                                              <p:pRg st="7" end="7"/>
                                            </p:txEl>
                                          </p:spTgt>
                                        </p:tgtEl>
                                        <p:attrNameLst>
                                          <p:attrName>style.visibility</p:attrName>
                                        </p:attrNameLst>
                                      </p:cBhvr>
                                      <p:to>
                                        <p:strVal val="visible"/>
                                      </p:to>
                                    </p:set>
                                    <p:animEffect transition="in" filter="wipe(left)">
                                      <p:cBhvr>
                                        <p:cTn id="21" dur="500"/>
                                        <p:tgtEl>
                                          <p:spTgt spid="2">
                                            <p:txEl>
                                              <p:pRg st="7" end="7"/>
                                            </p:txEl>
                                          </p:spTgt>
                                        </p:tgtEl>
                                      </p:cBhvr>
                                    </p:animEffect>
                                  </p:childTnLst>
                                </p:cTn>
                              </p:par>
                              <p:par>
                                <p:cTn id="22" presetID="22" presetClass="entr" presetSubtype="8" fill="hold" nodeType="withEffect">
                                  <p:stCondLst>
                                    <p:cond delay="0"/>
                                  </p:stCondLst>
                                  <p:iterate type="wd">
                                    <p:tmPct val="10000"/>
                                  </p:iterate>
                                  <p:childTnLst>
                                    <p:set>
                                      <p:cBhvr>
                                        <p:cTn id="23" dur="1" fill="hold">
                                          <p:stCondLst>
                                            <p:cond delay="0"/>
                                          </p:stCondLst>
                                        </p:cTn>
                                        <p:tgtEl>
                                          <p:spTgt spid="2">
                                            <p:txEl>
                                              <p:pRg st="9" end="9"/>
                                            </p:txEl>
                                          </p:spTgt>
                                        </p:tgtEl>
                                        <p:attrNameLst>
                                          <p:attrName>style.visibility</p:attrName>
                                        </p:attrNameLst>
                                      </p:cBhvr>
                                      <p:to>
                                        <p:strVal val="visible"/>
                                      </p:to>
                                    </p:set>
                                    <p:animEffect transition="in" filter="wipe(left)">
                                      <p:cBhvr>
                                        <p:cTn id="24" dur="500"/>
                                        <p:tgtEl>
                                          <p:spTgt spid="2">
                                            <p:txEl>
                                              <p:pRg st="9" end="9"/>
                                            </p:txEl>
                                          </p:spTgt>
                                        </p:tgtEl>
                                      </p:cBhvr>
                                    </p:animEffect>
                                  </p:childTnLst>
                                </p:cTn>
                              </p:par>
                              <p:par>
                                <p:cTn id="25" presetID="22" presetClass="entr" presetSubtype="8" fill="hold" nodeType="withEffect">
                                  <p:stCondLst>
                                    <p:cond delay="0"/>
                                  </p:stCondLst>
                                  <p:iterate type="wd">
                                    <p:tmPct val="10000"/>
                                  </p:iterate>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left)">
                                      <p:cBhvr>
                                        <p:cTn id="27" dur="500"/>
                                        <p:tgtEl>
                                          <p:spTgt spid="2">
                                            <p:txEl>
                                              <p:pRg st="10" end="10"/>
                                            </p:txEl>
                                          </p:spTgt>
                                        </p:tgtEl>
                                      </p:cBhvr>
                                    </p:animEffect>
                                  </p:childTnLst>
                                </p:cTn>
                              </p:par>
                              <p:par>
                                <p:cTn id="28" presetID="22" presetClass="entr" presetSubtype="8" fill="hold" nodeType="withEffect">
                                  <p:stCondLst>
                                    <p:cond delay="0"/>
                                  </p:stCondLst>
                                  <p:iterate type="wd">
                                    <p:tmPct val="10000"/>
                                  </p:iterate>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wipe(left)">
                                      <p:cBhvr>
                                        <p:cTn id="30" dur="500"/>
                                        <p:tgtEl>
                                          <p:spTgt spid="2">
                                            <p:txEl>
                                              <p:pRg st="12" end="12"/>
                                            </p:txEl>
                                          </p:spTgt>
                                        </p:tgtEl>
                                      </p:cBhvr>
                                    </p:animEffect>
                                  </p:childTnLst>
                                </p:cTn>
                              </p:par>
                              <p:par>
                                <p:cTn id="31" presetID="22" presetClass="entr" presetSubtype="8" fill="hold" nodeType="withEffect">
                                  <p:stCondLst>
                                    <p:cond delay="0"/>
                                  </p:stCondLst>
                                  <p:iterate type="wd">
                                    <p:tmPct val="10000"/>
                                  </p:iterate>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wipe(left)">
                                      <p:cBhvr>
                                        <p:cTn id="33" dur="500"/>
                                        <p:tgtEl>
                                          <p:spTgt spid="2">
                                            <p:txEl>
                                              <p:pRg st="14" end="14"/>
                                            </p:txEl>
                                          </p:spTgt>
                                        </p:tgtEl>
                                      </p:cBhvr>
                                    </p:animEffect>
                                  </p:childTnLst>
                                </p:cTn>
                              </p:par>
                              <p:par>
                                <p:cTn id="34" presetID="22" presetClass="entr" presetSubtype="8" fill="hold" nodeType="withEffect">
                                  <p:stCondLst>
                                    <p:cond delay="0"/>
                                  </p:stCondLst>
                                  <p:iterate type="wd">
                                    <p:tmPct val="10000"/>
                                  </p:iterate>
                                  <p:childTnLst>
                                    <p:set>
                                      <p:cBhvr>
                                        <p:cTn id="35" dur="1" fill="hold">
                                          <p:stCondLst>
                                            <p:cond delay="0"/>
                                          </p:stCondLst>
                                        </p:cTn>
                                        <p:tgtEl>
                                          <p:spTgt spid="2">
                                            <p:txEl>
                                              <p:pRg st="16" end="16"/>
                                            </p:txEl>
                                          </p:spTgt>
                                        </p:tgtEl>
                                        <p:attrNameLst>
                                          <p:attrName>style.visibility</p:attrName>
                                        </p:attrNameLst>
                                      </p:cBhvr>
                                      <p:to>
                                        <p:strVal val="visible"/>
                                      </p:to>
                                    </p:set>
                                    <p:animEffect transition="in" filter="wipe(left)">
                                      <p:cBhvr>
                                        <p:cTn id="36" dur="500"/>
                                        <p:tgtEl>
                                          <p:spTgt spid="2">
                                            <p:txEl>
                                              <p:pRg st="16" end="16"/>
                                            </p:txEl>
                                          </p:spTgt>
                                        </p:tgtEl>
                                      </p:cBhvr>
                                    </p:animEffect>
                                  </p:childTnLst>
                                </p:cTn>
                              </p:par>
                              <p:par>
                                <p:cTn id="37" presetID="22" presetClass="entr" presetSubtype="8" fill="hold" nodeType="withEffect">
                                  <p:stCondLst>
                                    <p:cond delay="0"/>
                                  </p:stCondLst>
                                  <p:iterate type="wd">
                                    <p:tmPct val="10000"/>
                                  </p:iterate>
                                  <p:childTnLst>
                                    <p:set>
                                      <p:cBhvr>
                                        <p:cTn id="38" dur="1" fill="hold">
                                          <p:stCondLst>
                                            <p:cond delay="0"/>
                                          </p:stCondLst>
                                        </p:cTn>
                                        <p:tgtEl>
                                          <p:spTgt spid="2">
                                            <p:txEl>
                                              <p:pRg st="17" end="17"/>
                                            </p:txEl>
                                          </p:spTgt>
                                        </p:tgtEl>
                                        <p:attrNameLst>
                                          <p:attrName>style.visibility</p:attrName>
                                        </p:attrNameLst>
                                      </p:cBhvr>
                                      <p:to>
                                        <p:strVal val="visible"/>
                                      </p:to>
                                    </p:set>
                                    <p:animEffect transition="in" filter="wipe(left)">
                                      <p:cBhvr>
                                        <p:cTn id="39" dur="500"/>
                                        <p:tgtEl>
                                          <p:spTgt spid="2">
                                            <p:txEl>
                                              <p:pRg st="17" end="17"/>
                                            </p:txEl>
                                          </p:spTgt>
                                        </p:tgtEl>
                                      </p:cBhvr>
                                    </p:animEffect>
                                  </p:childTnLst>
                                </p:cTn>
                              </p:par>
                              <p:par>
                                <p:cTn id="40" presetID="22" presetClass="entr" presetSubtype="8" fill="hold" nodeType="withEffect">
                                  <p:stCondLst>
                                    <p:cond delay="0"/>
                                  </p:stCondLst>
                                  <p:iterate type="wd">
                                    <p:tmPct val="10000"/>
                                  </p:iterate>
                                  <p:childTnLst>
                                    <p:set>
                                      <p:cBhvr>
                                        <p:cTn id="41" dur="1" fill="hold">
                                          <p:stCondLst>
                                            <p:cond delay="0"/>
                                          </p:stCondLst>
                                        </p:cTn>
                                        <p:tgtEl>
                                          <p:spTgt spid="2">
                                            <p:txEl>
                                              <p:pRg st="18" end="18"/>
                                            </p:txEl>
                                          </p:spTgt>
                                        </p:tgtEl>
                                        <p:attrNameLst>
                                          <p:attrName>style.visibility</p:attrName>
                                        </p:attrNameLst>
                                      </p:cBhvr>
                                      <p:to>
                                        <p:strVal val="visible"/>
                                      </p:to>
                                    </p:set>
                                    <p:animEffect transition="in" filter="wipe(left)">
                                      <p:cBhvr>
                                        <p:cTn id="42" dur="500"/>
                                        <p:tgtEl>
                                          <p:spTgt spid="2">
                                            <p:txEl>
                                              <p:pRg st="18" end="18"/>
                                            </p:txEl>
                                          </p:spTgt>
                                        </p:tgtEl>
                                      </p:cBhvr>
                                    </p:animEffect>
                                  </p:childTnLst>
                                </p:cTn>
                              </p:par>
                              <p:par>
                                <p:cTn id="43" presetID="22" presetClass="entr" presetSubtype="8" fill="hold" nodeType="withEffect">
                                  <p:stCondLst>
                                    <p:cond delay="0"/>
                                  </p:stCondLst>
                                  <p:iterate type="wd">
                                    <p:tmPct val="10000"/>
                                  </p:iterate>
                                  <p:childTnLst>
                                    <p:set>
                                      <p:cBhvr>
                                        <p:cTn id="44" dur="1" fill="hold">
                                          <p:stCondLst>
                                            <p:cond delay="0"/>
                                          </p:stCondLst>
                                        </p:cTn>
                                        <p:tgtEl>
                                          <p:spTgt spid="2">
                                            <p:txEl>
                                              <p:pRg st="20" end="20"/>
                                            </p:txEl>
                                          </p:spTgt>
                                        </p:tgtEl>
                                        <p:attrNameLst>
                                          <p:attrName>style.visibility</p:attrName>
                                        </p:attrNameLst>
                                      </p:cBhvr>
                                      <p:to>
                                        <p:strVal val="visible"/>
                                      </p:to>
                                    </p:set>
                                    <p:animEffect transition="in" filter="wipe(left)">
                                      <p:cBhvr>
                                        <p:cTn id="45" dur="500"/>
                                        <p:tgtEl>
                                          <p:spTgt spid="2">
                                            <p:txEl>
                                              <p:pRg st="20" end="20"/>
                                            </p:txEl>
                                          </p:spTgt>
                                        </p:tgtEl>
                                      </p:cBhvr>
                                    </p:animEffect>
                                  </p:childTnLst>
                                </p:cTn>
                              </p:par>
                              <p:par>
                                <p:cTn id="46" presetID="22" presetClass="entr" presetSubtype="8" fill="hold" nodeType="withEffect">
                                  <p:stCondLst>
                                    <p:cond delay="0"/>
                                  </p:stCondLst>
                                  <p:iterate type="wd">
                                    <p:tmPct val="10000"/>
                                  </p:iterate>
                                  <p:childTnLst>
                                    <p:set>
                                      <p:cBhvr>
                                        <p:cTn id="47" dur="1" fill="hold">
                                          <p:stCondLst>
                                            <p:cond delay="0"/>
                                          </p:stCondLst>
                                        </p:cTn>
                                        <p:tgtEl>
                                          <p:spTgt spid="2">
                                            <p:txEl>
                                              <p:pRg st="22" end="22"/>
                                            </p:txEl>
                                          </p:spTgt>
                                        </p:tgtEl>
                                        <p:attrNameLst>
                                          <p:attrName>style.visibility</p:attrName>
                                        </p:attrNameLst>
                                      </p:cBhvr>
                                      <p:to>
                                        <p:strVal val="visible"/>
                                      </p:to>
                                    </p:set>
                                    <p:animEffect transition="in" filter="wipe(left)">
                                      <p:cBhvr>
                                        <p:cTn id="48" dur="500"/>
                                        <p:tgtEl>
                                          <p:spTgt spid="2">
                                            <p:txEl>
                                              <p:pRg st="22" end="22"/>
                                            </p:txEl>
                                          </p:spTgt>
                                        </p:tgtEl>
                                      </p:cBhvr>
                                    </p:animEffect>
                                  </p:childTnLst>
                                </p:cTn>
                              </p:par>
                              <p:par>
                                <p:cTn id="49" presetID="22" presetClass="entr" presetSubtype="8" fill="hold" nodeType="withEffect">
                                  <p:stCondLst>
                                    <p:cond delay="0"/>
                                  </p:stCondLst>
                                  <p:iterate type="wd">
                                    <p:tmPct val="10000"/>
                                  </p:iterate>
                                  <p:childTnLst>
                                    <p:set>
                                      <p:cBhvr>
                                        <p:cTn id="50" dur="1" fill="hold">
                                          <p:stCondLst>
                                            <p:cond delay="0"/>
                                          </p:stCondLst>
                                        </p:cTn>
                                        <p:tgtEl>
                                          <p:spTgt spid="2">
                                            <p:txEl>
                                              <p:pRg st="24" end="24"/>
                                            </p:txEl>
                                          </p:spTgt>
                                        </p:tgtEl>
                                        <p:attrNameLst>
                                          <p:attrName>style.visibility</p:attrName>
                                        </p:attrNameLst>
                                      </p:cBhvr>
                                      <p:to>
                                        <p:strVal val="visible"/>
                                      </p:to>
                                    </p:set>
                                    <p:animEffect transition="in" filter="wipe(left)">
                                      <p:cBhvr>
                                        <p:cTn id="51" dur="500"/>
                                        <p:tgtEl>
                                          <p:spTgt spid="2">
                                            <p:txEl>
                                              <p:pRg st="24" end="24"/>
                                            </p:txEl>
                                          </p:spTgt>
                                        </p:tgtEl>
                                      </p:cBhvr>
                                    </p:animEffect>
                                  </p:childTnLst>
                                </p:cTn>
                              </p:par>
                              <p:par>
                                <p:cTn id="52" presetID="22" presetClass="entr" presetSubtype="8" fill="hold" nodeType="withEffect">
                                  <p:stCondLst>
                                    <p:cond delay="0"/>
                                  </p:stCondLst>
                                  <p:iterate type="wd">
                                    <p:tmPct val="10000"/>
                                  </p:iterate>
                                  <p:childTnLst>
                                    <p:set>
                                      <p:cBhvr>
                                        <p:cTn id="53" dur="1" fill="hold">
                                          <p:stCondLst>
                                            <p:cond delay="0"/>
                                          </p:stCondLst>
                                        </p:cTn>
                                        <p:tgtEl>
                                          <p:spTgt spid="2">
                                            <p:txEl>
                                              <p:pRg st="25" end="25"/>
                                            </p:txEl>
                                          </p:spTgt>
                                        </p:tgtEl>
                                        <p:attrNameLst>
                                          <p:attrName>style.visibility</p:attrName>
                                        </p:attrNameLst>
                                      </p:cBhvr>
                                      <p:to>
                                        <p:strVal val="visible"/>
                                      </p:to>
                                    </p:set>
                                    <p:animEffect transition="in" filter="wipe(left)">
                                      <p:cBhvr>
                                        <p:cTn id="54" dur="500"/>
                                        <p:tgtEl>
                                          <p:spTgt spid="2">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2E45E3C96C14B9D3A7760F8970177" ma:contentTypeVersion="0" ma:contentTypeDescription="Create a new document." ma:contentTypeScope="" ma:versionID="48b5bb0a4f341bb1865a00b7329a26dc">
  <xsd:schema xmlns:xsd="http://www.w3.org/2001/XMLSchema" xmlns:xs="http://www.w3.org/2001/XMLSchema" xmlns:p="http://schemas.microsoft.com/office/2006/metadata/properties" targetNamespace="http://schemas.microsoft.com/office/2006/metadata/properties" ma:root="true" ma:fieldsID="0f10991014e106d5e2172c3354eab6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FFFD45-F3F4-45B1-92AF-C91D09387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762F43-9A1C-4AB7-A0AB-D3C992AE8B5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F2689ED-CD22-45E3-9608-8A58561ADB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1629</TotalTime>
  <Words>1272</Words>
  <Application>Microsoft Office PowerPoint</Application>
  <PresentationFormat>Custom</PresentationFormat>
  <Paragraphs>199</Paragraphs>
  <Slides>25</Slides>
  <Notes>1</Notes>
  <HiddenSlides>0</HiddenSlides>
  <MMClips>3</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 Dickson</dc:creator>
  <cp:lastModifiedBy>Alison Shaw</cp:lastModifiedBy>
  <cp:revision>60</cp:revision>
  <dcterms:created xsi:type="dcterms:W3CDTF">2019-03-08T10:31:10Z</dcterms:created>
  <dcterms:modified xsi:type="dcterms:W3CDTF">2020-09-17T13:07:00Z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0x010100DA72E45E3C96C14B9D3A7760F8970177</vt:lpwstr>
  </property>
</Properties>
</file>