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85" r:id="rId2"/>
  </p:sldMasterIdLst>
  <p:notesMasterIdLst>
    <p:notesMasterId r:id="rId9"/>
  </p:notesMasterIdLst>
  <p:sldIdLst>
    <p:sldId id="266" r:id="rId3"/>
    <p:sldId id="272" r:id="rId4"/>
    <p:sldId id="270" r:id="rId5"/>
    <p:sldId id="271" r:id="rId6"/>
    <p:sldId id="273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00"/>
    <a:srgbClr val="DDDDDD"/>
    <a:srgbClr val="002945"/>
    <a:srgbClr val="003057"/>
    <a:srgbClr val="FFD50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93621" autoAdjust="0"/>
  </p:normalViewPr>
  <p:slideViewPr>
    <p:cSldViewPr>
      <p:cViewPr>
        <p:scale>
          <a:sx n="75" d="100"/>
          <a:sy n="75" d="100"/>
        </p:scale>
        <p:origin x="-1354" y="2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>
                <a:solidFill>
                  <a:srgbClr val="002945"/>
                </a:solidFill>
                <a:latin typeface="Helvetica" pitchFamily="2" charset="0"/>
              </a:defRPr>
            </a:pPr>
            <a:r>
              <a:rPr lang="en-US" sz="1600" dirty="0">
                <a:solidFill>
                  <a:srgbClr val="002945"/>
                </a:solidFill>
                <a:latin typeface="Helvetica" pitchFamily="2" charset="0"/>
              </a:rPr>
              <a:t>Pie</a:t>
            </a:r>
            <a:r>
              <a:rPr lang="en-US" sz="1600" baseline="0" dirty="0">
                <a:solidFill>
                  <a:srgbClr val="002945"/>
                </a:solidFill>
                <a:latin typeface="Helvetica" pitchFamily="2" charset="0"/>
              </a:rPr>
              <a:t> Chart</a:t>
            </a:r>
            <a:endParaRPr lang="en-US" sz="1600" dirty="0">
              <a:solidFill>
                <a:srgbClr val="002945"/>
              </a:solidFill>
              <a:latin typeface="Helvetica" pitchFamily="2" charset="0"/>
            </a:endParaRPr>
          </a:p>
        </c:rich>
      </c:tx>
      <c:layout>
        <c:manualLayout>
          <c:xMode val="edge"/>
          <c:yMode val="edge"/>
          <c:x val="0.67368967743165098"/>
          <c:y val="0.12212444451402385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dPt>
            <c:idx val="0"/>
            <c:bubble3D val="0"/>
            <c:spPr>
              <a:solidFill>
                <a:srgbClr val="00294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87-8F46-ACF9-9760BFF8CDC5}"/>
              </c:ext>
            </c:extLst>
          </c:dPt>
          <c:dPt>
            <c:idx val="1"/>
            <c:bubble3D val="0"/>
            <c:spPr>
              <a:solidFill>
                <a:srgbClr val="002945">
                  <a:alpha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87-8F46-ACF9-9760BFF8CDC5}"/>
              </c:ext>
            </c:extLst>
          </c:dPt>
          <c:dPt>
            <c:idx val="2"/>
            <c:bubble3D val="0"/>
            <c:spPr>
              <a:solidFill>
                <a:srgbClr val="002945">
                  <a:alpha val="5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87-8F46-ACF9-9760BFF8CDC5}"/>
              </c:ext>
            </c:extLst>
          </c:dPt>
          <c:dPt>
            <c:idx val="3"/>
            <c:bubble3D val="0"/>
            <c:spPr>
              <a:solidFill>
                <a:schemeClr val="tx1">
                  <a:alpha val="2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87-8F46-ACF9-9760BFF8CD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Helvetica" pitchFamily="2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287-8F46-ACF9-9760BFF8CD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8671993348757299"/>
          <c:y val="0.41562261250599025"/>
          <c:w val="0.19208652259768327"/>
          <c:h val="0.27501448121467759"/>
        </c:manualLayout>
      </c:layout>
      <c:overlay val="0"/>
      <c:txPr>
        <a:bodyPr/>
        <a:lstStyle/>
        <a:p>
          <a:pPr>
            <a:defRPr sz="1000" b="0">
              <a:solidFill>
                <a:srgbClr val="002945"/>
              </a:solidFill>
              <a:latin typeface="Helvetica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GB"/>
              <a:t>Chart Title</a:t>
            </a:r>
          </a:p>
        </c:rich>
      </c:tx>
      <c:layout>
        <c:manualLayout>
          <c:xMode val="edge"/>
          <c:yMode val="edge"/>
          <c:x val="0.40692834563892488"/>
          <c:y val="2.393807765927068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DD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8B-744D-B15F-F2BD01C436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8B-744D-B15F-F2BD01C436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E8B-744D-B15F-F2BD01C43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209664"/>
        <c:axId val="66211200"/>
      </c:barChart>
      <c:catAx>
        <c:axId val="6620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6211200"/>
        <c:crosses val="autoZero"/>
        <c:auto val="1"/>
        <c:lblAlgn val="ctr"/>
        <c:lblOffset val="100"/>
        <c:noMultiLvlLbl val="0"/>
      </c:catAx>
      <c:valAx>
        <c:axId val="6621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6209664"/>
        <c:crosses val="autoZero"/>
        <c:crossBetween val="between"/>
      </c:valAx>
      <c:spPr>
        <a:noFill/>
        <a:ln>
          <a:solidFill>
            <a:schemeClr val="bg1">
              <a:alpha val="20000"/>
            </a:schemeClr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Helvetica" pitchFamily="2" charset="0"/>
          <a:ea typeface="Arial" charset="0"/>
          <a:cs typeface="Arial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30217162345142E-2"/>
          <c:y val="0.1805651320482069"/>
          <c:w val="0.848945209973753"/>
          <c:h val="0.545171505905512"/>
        </c:manualLayout>
      </c:layout>
      <c:areaChart>
        <c:grouping val="standar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rgbClr val="FFDD00"/>
            </a:solidFill>
            <a:ln>
              <a:noFill/>
            </a:ln>
            <a:effectLst/>
          </c:spPr>
          <c:cat>
            <c:numRef>
              <c:f>Blatt1!$A$2:$A$15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Blatt1!$B$2:$B$15</c:f>
              <c:numCache>
                <c:formatCode>General</c:formatCode>
                <c:ptCount val="14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87-C945-95DB-12BD2F027748}"/>
            </c:ext>
          </c:extLst>
        </c:ser>
        <c:ser>
          <c:idx val="1"/>
          <c:order val="1"/>
          <c:tx>
            <c:strRef>
              <c:f>Blatt1!$C$1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numRef>
              <c:f>Blatt1!$A$2:$A$15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Blatt1!$C$2:$C$15</c:f>
              <c:numCache>
                <c:formatCode>General</c:formatCode>
                <c:ptCount val="14"/>
                <c:pt idx="2">
                  <c:v>0</c:v>
                </c:pt>
                <c:pt idx="3">
                  <c:v>5</c:v>
                </c:pt>
                <c:pt idx="4">
                  <c:v>6</c:v>
                </c:pt>
                <c:pt idx="5">
                  <c:v>4</c:v>
                </c:pt>
                <c:pt idx="6">
                  <c:v>2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87-C945-95DB-12BD2F027748}"/>
            </c:ext>
          </c:extLst>
        </c:ser>
        <c:ser>
          <c:idx val="2"/>
          <c:order val="2"/>
          <c:tx>
            <c:strRef>
              <c:f>Blatt1!$D$1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numRef>
              <c:f>Blatt1!$A$2:$A$15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Blatt1!$D$2:$D$15</c:f>
              <c:numCache>
                <c:formatCode>General</c:formatCode>
                <c:ptCount val="14"/>
                <c:pt idx="5">
                  <c:v>0</c:v>
                </c:pt>
                <c:pt idx="6">
                  <c:v>2</c:v>
                </c:pt>
                <c:pt idx="7">
                  <c:v>4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87-C945-95DB-12BD2F027748}"/>
            </c:ext>
          </c:extLst>
        </c:ser>
        <c:ser>
          <c:idx val="3"/>
          <c:order val="3"/>
          <c:tx>
            <c:strRef>
              <c:f>Blatt1!$E$1</c:f>
              <c:strCache>
                <c:ptCount val="1"/>
                <c:pt idx="0">
                  <c:v>Data 4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cat>
            <c:numRef>
              <c:f>Blatt1!$A$2:$A$15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Blatt1!$E$2:$E$15</c:f>
              <c:numCache>
                <c:formatCode>General</c:formatCode>
                <c:ptCount val="14"/>
                <c:pt idx="7">
                  <c:v>0</c:v>
                </c:pt>
                <c:pt idx="8">
                  <c:v>2</c:v>
                </c:pt>
                <c:pt idx="9">
                  <c:v>4</c:v>
                </c:pt>
                <c:pt idx="10">
                  <c:v>3</c:v>
                </c:pt>
                <c:pt idx="11">
                  <c:v>4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587-C945-95DB-12BD2F027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656768"/>
        <c:axId val="134658304"/>
      </c:areaChart>
      <c:catAx>
        <c:axId val="13465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34658304"/>
        <c:crosses val="autoZero"/>
        <c:auto val="1"/>
        <c:lblAlgn val="ctr"/>
        <c:lblOffset val="100"/>
        <c:noMultiLvlLbl val="0"/>
      </c:catAx>
      <c:valAx>
        <c:axId val="13465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346567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855233462059283"/>
          <c:y val="0.83904001335178002"/>
          <c:w val="0.402895205376398"/>
          <c:h val="7.37614547102391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Helvetica" pitchFamily="2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>
                <a:solidFill>
                  <a:srgbClr val="002945"/>
                </a:solidFill>
                <a:latin typeface="Helvetica" pitchFamily="2" charset="0"/>
              </a:defRPr>
            </a:pPr>
            <a:r>
              <a:rPr lang="en-US" sz="1600" dirty="0">
                <a:solidFill>
                  <a:srgbClr val="002945"/>
                </a:solidFill>
                <a:latin typeface="Helvetica" pitchFamily="2" charset="0"/>
              </a:rPr>
              <a:t>Pie</a:t>
            </a:r>
            <a:r>
              <a:rPr lang="en-US" sz="1600" baseline="0" dirty="0">
                <a:solidFill>
                  <a:srgbClr val="002945"/>
                </a:solidFill>
                <a:latin typeface="Helvetica" pitchFamily="2" charset="0"/>
              </a:rPr>
              <a:t> Chart</a:t>
            </a:r>
            <a:endParaRPr lang="en-US" sz="1600" dirty="0">
              <a:solidFill>
                <a:srgbClr val="002945"/>
              </a:solidFill>
              <a:latin typeface="Helvetica" pitchFamily="2" charset="0"/>
            </a:endParaRPr>
          </a:p>
        </c:rich>
      </c:tx>
      <c:layout>
        <c:manualLayout>
          <c:xMode val="edge"/>
          <c:yMode val="edge"/>
          <c:x val="0.67368967743165098"/>
          <c:y val="0.12212444451402385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dPt>
            <c:idx val="0"/>
            <c:bubble3D val="0"/>
            <c:spPr>
              <a:solidFill>
                <a:srgbClr val="00294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87-8F46-ACF9-9760BFF8CDC5}"/>
              </c:ext>
            </c:extLst>
          </c:dPt>
          <c:dPt>
            <c:idx val="1"/>
            <c:bubble3D val="0"/>
            <c:spPr>
              <a:solidFill>
                <a:srgbClr val="002945">
                  <a:alpha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87-8F46-ACF9-9760BFF8CDC5}"/>
              </c:ext>
            </c:extLst>
          </c:dPt>
          <c:dPt>
            <c:idx val="2"/>
            <c:bubble3D val="0"/>
            <c:spPr>
              <a:solidFill>
                <a:srgbClr val="002945">
                  <a:alpha val="5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87-8F46-ACF9-9760BFF8CDC5}"/>
              </c:ext>
            </c:extLst>
          </c:dPt>
          <c:dPt>
            <c:idx val="3"/>
            <c:bubble3D val="0"/>
            <c:spPr>
              <a:solidFill>
                <a:schemeClr val="tx1">
                  <a:alpha val="2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87-8F46-ACF9-9760BFF8CD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Helvetica" pitchFamily="2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287-8F46-ACF9-9760BFF8CD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8671993348757299"/>
          <c:y val="0.41562261250599025"/>
          <c:w val="0.19208652259768327"/>
          <c:h val="0.27501448121467759"/>
        </c:manualLayout>
      </c:layout>
      <c:overlay val="0"/>
      <c:txPr>
        <a:bodyPr/>
        <a:lstStyle/>
        <a:p>
          <a:pPr>
            <a:defRPr sz="1000" b="0">
              <a:solidFill>
                <a:srgbClr val="002945"/>
              </a:solidFill>
              <a:latin typeface="Helvetica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GB"/>
              <a:t>Chart Title</a:t>
            </a:r>
          </a:p>
        </c:rich>
      </c:tx>
      <c:layout>
        <c:manualLayout>
          <c:xMode val="edge"/>
          <c:yMode val="edge"/>
          <c:x val="0.40692834563892488"/>
          <c:y val="2.393807765927068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DD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8B-744D-B15F-F2BD01C436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8B-744D-B15F-F2BD01C436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E8B-744D-B15F-F2BD01C43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172096"/>
        <c:axId val="135173632"/>
      </c:barChart>
      <c:catAx>
        <c:axId val="13517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5173632"/>
        <c:crosses val="autoZero"/>
        <c:auto val="1"/>
        <c:lblAlgn val="ctr"/>
        <c:lblOffset val="100"/>
        <c:noMultiLvlLbl val="0"/>
      </c:catAx>
      <c:valAx>
        <c:axId val="13517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5172096"/>
        <c:crosses val="autoZero"/>
        <c:crossBetween val="between"/>
      </c:valAx>
      <c:spPr>
        <a:noFill/>
        <a:ln>
          <a:solidFill>
            <a:schemeClr val="bg1">
              <a:alpha val="20000"/>
            </a:schemeClr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Helvetica" pitchFamily="2" charset="0"/>
          <a:ea typeface="Arial" charset="0"/>
          <a:cs typeface="Arial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30217162345142E-2"/>
          <c:y val="0.1805651320482069"/>
          <c:w val="0.848945209973753"/>
          <c:h val="0.545171505905512"/>
        </c:manualLayout>
      </c:layout>
      <c:areaChart>
        <c:grouping val="standar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rgbClr val="FFDD00"/>
            </a:solidFill>
            <a:ln>
              <a:noFill/>
            </a:ln>
            <a:effectLst/>
          </c:spPr>
          <c:cat>
            <c:numRef>
              <c:f>Blatt1!$A$2:$A$15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Blatt1!$B$2:$B$15</c:f>
              <c:numCache>
                <c:formatCode>General</c:formatCode>
                <c:ptCount val="14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87-C945-95DB-12BD2F027748}"/>
            </c:ext>
          </c:extLst>
        </c:ser>
        <c:ser>
          <c:idx val="1"/>
          <c:order val="1"/>
          <c:tx>
            <c:strRef>
              <c:f>Blatt1!$C$1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numRef>
              <c:f>Blatt1!$A$2:$A$15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Blatt1!$C$2:$C$15</c:f>
              <c:numCache>
                <c:formatCode>General</c:formatCode>
                <c:ptCount val="14"/>
                <c:pt idx="2">
                  <c:v>0</c:v>
                </c:pt>
                <c:pt idx="3">
                  <c:v>5</c:v>
                </c:pt>
                <c:pt idx="4">
                  <c:v>6</c:v>
                </c:pt>
                <c:pt idx="5">
                  <c:v>4</c:v>
                </c:pt>
                <c:pt idx="6">
                  <c:v>2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87-C945-95DB-12BD2F027748}"/>
            </c:ext>
          </c:extLst>
        </c:ser>
        <c:ser>
          <c:idx val="2"/>
          <c:order val="2"/>
          <c:tx>
            <c:strRef>
              <c:f>Blatt1!$D$1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numRef>
              <c:f>Blatt1!$A$2:$A$15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Blatt1!$D$2:$D$15</c:f>
              <c:numCache>
                <c:formatCode>General</c:formatCode>
                <c:ptCount val="14"/>
                <c:pt idx="5">
                  <c:v>0</c:v>
                </c:pt>
                <c:pt idx="6">
                  <c:v>2</c:v>
                </c:pt>
                <c:pt idx="7">
                  <c:v>4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87-C945-95DB-12BD2F027748}"/>
            </c:ext>
          </c:extLst>
        </c:ser>
        <c:ser>
          <c:idx val="3"/>
          <c:order val="3"/>
          <c:tx>
            <c:strRef>
              <c:f>Blatt1!$E$1</c:f>
              <c:strCache>
                <c:ptCount val="1"/>
                <c:pt idx="0">
                  <c:v>Data 4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cat>
            <c:numRef>
              <c:f>Blatt1!$A$2:$A$15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Blatt1!$E$2:$E$15</c:f>
              <c:numCache>
                <c:formatCode>General</c:formatCode>
                <c:ptCount val="14"/>
                <c:pt idx="7">
                  <c:v>0</c:v>
                </c:pt>
                <c:pt idx="8">
                  <c:v>2</c:v>
                </c:pt>
                <c:pt idx="9">
                  <c:v>4</c:v>
                </c:pt>
                <c:pt idx="10">
                  <c:v>3</c:v>
                </c:pt>
                <c:pt idx="11">
                  <c:v>4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587-C945-95DB-12BD2F027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522944"/>
        <c:axId val="135528832"/>
      </c:areaChart>
      <c:catAx>
        <c:axId val="13552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35528832"/>
        <c:crosses val="autoZero"/>
        <c:auto val="1"/>
        <c:lblAlgn val="ctr"/>
        <c:lblOffset val="100"/>
        <c:noMultiLvlLbl val="0"/>
      </c:catAx>
      <c:valAx>
        <c:axId val="13552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355229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855233462059283"/>
          <c:y val="0.83904001335178002"/>
          <c:w val="0.402895205376398"/>
          <c:h val="7.37614547102391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Helvetica" pitchFamily="2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D6ED2D-8C67-4EDA-8911-C7D3918AACC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4E6B337-24E6-4525-B785-9E83399EFB7C}">
      <dgm:prSet phldrT="[Text]" custT="1"/>
      <dgm:spPr>
        <a:solidFill>
          <a:srgbClr val="00B5CC"/>
        </a:solidFill>
      </dgm:spPr>
      <dgm:t>
        <a:bodyPr/>
        <a:lstStyle/>
        <a:p>
          <a:r>
            <a:rPr lang="en-GB" sz="800" b="1" u="sng" dirty="0"/>
            <a:t>Strengths</a:t>
          </a:r>
        </a:p>
        <a:p>
          <a:r>
            <a:rPr lang="en-GB" sz="1400" b="1" u="sng" dirty="0">
              <a:solidFill>
                <a:schemeClr val="bg2"/>
              </a:solidFill>
            </a:rPr>
            <a:t>STRENGTHS</a:t>
          </a:r>
        </a:p>
        <a:p>
          <a:r>
            <a:rPr lang="en-GB" sz="1200" b="1" dirty="0">
              <a:solidFill>
                <a:schemeClr val="bg2"/>
              </a:solidFill>
            </a:rPr>
            <a:t>Strengthen communities via asset mapping</a:t>
          </a:r>
        </a:p>
        <a:p>
          <a:r>
            <a:rPr lang="en-GB" sz="1200" b="1" dirty="0">
              <a:solidFill>
                <a:schemeClr val="bg2"/>
              </a:solidFill>
            </a:rPr>
            <a:t>Improving personal  knowledge </a:t>
          </a:r>
        </a:p>
        <a:p>
          <a:r>
            <a:rPr lang="en-GB" sz="1200" b="1" dirty="0">
              <a:solidFill>
                <a:schemeClr val="bg2"/>
              </a:solidFill>
            </a:rPr>
            <a:t>Building working relationships</a:t>
          </a:r>
        </a:p>
        <a:p>
          <a:r>
            <a:rPr lang="en-GB" sz="1200" b="1" dirty="0">
              <a:solidFill>
                <a:schemeClr val="bg2"/>
              </a:solidFill>
            </a:rPr>
            <a:t>NI Anti- Poverty Framework released</a:t>
          </a:r>
        </a:p>
        <a:p>
          <a:r>
            <a:rPr lang="en-GB" sz="1200" b="1" dirty="0">
              <a:solidFill>
                <a:schemeClr val="bg2"/>
              </a:solidFill>
            </a:rPr>
            <a:t>RCGPs research released </a:t>
          </a:r>
        </a:p>
        <a:p>
          <a:r>
            <a:rPr lang="en-GB" sz="1200" b="1" dirty="0">
              <a:solidFill>
                <a:schemeClr val="bg2"/>
              </a:solidFill>
            </a:rPr>
            <a:t>Launch of NHSCT Loneliness Strategy</a:t>
          </a:r>
        </a:p>
        <a:p>
          <a:endParaRPr lang="en-GB" sz="800" dirty="0"/>
        </a:p>
      </dgm:t>
    </dgm:pt>
    <dgm:pt modelId="{D6FCA7BB-F62A-420D-8556-B6BD375CAAF3}" type="parTrans" cxnId="{D84B8820-30D7-47F4-BBA1-67D2A0EFE6AA}">
      <dgm:prSet/>
      <dgm:spPr/>
      <dgm:t>
        <a:bodyPr/>
        <a:lstStyle/>
        <a:p>
          <a:endParaRPr lang="en-GB"/>
        </a:p>
      </dgm:t>
    </dgm:pt>
    <dgm:pt modelId="{965D47ED-32E6-47AF-9CBE-052122D4DCFE}" type="sibTrans" cxnId="{D84B8820-30D7-47F4-BBA1-67D2A0EFE6AA}">
      <dgm:prSet/>
      <dgm:spPr/>
      <dgm:t>
        <a:bodyPr/>
        <a:lstStyle/>
        <a:p>
          <a:endParaRPr lang="en-GB"/>
        </a:p>
      </dgm:t>
    </dgm:pt>
    <dgm:pt modelId="{583CD948-D463-4346-A35D-F7573C82ECA2}">
      <dgm:prSet phldrT="[Text]" custT="1"/>
      <dgm:spPr>
        <a:solidFill>
          <a:srgbClr val="00B5CC"/>
        </a:solidFill>
      </dgm:spPr>
      <dgm:t>
        <a:bodyPr/>
        <a:lstStyle/>
        <a:p>
          <a:r>
            <a:rPr lang="en-GB" sz="1500" b="1" u="sng" dirty="0">
              <a:solidFill>
                <a:schemeClr val="bg2"/>
              </a:solidFill>
            </a:rPr>
            <a:t>WEAKNESSES</a:t>
          </a:r>
        </a:p>
        <a:p>
          <a:r>
            <a:rPr lang="en-GB" sz="1200" b="1" dirty="0">
              <a:solidFill>
                <a:schemeClr val="bg2"/>
              </a:solidFill>
            </a:rPr>
            <a:t>Work commitments</a:t>
          </a:r>
        </a:p>
        <a:p>
          <a:r>
            <a:rPr lang="en-GB" sz="1200" b="1" dirty="0">
              <a:solidFill>
                <a:schemeClr val="bg2"/>
              </a:solidFill>
            </a:rPr>
            <a:t>Resource limitations- waiting lists</a:t>
          </a:r>
        </a:p>
        <a:p>
          <a:r>
            <a:rPr lang="en-GB" sz="1200" b="1" dirty="0">
              <a:solidFill>
                <a:schemeClr val="bg2"/>
              </a:solidFill>
            </a:rPr>
            <a:t>Work force culture</a:t>
          </a:r>
        </a:p>
        <a:p>
          <a:endParaRPr lang="en-GB" sz="1500" dirty="0"/>
        </a:p>
      </dgm:t>
    </dgm:pt>
    <dgm:pt modelId="{07ED6ACC-74EE-4353-8760-311B8FA2B20F}" type="parTrans" cxnId="{83CEE511-910E-4C3F-86FF-EF93DE6CE3FF}">
      <dgm:prSet/>
      <dgm:spPr/>
      <dgm:t>
        <a:bodyPr/>
        <a:lstStyle/>
        <a:p>
          <a:endParaRPr lang="en-GB"/>
        </a:p>
      </dgm:t>
    </dgm:pt>
    <dgm:pt modelId="{DD89B79C-3B74-4CF4-A3E9-72FD60EB9696}" type="sibTrans" cxnId="{83CEE511-910E-4C3F-86FF-EF93DE6CE3FF}">
      <dgm:prSet/>
      <dgm:spPr/>
      <dgm:t>
        <a:bodyPr/>
        <a:lstStyle/>
        <a:p>
          <a:endParaRPr lang="en-GB"/>
        </a:p>
      </dgm:t>
    </dgm:pt>
    <dgm:pt modelId="{B60F0774-0006-4DC1-BD54-3A6B01268A0A}">
      <dgm:prSet phldrT="[Text]" custT="1"/>
      <dgm:spPr>
        <a:solidFill>
          <a:srgbClr val="00B5CC"/>
        </a:solidFill>
      </dgm:spPr>
      <dgm:t>
        <a:bodyPr/>
        <a:lstStyle/>
        <a:p>
          <a:r>
            <a:rPr lang="en-GB" sz="1400" b="1" u="sng" dirty="0">
              <a:solidFill>
                <a:schemeClr val="bg2"/>
              </a:solidFill>
            </a:rPr>
            <a:t>OPPORTUNITIES</a:t>
          </a:r>
        </a:p>
        <a:p>
          <a:r>
            <a:rPr lang="en-GB" sz="1200" b="1" dirty="0">
              <a:solidFill>
                <a:schemeClr val="bg2"/>
              </a:solidFill>
            </a:rPr>
            <a:t>Building GP working relationships</a:t>
          </a:r>
        </a:p>
        <a:p>
          <a:r>
            <a:rPr lang="en-GB" sz="1200" b="1" dirty="0">
              <a:solidFill>
                <a:schemeClr val="bg2"/>
              </a:solidFill>
            </a:rPr>
            <a:t>Community Empowerment</a:t>
          </a:r>
        </a:p>
        <a:p>
          <a:r>
            <a:rPr lang="en-GB" sz="1200" b="1" dirty="0">
              <a:solidFill>
                <a:schemeClr val="bg2"/>
              </a:solidFill>
            </a:rPr>
            <a:t>Reducing pressures on HSC/GPS</a:t>
          </a:r>
        </a:p>
        <a:p>
          <a:r>
            <a:rPr lang="en-GB" sz="1200" b="1" dirty="0">
              <a:solidFill>
                <a:schemeClr val="bg2"/>
              </a:solidFill>
            </a:rPr>
            <a:t>Preventative work</a:t>
          </a:r>
        </a:p>
        <a:p>
          <a:r>
            <a:rPr lang="en-GB" sz="1200" b="1" dirty="0">
              <a:solidFill>
                <a:schemeClr val="bg2"/>
              </a:solidFill>
            </a:rPr>
            <a:t>Collective Leadership</a:t>
          </a:r>
        </a:p>
        <a:p>
          <a:r>
            <a:rPr lang="en-GB" sz="1200" b="1" dirty="0">
              <a:solidFill>
                <a:schemeClr val="bg2"/>
              </a:solidFill>
            </a:rPr>
            <a:t>Social Work Strategy</a:t>
          </a:r>
        </a:p>
        <a:p>
          <a:r>
            <a:rPr lang="en-GB" sz="1200" b="1" dirty="0">
              <a:solidFill>
                <a:schemeClr val="bg2"/>
              </a:solidFill>
            </a:rPr>
            <a:t>Enhancing team development</a:t>
          </a:r>
        </a:p>
      </dgm:t>
    </dgm:pt>
    <dgm:pt modelId="{E12F732C-40D8-46B7-919B-1782F25400E5}" type="parTrans" cxnId="{BDDEBE72-7FDB-4CD0-AF75-7601F8725026}">
      <dgm:prSet/>
      <dgm:spPr/>
      <dgm:t>
        <a:bodyPr/>
        <a:lstStyle/>
        <a:p>
          <a:endParaRPr lang="en-GB"/>
        </a:p>
      </dgm:t>
    </dgm:pt>
    <dgm:pt modelId="{6477C4AA-35AA-4538-A12D-428BA23C7E81}" type="sibTrans" cxnId="{BDDEBE72-7FDB-4CD0-AF75-7601F8725026}">
      <dgm:prSet/>
      <dgm:spPr/>
      <dgm:t>
        <a:bodyPr/>
        <a:lstStyle/>
        <a:p>
          <a:endParaRPr lang="en-GB"/>
        </a:p>
      </dgm:t>
    </dgm:pt>
    <dgm:pt modelId="{0D274720-54BA-4371-B3A4-FEF9DB158D44}">
      <dgm:prSet phldrT="[Text]" custT="1"/>
      <dgm:spPr>
        <a:solidFill>
          <a:srgbClr val="00B5CC"/>
        </a:solidFill>
      </dgm:spPr>
      <dgm:t>
        <a:bodyPr/>
        <a:lstStyle/>
        <a:p>
          <a:r>
            <a:rPr lang="en-GB" sz="1400" b="1" u="sng" dirty="0">
              <a:solidFill>
                <a:schemeClr val="bg2"/>
              </a:solidFill>
            </a:rPr>
            <a:t>THREATS</a:t>
          </a:r>
        </a:p>
        <a:p>
          <a:r>
            <a:rPr lang="en-GB" sz="1200" b="1" dirty="0">
              <a:solidFill>
                <a:schemeClr val="bg2"/>
              </a:solidFill>
            </a:rPr>
            <a:t>Lack of referrals or overload</a:t>
          </a:r>
        </a:p>
        <a:p>
          <a:r>
            <a:rPr lang="en-GB" sz="1200" b="1" dirty="0">
              <a:solidFill>
                <a:schemeClr val="bg2"/>
              </a:solidFill>
            </a:rPr>
            <a:t>GP “buy in”</a:t>
          </a:r>
        </a:p>
        <a:p>
          <a:r>
            <a:rPr lang="en-GB" sz="1200" b="1" dirty="0">
              <a:solidFill>
                <a:schemeClr val="bg2"/>
              </a:solidFill>
            </a:rPr>
            <a:t>Attitudes</a:t>
          </a:r>
        </a:p>
        <a:p>
          <a:r>
            <a:rPr lang="en-GB" sz="1200" b="1" dirty="0">
              <a:solidFill>
                <a:schemeClr val="bg2"/>
              </a:solidFill>
            </a:rPr>
            <a:t>Budgetary constraints</a:t>
          </a:r>
        </a:p>
      </dgm:t>
    </dgm:pt>
    <dgm:pt modelId="{BBB86FC8-46B9-4D60-AD8D-ED041A9969DC}" type="sibTrans" cxnId="{E81DCE68-D7C3-43D2-9134-DD09C8E194BF}">
      <dgm:prSet/>
      <dgm:spPr/>
      <dgm:t>
        <a:bodyPr/>
        <a:lstStyle/>
        <a:p>
          <a:endParaRPr lang="en-GB"/>
        </a:p>
      </dgm:t>
    </dgm:pt>
    <dgm:pt modelId="{FA59B9E2-72B9-4ED4-9D7B-9CF78487CBE0}" type="parTrans" cxnId="{E81DCE68-D7C3-43D2-9134-DD09C8E194BF}">
      <dgm:prSet/>
      <dgm:spPr/>
      <dgm:t>
        <a:bodyPr/>
        <a:lstStyle/>
        <a:p>
          <a:endParaRPr lang="en-GB"/>
        </a:p>
      </dgm:t>
    </dgm:pt>
    <dgm:pt modelId="{FA38DB90-52D3-4F18-8618-F64BA4C3014B}">
      <dgm:prSet phldrT="[Text]"/>
      <dgm:spPr/>
      <dgm:t>
        <a:bodyPr/>
        <a:lstStyle/>
        <a:p>
          <a:r>
            <a:rPr lang="en-GB" dirty="0"/>
            <a:t>Swot</a:t>
          </a:r>
        </a:p>
      </dgm:t>
    </dgm:pt>
    <dgm:pt modelId="{9A7A5561-0BF2-47DF-A817-E490348E6256}" type="sibTrans" cxnId="{F38DD86E-F080-4D94-9024-A85494D1E800}">
      <dgm:prSet/>
      <dgm:spPr/>
      <dgm:t>
        <a:bodyPr/>
        <a:lstStyle/>
        <a:p>
          <a:endParaRPr lang="en-GB"/>
        </a:p>
      </dgm:t>
    </dgm:pt>
    <dgm:pt modelId="{DA408C87-B672-44E6-B828-15D44CD1F673}" type="parTrans" cxnId="{F38DD86E-F080-4D94-9024-A85494D1E800}">
      <dgm:prSet/>
      <dgm:spPr/>
      <dgm:t>
        <a:bodyPr/>
        <a:lstStyle/>
        <a:p>
          <a:endParaRPr lang="en-GB"/>
        </a:p>
      </dgm:t>
    </dgm:pt>
    <dgm:pt modelId="{3AC8766E-CD2D-459E-9783-1E368DC6BEDF}" type="pres">
      <dgm:prSet presAssocID="{EAD6ED2D-8C67-4EDA-8911-C7D3918AACC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702301F-7173-47B5-96E8-69AC778262AC}" type="pres">
      <dgm:prSet presAssocID="{EAD6ED2D-8C67-4EDA-8911-C7D3918AACCD}" presName="matrix" presStyleCnt="0"/>
      <dgm:spPr/>
    </dgm:pt>
    <dgm:pt modelId="{7A99803B-97DA-4861-90A1-12A44B77D22A}" type="pres">
      <dgm:prSet presAssocID="{EAD6ED2D-8C67-4EDA-8911-C7D3918AACCD}" presName="tile1" presStyleLbl="node1" presStyleIdx="0" presStyleCnt="4" custLinFactNeighborX="-420" custLinFactNeighborY="-709"/>
      <dgm:spPr/>
      <dgm:t>
        <a:bodyPr/>
        <a:lstStyle/>
        <a:p>
          <a:endParaRPr lang="en-GB"/>
        </a:p>
      </dgm:t>
    </dgm:pt>
    <dgm:pt modelId="{639B01B4-BFB1-4282-874B-1EA6E1838DA5}" type="pres">
      <dgm:prSet presAssocID="{EAD6ED2D-8C67-4EDA-8911-C7D3918AACC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4D8B68-9F72-4BE7-BF61-5FB9DB538F8E}" type="pres">
      <dgm:prSet presAssocID="{EAD6ED2D-8C67-4EDA-8911-C7D3918AACCD}" presName="tile2" presStyleLbl="node1" presStyleIdx="1" presStyleCnt="4"/>
      <dgm:spPr/>
      <dgm:t>
        <a:bodyPr/>
        <a:lstStyle/>
        <a:p>
          <a:endParaRPr lang="en-GB"/>
        </a:p>
      </dgm:t>
    </dgm:pt>
    <dgm:pt modelId="{FF2AF3F4-7DCA-43B9-8008-DE2A457046D5}" type="pres">
      <dgm:prSet presAssocID="{EAD6ED2D-8C67-4EDA-8911-C7D3918AACC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A9B096-706D-45C0-A5E4-12049C913CCB}" type="pres">
      <dgm:prSet presAssocID="{EAD6ED2D-8C67-4EDA-8911-C7D3918AACCD}" presName="tile3" presStyleLbl="node1" presStyleIdx="2" presStyleCnt="4" custLinFactNeighborX="-39992" custLinFactNeighborY="1791"/>
      <dgm:spPr/>
      <dgm:t>
        <a:bodyPr/>
        <a:lstStyle/>
        <a:p>
          <a:endParaRPr lang="en-GB"/>
        </a:p>
      </dgm:t>
    </dgm:pt>
    <dgm:pt modelId="{E067F1FB-C5EA-43F1-9B45-6F6852028EEE}" type="pres">
      <dgm:prSet presAssocID="{EAD6ED2D-8C67-4EDA-8911-C7D3918AACC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B8326A-083D-4D8B-9C73-60C387FF8D64}" type="pres">
      <dgm:prSet presAssocID="{EAD6ED2D-8C67-4EDA-8911-C7D3918AACCD}" presName="tile4" presStyleLbl="node1" presStyleIdx="3" presStyleCnt="4" custLinFactNeighborX="559" custLinFactNeighborY="1587"/>
      <dgm:spPr/>
      <dgm:t>
        <a:bodyPr/>
        <a:lstStyle/>
        <a:p>
          <a:endParaRPr lang="en-GB"/>
        </a:p>
      </dgm:t>
    </dgm:pt>
    <dgm:pt modelId="{AD0B6BAA-8B60-4BB8-95E9-B74398D5224E}" type="pres">
      <dgm:prSet presAssocID="{EAD6ED2D-8C67-4EDA-8911-C7D3918AACC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9AA589-528F-4FD0-9BDA-608978456755}" type="pres">
      <dgm:prSet presAssocID="{EAD6ED2D-8C67-4EDA-8911-C7D3918AACC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B6BB772E-3A88-4DA7-BEEC-443FD3D4BEAA}" type="presOf" srcId="{B60F0774-0006-4DC1-BD54-3A6B01268A0A}" destId="{92A9B096-706D-45C0-A5E4-12049C913CCB}" srcOrd="0" destOrd="0" presId="urn:microsoft.com/office/officeart/2005/8/layout/matrix1"/>
    <dgm:cxn modelId="{34E55DFE-010A-432D-8512-85CD9D9E0BC4}" type="presOf" srcId="{0D274720-54BA-4371-B3A4-FEF9DB158D44}" destId="{CFB8326A-083D-4D8B-9C73-60C387FF8D64}" srcOrd="0" destOrd="0" presId="urn:microsoft.com/office/officeart/2005/8/layout/matrix1"/>
    <dgm:cxn modelId="{D84B8820-30D7-47F4-BBA1-67D2A0EFE6AA}" srcId="{FA38DB90-52D3-4F18-8618-F64BA4C3014B}" destId="{F4E6B337-24E6-4525-B785-9E83399EFB7C}" srcOrd="0" destOrd="0" parTransId="{D6FCA7BB-F62A-420D-8556-B6BD375CAAF3}" sibTransId="{965D47ED-32E6-47AF-9CBE-052122D4DCFE}"/>
    <dgm:cxn modelId="{001F105A-D425-466B-BC0A-DB511C9E6621}" type="presOf" srcId="{583CD948-D463-4346-A35D-F7573C82ECA2}" destId="{C24D8B68-9F72-4BE7-BF61-5FB9DB538F8E}" srcOrd="0" destOrd="0" presId="urn:microsoft.com/office/officeart/2005/8/layout/matrix1"/>
    <dgm:cxn modelId="{BDDEBE72-7FDB-4CD0-AF75-7601F8725026}" srcId="{FA38DB90-52D3-4F18-8618-F64BA4C3014B}" destId="{B60F0774-0006-4DC1-BD54-3A6B01268A0A}" srcOrd="2" destOrd="0" parTransId="{E12F732C-40D8-46B7-919B-1782F25400E5}" sibTransId="{6477C4AA-35AA-4538-A12D-428BA23C7E81}"/>
    <dgm:cxn modelId="{E81DCE68-D7C3-43D2-9134-DD09C8E194BF}" srcId="{FA38DB90-52D3-4F18-8618-F64BA4C3014B}" destId="{0D274720-54BA-4371-B3A4-FEF9DB158D44}" srcOrd="3" destOrd="0" parTransId="{FA59B9E2-72B9-4ED4-9D7B-9CF78487CBE0}" sibTransId="{BBB86FC8-46B9-4D60-AD8D-ED041A9969DC}"/>
    <dgm:cxn modelId="{8B18B9F3-5557-4ACE-AE65-FB44944C5658}" type="presOf" srcId="{0D274720-54BA-4371-B3A4-FEF9DB158D44}" destId="{AD0B6BAA-8B60-4BB8-95E9-B74398D5224E}" srcOrd="1" destOrd="0" presId="urn:microsoft.com/office/officeart/2005/8/layout/matrix1"/>
    <dgm:cxn modelId="{F38DD86E-F080-4D94-9024-A85494D1E800}" srcId="{EAD6ED2D-8C67-4EDA-8911-C7D3918AACCD}" destId="{FA38DB90-52D3-4F18-8618-F64BA4C3014B}" srcOrd="0" destOrd="0" parTransId="{DA408C87-B672-44E6-B828-15D44CD1F673}" sibTransId="{9A7A5561-0BF2-47DF-A817-E490348E6256}"/>
    <dgm:cxn modelId="{83CEE511-910E-4C3F-86FF-EF93DE6CE3FF}" srcId="{FA38DB90-52D3-4F18-8618-F64BA4C3014B}" destId="{583CD948-D463-4346-A35D-F7573C82ECA2}" srcOrd="1" destOrd="0" parTransId="{07ED6ACC-74EE-4353-8760-311B8FA2B20F}" sibTransId="{DD89B79C-3B74-4CF4-A3E9-72FD60EB9696}"/>
    <dgm:cxn modelId="{B7AC5292-2B8D-45D3-A913-AAEAA8E58005}" type="presOf" srcId="{583CD948-D463-4346-A35D-F7573C82ECA2}" destId="{FF2AF3F4-7DCA-43B9-8008-DE2A457046D5}" srcOrd="1" destOrd="0" presId="urn:microsoft.com/office/officeart/2005/8/layout/matrix1"/>
    <dgm:cxn modelId="{EB204B23-9F68-40AD-B9CF-9F153A077AA2}" type="presOf" srcId="{F4E6B337-24E6-4525-B785-9E83399EFB7C}" destId="{639B01B4-BFB1-4282-874B-1EA6E1838DA5}" srcOrd="1" destOrd="0" presId="urn:microsoft.com/office/officeart/2005/8/layout/matrix1"/>
    <dgm:cxn modelId="{A48D8F47-D483-47FE-AF59-0C275548AF79}" type="presOf" srcId="{B60F0774-0006-4DC1-BD54-3A6B01268A0A}" destId="{E067F1FB-C5EA-43F1-9B45-6F6852028EEE}" srcOrd="1" destOrd="0" presId="urn:microsoft.com/office/officeart/2005/8/layout/matrix1"/>
    <dgm:cxn modelId="{FFCB57B9-1939-4017-84BA-918AC4F21111}" type="presOf" srcId="{F4E6B337-24E6-4525-B785-9E83399EFB7C}" destId="{7A99803B-97DA-4861-90A1-12A44B77D22A}" srcOrd="0" destOrd="0" presId="urn:microsoft.com/office/officeart/2005/8/layout/matrix1"/>
    <dgm:cxn modelId="{0E16F16C-24A9-4CE3-AC12-512790163AD4}" type="presOf" srcId="{EAD6ED2D-8C67-4EDA-8911-C7D3918AACCD}" destId="{3AC8766E-CD2D-459E-9783-1E368DC6BEDF}" srcOrd="0" destOrd="0" presId="urn:microsoft.com/office/officeart/2005/8/layout/matrix1"/>
    <dgm:cxn modelId="{202E7D3B-10D0-438B-A401-1AC8A2DFFF54}" type="presOf" srcId="{FA38DB90-52D3-4F18-8618-F64BA4C3014B}" destId="{4C9AA589-528F-4FD0-9BDA-608978456755}" srcOrd="0" destOrd="0" presId="urn:microsoft.com/office/officeart/2005/8/layout/matrix1"/>
    <dgm:cxn modelId="{A732A64D-F048-47B2-B571-9C2D0FC3AB5C}" type="presParOf" srcId="{3AC8766E-CD2D-459E-9783-1E368DC6BEDF}" destId="{6702301F-7173-47B5-96E8-69AC778262AC}" srcOrd="0" destOrd="0" presId="urn:microsoft.com/office/officeart/2005/8/layout/matrix1"/>
    <dgm:cxn modelId="{22532BE0-AF1F-492A-AD11-65AFBC2C577C}" type="presParOf" srcId="{6702301F-7173-47B5-96E8-69AC778262AC}" destId="{7A99803B-97DA-4861-90A1-12A44B77D22A}" srcOrd="0" destOrd="0" presId="urn:microsoft.com/office/officeart/2005/8/layout/matrix1"/>
    <dgm:cxn modelId="{32275277-233B-4428-8B28-B241EF57EC25}" type="presParOf" srcId="{6702301F-7173-47B5-96E8-69AC778262AC}" destId="{639B01B4-BFB1-4282-874B-1EA6E1838DA5}" srcOrd="1" destOrd="0" presId="urn:microsoft.com/office/officeart/2005/8/layout/matrix1"/>
    <dgm:cxn modelId="{BB02D178-04B8-489C-9C43-3DA15BD9A26A}" type="presParOf" srcId="{6702301F-7173-47B5-96E8-69AC778262AC}" destId="{C24D8B68-9F72-4BE7-BF61-5FB9DB538F8E}" srcOrd="2" destOrd="0" presId="urn:microsoft.com/office/officeart/2005/8/layout/matrix1"/>
    <dgm:cxn modelId="{B4774FD9-982B-48F3-9E14-830525D1D184}" type="presParOf" srcId="{6702301F-7173-47B5-96E8-69AC778262AC}" destId="{FF2AF3F4-7DCA-43B9-8008-DE2A457046D5}" srcOrd="3" destOrd="0" presId="urn:microsoft.com/office/officeart/2005/8/layout/matrix1"/>
    <dgm:cxn modelId="{24355B44-0F60-4A58-8228-6A468A6661A4}" type="presParOf" srcId="{6702301F-7173-47B5-96E8-69AC778262AC}" destId="{92A9B096-706D-45C0-A5E4-12049C913CCB}" srcOrd="4" destOrd="0" presId="urn:microsoft.com/office/officeart/2005/8/layout/matrix1"/>
    <dgm:cxn modelId="{319D7B5C-16DA-4550-BD7E-BD1190D982DD}" type="presParOf" srcId="{6702301F-7173-47B5-96E8-69AC778262AC}" destId="{E067F1FB-C5EA-43F1-9B45-6F6852028EEE}" srcOrd="5" destOrd="0" presId="urn:microsoft.com/office/officeart/2005/8/layout/matrix1"/>
    <dgm:cxn modelId="{9AE0BF42-1D4E-48C4-A3FD-6DAE33BE964E}" type="presParOf" srcId="{6702301F-7173-47B5-96E8-69AC778262AC}" destId="{CFB8326A-083D-4D8B-9C73-60C387FF8D64}" srcOrd="6" destOrd="0" presId="urn:microsoft.com/office/officeart/2005/8/layout/matrix1"/>
    <dgm:cxn modelId="{E740995C-5D35-40B4-AA6F-FC83E5F39484}" type="presParOf" srcId="{6702301F-7173-47B5-96E8-69AC778262AC}" destId="{AD0B6BAA-8B60-4BB8-95E9-B74398D5224E}" srcOrd="7" destOrd="0" presId="urn:microsoft.com/office/officeart/2005/8/layout/matrix1"/>
    <dgm:cxn modelId="{9964DC9B-62B0-48EC-B2A2-72109F2AE459}" type="presParOf" srcId="{3AC8766E-CD2D-459E-9783-1E368DC6BEDF}" destId="{4C9AA589-528F-4FD0-9BDA-60897845675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803B-97DA-4861-90A1-12A44B77D22A}">
      <dsp:nvSpPr>
        <dsp:cNvPr id="0" name=""/>
        <dsp:cNvSpPr/>
      </dsp:nvSpPr>
      <dsp:spPr>
        <a:xfrm rot="16200000">
          <a:off x="963470" y="-963470"/>
          <a:ext cx="2340260" cy="4267200"/>
        </a:xfrm>
        <a:prstGeom prst="round1Rect">
          <a:avLst/>
        </a:prstGeom>
        <a:solidFill>
          <a:srgbClr val="00B5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u="sng" kern="1200" dirty="0"/>
            <a:t>Strengths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u="sng" kern="1200" dirty="0">
              <a:solidFill>
                <a:schemeClr val="bg2"/>
              </a:solidFill>
            </a:rPr>
            <a:t>STRENGTHS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bg2"/>
              </a:solidFill>
            </a:rPr>
            <a:t>Strengthen communities via asset mapping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bg2"/>
              </a:solidFill>
            </a:rPr>
            <a:t>Improving personal  knowledge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bg2"/>
              </a:solidFill>
            </a:rPr>
            <a:t>Building working relationships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bg2"/>
              </a:solidFill>
            </a:rPr>
            <a:t>NI Anti- Poverty Framework released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bg2"/>
              </a:solidFill>
            </a:rPr>
            <a:t>RCGPs research released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bg2"/>
              </a:solidFill>
            </a:rPr>
            <a:t>Launch of NHSCT Loneliness Strategy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/>
        </a:p>
      </dsp:txBody>
      <dsp:txXfrm rot="5400000">
        <a:off x="0" y="0"/>
        <a:ext cx="4267200" cy="1755195"/>
      </dsp:txXfrm>
    </dsp:sp>
    <dsp:sp modelId="{C24D8B68-9F72-4BE7-BF61-5FB9DB538F8E}">
      <dsp:nvSpPr>
        <dsp:cNvPr id="0" name=""/>
        <dsp:cNvSpPr/>
      </dsp:nvSpPr>
      <dsp:spPr>
        <a:xfrm>
          <a:off x="4267200" y="0"/>
          <a:ext cx="4267200" cy="2340260"/>
        </a:xfrm>
        <a:prstGeom prst="round1Rect">
          <a:avLst/>
        </a:prstGeom>
        <a:solidFill>
          <a:srgbClr val="00B5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u="sng" kern="1200" dirty="0">
              <a:solidFill>
                <a:schemeClr val="bg2"/>
              </a:solidFill>
            </a:rPr>
            <a:t>WEAKNESSES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bg2"/>
              </a:solidFill>
            </a:rPr>
            <a:t>Work commitments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bg2"/>
              </a:solidFill>
            </a:rPr>
            <a:t>Resource limitations- waiting lists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bg2"/>
              </a:solidFill>
            </a:rPr>
            <a:t>Work force culture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</dsp:txBody>
      <dsp:txXfrm>
        <a:off x="4267200" y="0"/>
        <a:ext cx="4267200" cy="1755195"/>
      </dsp:txXfrm>
    </dsp:sp>
    <dsp:sp modelId="{92A9B096-706D-45C0-A5E4-12049C913CCB}">
      <dsp:nvSpPr>
        <dsp:cNvPr id="0" name=""/>
        <dsp:cNvSpPr/>
      </dsp:nvSpPr>
      <dsp:spPr>
        <a:xfrm rot="10800000">
          <a:off x="0" y="2340260"/>
          <a:ext cx="4267200" cy="2340260"/>
        </a:xfrm>
        <a:prstGeom prst="round1Rect">
          <a:avLst/>
        </a:prstGeom>
        <a:solidFill>
          <a:srgbClr val="00B5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u="sng" kern="1200" dirty="0">
              <a:solidFill>
                <a:schemeClr val="bg2"/>
              </a:solidFill>
            </a:rPr>
            <a:t>OPPORTUNITIES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bg2"/>
              </a:solidFill>
            </a:rPr>
            <a:t>Building GP working relationships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bg2"/>
              </a:solidFill>
            </a:rPr>
            <a:t>Community Empowerment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bg2"/>
              </a:solidFill>
            </a:rPr>
            <a:t>Reducing pressures on HSC/GPS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bg2"/>
              </a:solidFill>
            </a:rPr>
            <a:t>Preventative work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bg2"/>
              </a:solidFill>
            </a:rPr>
            <a:t>Collective Leadership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bg2"/>
              </a:solidFill>
            </a:rPr>
            <a:t>Social Work Strategy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bg2"/>
              </a:solidFill>
            </a:rPr>
            <a:t>Enhancing team development</a:t>
          </a:r>
        </a:p>
      </dsp:txBody>
      <dsp:txXfrm rot="10800000">
        <a:off x="0" y="2925325"/>
        <a:ext cx="4267200" cy="1755195"/>
      </dsp:txXfrm>
    </dsp:sp>
    <dsp:sp modelId="{CFB8326A-083D-4D8B-9C73-60C387FF8D64}">
      <dsp:nvSpPr>
        <dsp:cNvPr id="0" name=""/>
        <dsp:cNvSpPr/>
      </dsp:nvSpPr>
      <dsp:spPr>
        <a:xfrm rot="5400000">
          <a:off x="5230670" y="1376790"/>
          <a:ext cx="2340260" cy="4267200"/>
        </a:xfrm>
        <a:prstGeom prst="round1Rect">
          <a:avLst/>
        </a:prstGeom>
        <a:solidFill>
          <a:srgbClr val="00B5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u="sng" kern="1200" dirty="0">
              <a:solidFill>
                <a:schemeClr val="bg2"/>
              </a:solidFill>
            </a:rPr>
            <a:t>THREATS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bg2"/>
              </a:solidFill>
            </a:rPr>
            <a:t>Lack of referrals or overload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bg2"/>
              </a:solidFill>
            </a:rPr>
            <a:t>GP “buy in”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bg2"/>
              </a:solidFill>
            </a:rPr>
            <a:t>Attitudes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bg2"/>
              </a:solidFill>
            </a:rPr>
            <a:t>Budgetary constraints</a:t>
          </a:r>
        </a:p>
      </dsp:txBody>
      <dsp:txXfrm rot="-5400000">
        <a:off x="4267200" y="2925324"/>
        <a:ext cx="4267200" cy="1755195"/>
      </dsp:txXfrm>
    </dsp:sp>
    <dsp:sp modelId="{4C9AA589-528F-4FD0-9BDA-608978456755}">
      <dsp:nvSpPr>
        <dsp:cNvPr id="0" name=""/>
        <dsp:cNvSpPr/>
      </dsp:nvSpPr>
      <dsp:spPr>
        <a:xfrm>
          <a:off x="2987040" y="1755195"/>
          <a:ext cx="2560320" cy="117013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/>
            <a:t>Swot</a:t>
          </a:r>
        </a:p>
      </dsp:txBody>
      <dsp:txXfrm>
        <a:off x="3044161" y="1812316"/>
        <a:ext cx="2446078" cy="1055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8DC17-4D1A-4FA0-9677-3998FEB7147C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61DD6-4985-44F5-8F91-EBD892A55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66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BC923-DE40-493B-B3F8-EEE579C5B2A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396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61DD6-4985-44F5-8F91-EBD892A55B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21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AB5C393-79F3-9447-AD30-7E8D846FF60E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E005120A-4651-8149-BAE1-3A8D57B72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20688"/>
            <a:ext cx="4879454" cy="132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FFDD0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AB2966A-EE45-1047-8A5C-B2B5285451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3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002945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="" xmlns:a16="http://schemas.microsoft.com/office/drawing/2014/main" id="{35EA9D75-343B-3C4A-96D0-D401FBE12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844675"/>
            <a:ext cx="7886502" cy="4176713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2945"/>
                </a:solidFill>
                <a:latin typeface="Helvetica" pitchFamily="2" charset="0"/>
              </a:defRPr>
            </a:lvl1pPr>
            <a:lvl2pPr>
              <a:defRPr sz="1100">
                <a:solidFill>
                  <a:srgbClr val="002945"/>
                </a:solidFill>
                <a:latin typeface="Helvetica" pitchFamily="2" charset="0"/>
              </a:defRPr>
            </a:lvl2pPr>
            <a:lvl3pPr>
              <a:defRPr sz="1050">
                <a:solidFill>
                  <a:srgbClr val="002945"/>
                </a:solidFill>
                <a:latin typeface="Helvetica" pitchFamily="2" charset="0"/>
              </a:defRPr>
            </a:lvl3pPr>
            <a:lvl4pPr>
              <a:defRPr sz="1000">
                <a:solidFill>
                  <a:srgbClr val="002945"/>
                </a:solidFill>
                <a:latin typeface="Helvetica" pitchFamily="2" charset="0"/>
              </a:defRPr>
            </a:lvl4pPr>
            <a:lvl5pPr>
              <a:defRPr sz="1000">
                <a:solidFill>
                  <a:srgbClr val="002945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7972660-CEF3-FD47-8EFE-F7AD5A5445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622" y="5858460"/>
            <a:ext cx="738866" cy="79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9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3023FB8-DE29-DF4D-9583-0BD4C4EE7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7156" r="58005" b="4562"/>
          <a:stretch/>
        </p:blipFill>
        <p:spPr>
          <a:xfrm>
            <a:off x="5004050" y="1837549"/>
            <a:ext cx="3434117" cy="382363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002945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="" xmlns:a16="http://schemas.microsoft.com/office/drawing/2014/main" id="{35EA9D75-343B-3C4A-96D0-D401FBE12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844675"/>
            <a:ext cx="4248274" cy="4176713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2945"/>
                </a:solidFill>
                <a:latin typeface="Helvetica" pitchFamily="2" charset="0"/>
              </a:defRPr>
            </a:lvl1pPr>
            <a:lvl2pPr>
              <a:defRPr sz="1100">
                <a:solidFill>
                  <a:srgbClr val="002945"/>
                </a:solidFill>
                <a:latin typeface="Helvetica" pitchFamily="2" charset="0"/>
              </a:defRPr>
            </a:lvl2pPr>
            <a:lvl3pPr>
              <a:defRPr sz="1050">
                <a:solidFill>
                  <a:srgbClr val="002945"/>
                </a:solidFill>
                <a:latin typeface="Helvetica" pitchFamily="2" charset="0"/>
              </a:defRPr>
            </a:lvl3pPr>
            <a:lvl4pPr>
              <a:defRPr sz="1000">
                <a:solidFill>
                  <a:srgbClr val="002945"/>
                </a:solidFill>
                <a:latin typeface="Helvetica" pitchFamily="2" charset="0"/>
              </a:defRPr>
            </a:lvl4pPr>
            <a:lvl5pPr>
              <a:defRPr sz="1000">
                <a:solidFill>
                  <a:srgbClr val="002945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6164950E-0DE4-3242-B25E-DD7A116876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03800" y="1838325"/>
            <a:ext cx="3433763" cy="38229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690C10F-FBB1-F149-9355-D274C92DD3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622" y="5858460"/>
            <a:ext cx="738866" cy="79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0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56FD119-08C3-B84D-B524-C7BDAE2B8A2D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3023FB8-DE29-DF4D-9583-0BD4C4EE7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7156" r="58005" b="4562"/>
          <a:stretch/>
        </p:blipFill>
        <p:spPr>
          <a:xfrm>
            <a:off x="5004050" y="1837549"/>
            <a:ext cx="3434117" cy="381803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002945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="" xmlns:a16="http://schemas.microsoft.com/office/drawing/2014/main" id="{35EA9D75-343B-3C4A-96D0-D401FBE12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844675"/>
            <a:ext cx="4248274" cy="4176713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Helvetica" pitchFamily="2" charset="0"/>
              </a:defRPr>
            </a:lvl1pPr>
            <a:lvl2pPr>
              <a:defRPr sz="1100">
                <a:solidFill>
                  <a:srgbClr val="002945"/>
                </a:solidFill>
                <a:latin typeface="Helvetica" pitchFamily="2" charset="0"/>
              </a:defRPr>
            </a:lvl2pPr>
            <a:lvl3pPr>
              <a:defRPr sz="1050">
                <a:solidFill>
                  <a:srgbClr val="002945"/>
                </a:solidFill>
                <a:latin typeface="Helvetica" pitchFamily="2" charset="0"/>
              </a:defRPr>
            </a:lvl3pPr>
            <a:lvl4pPr>
              <a:defRPr sz="1000">
                <a:solidFill>
                  <a:srgbClr val="002945"/>
                </a:solidFill>
                <a:latin typeface="Helvetica" pitchFamily="2" charset="0"/>
              </a:defRPr>
            </a:lvl4pPr>
            <a:lvl5pPr>
              <a:defRPr sz="1000">
                <a:solidFill>
                  <a:srgbClr val="002945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BCC6750-D928-7940-841F-20375C9025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03800" y="1838325"/>
            <a:ext cx="3433763" cy="3818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2">
                    <a:lumMod val="10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2FA954B-6BC1-774E-8F63-D859DD31C9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34" y="5858461"/>
            <a:ext cx="738866" cy="7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55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E2DE4B-0184-644A-9E1A-518E6493D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52B243CF-A029-8E47-A89A-FAFDC154EE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821488" y="-53144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2">
                    <a:lumMod val="25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="" xmlns:a16="http://schemas.microsoft.com/office/drawing/2014/main" id="{966255B5-BC7A-474C-8FC3-45C41E55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343797"/>
            <a:ext cx="3960438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979F7D2-7BA7-B645-B9AD-C003B1E731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9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C1E1085-B128-AC4F-8409-03A3BCF929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" r="7412"/>
          <a:stretch/>
        </p:blipFill>
        <p:spPr>
          <a:xfrm>
            <a:off x="0" y="-15498"/>
            <a:ext cx="9144000" cy="687349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794E958-39DA-044B-9084-96E79E5046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="" xmlns:a16="http://schemas.microsoft.com/office/drawing/2014/main" id="{966255B5-BC7A-474C-8FC3-45C41E55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343797"/>
            <a:ext cx="3960438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rgbClr val="FFDD0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E6A2203-29F3-924D-A558-EE2C4926C1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0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002945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="" xmlns:a16="http://schemas.microsoft.com/office/drawing/2014/main" id="{35EA9D75-343B-3C4A-96D0-D401FBE12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844675"/>
            <a:ext cx="3960242" cy="4176713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2945"/>
                </a:solidFill>
                <a:latin typeface="Helvetica" pitchFamily="2" charset="0"/>
              </a:defRPr>
            </a:lvl1pPr>
            <a:lvl2pPr>
              <a:defRPr sz="1100">
                <a:solidFill>
                  <a:srgbClr val="002945"/>
                </a:solidFill>
                <a:latin typeface="Helvetica" pitchFamily="2" charset="0"/>
              </a:defRPr>
            </a:lvl2pPr>
            <a:lvl3pPr>
              <a:defRPr sz="1050">
                <a:solidFill>
                  <a:srgbClr val="002945"/>
                </a:solidFill>
                <a:latin typeface="Helvetica" pitchFamily="2" charset="0"/>
              </a:defRPr>
            </a:lvl3pPr>
            <a:lvl4pPr>
              <a:defRPr sz="1000">
                <a:solidFill>
                  <a:srgbClr val="002945"/>
                </a:solidFill>
                <a:latin typeface="Helvetica" pitchFamily="2" charset="0"/>
              </a:defRPr>
            </a:lvl4pPr>
            <a:lvl5pPr>
              <a:defRPr sz="1000">
                <a:solidFill>
                  <a:srgbClr val="002945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46E31FF7-8D35-A346-8E0B-C525031C29D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728766256"/>
              </p:ext>
            </p:extLst>
          </p:nvPr>
        </p:nvGraphicFramePr>
        <p:xfrm>
          <a:off x="4044384" y="1988841"/>
          <a:ext cx="4827132" cy="3577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9D6B706-911A-7641-B6B3-547FADCC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622" y="5858460"/>
            <a:ext cx="738866" cy="79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67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1C5CF71-97CF-6F43-AF55-51CC284A0A1B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="" xmlns:a16="http://schemas.microsoft.com/office/drawing/2014/main" id="{833428F0-5BEB-B240-AEA5-7C9821DF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96451"/>
            <a:ext cx="432048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rgbClr val="FFDD0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48BED89-ADE4-DA4D-9942-C36CF09EAE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35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729C142-F1AE-E146-8B85-FF102E530230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="" xmlns:a16="http://schemas.microsoft.com/office/drawing/2014/main" id="{0D1EB3BF-CA9C-9B49-B9E1-F0E77F6EC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96451"/>
            <a:ext cx="432048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rgbClr val="002945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3C89F25-27EB-6A4E-8BD6-18C8CAC6E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34" y="5858461"/>
            <a:ext cx="738866" cy="7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33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8640FFC-4828-654B-B7C7-9500E1D18C91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FFDD0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A9910462-0E5E-B445-A03A-FF286AF3D96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70323805"/>
              </p:ext>
            </p:extLst>
          </p:nvPr>
        </p:nvGraphicFramePr>
        <p:xfrm>
          <a:off x="1265034" y="2164490"/>
          <a:ext cx="6613931" cy="318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229763C-0CA3-D441-BCDE-E685F65CBB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4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8640FFC-4828-654B-B7C7-9500E1D18C91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FFDD0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9" name="Diagramm 3">
            <a:extLst>
              <a:ext uri="{FF2B5EF4-FFF2-40B4-BE49-F238E27FC236}">
                <a16:creationId xmlns="" xmlns:a16="http://schemas.microsoft.com/office/drawing/2014/main" id="{15B89D71-208E-2649-AF16-90BF67ADD59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703724902"/>
              </p:ext>
            </p:extLst>
          </p:nvPr>
        </p:nvGraphicFramePr>
        <p:xfrm>
          <a:off x="584200" y="2205206"/>
          <a:ext cx="7975600" cy="3786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Placeholder 1">
            <a:extLst>
              <a:ext uri="{FF2B5EF4-FFF2-40B4-BE49-F238E27FC236}">
                <a16:creationId xmlns="" xmlns:a16="http://schemas.microsoft.com/office/drawing/2014/main" id="{E574AD68-4D57-B041-8986-228A4A60C5DC}"/>
              </a:ext>
            </a:extLst>
          </p:cNvPr>
          <p:cNvSpPr txBox="1">
            <a:spLocks/>
          </p:cNvSpPr>
          <p:nvPr userDrawn="1"/>
        </p:nvSpPr>
        <p:spPr>
          <a:xfrm>
            <a:off x="2688973" y="1983501"/>
            <a:ext cx="3768977" cy="8902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FFDD00"/>
                </a:solidFill>
                <a:latin typeface="Galano Grotesque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chemeClr val="bg1"/>
                </a:solidFill>
              </a:rPr>
              <a:t>Area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231AB19-6751-1043-813D-CE9EDC720A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1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1C5CF71-97CF-6F43-AF55-51CC284A0A1B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75F8640-9B67-BC49-8B32-CB6D6850BDB7}"/>
              </a:ext>
            </a:extLst>
          </p:cNvPr>
          <p:cNvSpPr/>
          <p:nvPr userDrawn="1"/>
        </p:nvSpPr>
        <p:spPr>
          <a:xfrm>
            <a:off x="550458" y="692696"/>
            <a:ext cx="349486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  <a:t>Working </a:t>
            </a:r>
          </a:p>
          <a:p>
            <a:pPr>
              <a:lnSpc>
                <a:spcPct val="100000"/>
              </a:lnSpc>
            </a:pPr>
            <a: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  <a:t>Together. </a:t>
            </a:r>
            <a:b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</a:br>
            <a: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  <a:t>Making a </a:t>
            </a:r>
          </a:p>
          <a:p>
            <a:pPr>
              <a:lnSpc>
                <a:spcPct val="100000"/>
              </a:lnSpc>
            </a:pPr>
            <a: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  <a:t>Difference.</a:t>
            </a:r>
            <a:endParaRPr lang="en-US" sz="4800" b="1" dirty="0">
              <a:solidFill>
                <a:srgbClr val="FFDD00"/>
              </a:solidFill>
              <a:latin typeface="Galano Grotesque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221DDD5-B33E-CF46-AE9C-F80F4CAF96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90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AB5C393-79F3-9447-AD30-7E8D846FF60E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76D202F-EFF7-8F4E-8646-CC7FB02F2143}"/>
              </a:ext>
            </a:extLst>
          </p:cNvPr>
          <p:cNvSpPr txBox="1"/>
          <p:nvPr userDrawn="1"/>
        </p:nvSpPr>
        <p:spPr>
          <a:xfrm>
            <a:off x="539750" y="1159468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600" b="1" i="0" u="none" strike="noStrike" kern="1200" spc="0" dirty="0">
                <a:solidFill>
                  <a:schemeClr val="bg1"/>
                </a:solidFill>
                <a:effectLst/>
                <a:latin typeface="Galano Grotesque" pitchFamily="2" charset="77"/>
                <a:ea typeface="+mn-ea"/>
                <a:cs typeface="+mn-cs"/>
              </a:rPr>
              <a:t>Northern Ireland</a:t>
            </a:r>
            <a:r>
              <a:rPr lang="en-GB" sz="1600" b="1" i="0" u="none" strike="noStrike" kern="1200" dirty="0">
                <a:solidFill>
                  <a:schemeClr val="bg1"/>
                </a:solidFill>
                <a:effectLst/>
                <a:latin typeface="Galano Grotesque" pitchFamily="2" charset="77"/>
                <a:ea typeface="+mn-ea"/>
                <a:cs typeface="+mn-cs"/>
              </a:rPr>
              <a:t/>
            </a:r>
            <a:br>
              <a:rPr lang="en-GB" sz="1600" b="1" i="0" u="none" strike="noStrike" kern="1200" dirty="0">
                <a:solidFill>
                  <a:schemeClr val="bg1"/>
                </a:solidFill>
                <a:effectLst/>
                <a:latin typeface="Galano Grotesque" pitchFamily="2" charset="77"/>
                <a:ea typeface="+mn-ea"/>
                <a:cs typeface="+mn-cs"/>
              </a:rPr>
            </a:br>
            <a:r>
              <a:rPr lang="en-GB" sz="1600" b="1" i="0" u="none" strike="noStrike" kern="1200" dirty="0">
                <a:solidFill>
                  <a:schemeClr val="bg1"/>
                </a:solidFill>
                <a:effectLst/>
                <a:latin typeface="Galano Grotesque" pitchFamily="2" charset="77"/>
                <a:ea typeface="+mn-ea"/>
                <a:cs typeface="+mn-cs"/>
              </a:rPr>
              <a:t>Social Care Council</a:t>
            </a:r>
          </a:p>
          <a:p>
            <a:pPr>
              <a:lnSpc>
                <a:spcPct val="100000"/>
              </a:lnSpc>
            </a:pP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Galano Grotesque" pitchFamily="2" charset="77"/>
                <a:ea typeface="+mn-ea"/>
                <a:cs typeface="+mn-cs"/>
              </a:rPr>
              <a:t/>
            </a:r>
            <a:br>
              <a:rPr lang="en-GB" sz="1600" b="0" i="0" u="none" strike="noStrike" kern="1200" dirty="0">
                <a:solidFill>
                  <a:schemeClr val="bg1"/>
                </a:solidFill>
                <a:effectLst/>
                <a:latin typeface="Galano Grotesque" pitchFamily="2" charset="77"/>
                <a:ea typeface="+mn-ea"/>
                <a:cs typeface="+mn-cs"/>
              </a:rPr>
            </a:br>
            <a:endParaRPr lang="en-GB" sz="1600" b="0" i="0" u="none" strike="noStrike" kern="1200" dirty="0">
              <a:solidFill>
                <a:schemeClr val="bg1"/>
              </a:solidFill>
              <a:effectLst/>
              <a:latin typeface="Helvetica" pitchFamily="2" charset="0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en-GB" sz="1400" b="0" i="0" u="none" strike="noStrike" kern="1200" dirty="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  <a:t>7th Floor, Millennium House</a:t>
            </a:r>
          </a:p>
          <a:p>
            <a:pPr>
              <a:lnSpc>
                <a:spcPct val="100000"/>
              </a:lnSpc>
            </a:pPr>
            <a:r>
              <a:rPr lang="en-GB" sz="1400" b="0" i="0" u="none" strike="noStrike" kern="1200" dirty="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  <a:t>19-25 Great Victoria Street</a:t>
            </a:r>
          </a:p>
          <a:p>
            <a:pPr>
              <a:lnSpc>
                <a:spcPct val="100000"/>
              </a:lnSpc>
            </a:pPr>
            <a:r>
              <a:rPr lang="en-GB" sz="1400" b="0" i="0" u="none" strike="noStrike" kern="1200" dirty="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  <a:t>Belfast, BT2 7AQ</a:t>
            </a:r>
          </a:p>
          <a:p>
            <a:pPr>
              <a:lnSpc>
                <a:spcPct val="100000"/>
              </a:lnSpc>
            </a:pPr>
            <a:r>
              <a:rPr lang="en-GB" sz="1400" b="1" i="0" u="none" strike="noStrike" kern="1200" dirty="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  <a:t/>
            </a:r>
            <a:br>
              <a:rPr lang="en-GB" sz="1400" b="1" i="0" u="none" strike="noStrike" kern="1200" dirty="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</a:br>
            <a:endParaRPr lang="en-GB" sz="1400" b="0" i="0" u="none" strike="noStrike" kern="1200" dirty="0">
              <a:solidFill>
                <a:schemeClr val="bg1"/>
              </a:solidFill>
              <a:effectLst/>
              <a:latin typeface="Helvetica" pitchFamily="2" charset="0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en-GB" sz="1400" b="1" i="0" u="none" strike="noStrike" kern="1200" dirty="0">
                <a:solidFill>
                  <a:srgbClr val="FFDD00"/>
                </a:solidFill>
                <a:effectLst/>
                <a:latin typeface="Helvetica" pitchFamily="2" charset="0"/>
                <a:ea typeface="+mn-ea"/>
                <a:cs typeface="+mn-cs"/>
              </a:rPr>
              <a:t>T:  </a:t>
            </a:r>
            <a:r>
              <a:rPr lang="en-GB" sz="1400" b="1" i="0" u="none" strike="noStrike" kern="1200" dirty="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  <a:t>028 95 362 600</a:t>
            </a:r>
          </a:p>
          <a:p>
            <a:pPr>
              <a:lnSpc>
                <a:spcPct val="100000"/>
              </a:lnSpc>
            </a:pPr>
            <a:r>
              <a:rPr lang="en-GB" sz="1400" b="1" i="0" u="none" strike="noStrike" kern="1200" dirty="0">
                <a:solidFill>
                  <a:srgbClr val="FFDD00"/>
                </a:solidFill>
                <a:effectLst/>
                <a:latin typeface="Helvetica" pitchFamily="2" charset="0"/>
                <a:ea typeface="+mn-ea"/>
                <a:cs typeface="+mn-cs"/>
              </a:rPr>
              <a:t>W:</a:t>
            </a:r>
            <a:r>
              <a:rPr lang="en-GB" sz="1400" b="1" i="0" u="none" strike="noStrike" kern="1200" dirty="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  <a:t> </a:t>
            </a:r>
            <a:r>
              <a:rPr lang="en-GB" sz="1400" b="1" i="0" u="none" strike="noStrike" kern="1200" dirty="0" err="1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  <a:t>niscc.info</a:t>
            </a:r>
            <a:endParaRPr lang="en-GB" sz="1400" b="1" i="0" u="none" strike="noStrike" kern="1200" dirty="0">
              <a:solidFill>
                <a:schemeClr val="bg1"/>
              </a:solidFill>
              <a:effectLst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24292DB-0903-4A40-93D4-0D012BCCE3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786532"/>
            <a:ext cx="1625395" cy="175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06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6711"/>
            <a:ext cx="7772400" cy="10214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364" y="2060848"/>
            <a:ext cx="8534400" cy="35849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90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1C5CF71-97CF-6F43-AF55-51CC284A0A1B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75F8640-9B67-BC49-8B32-CB6D6850BDB7}"/>
              </a:ext>
            </a:extLst>
          </p:cNvPr>
          <p:cNvSpPr/>
          <p:nvPr userDrawn="1"/>
        </p:nvSpPr>
        <p:spPr>
          <a:xfrm>
            <a:off x="550458" y="692696"/>
            <a:ext cx="349486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  <a:t>Working </a:t>
            </a:r>
          </a:p>
          <a:p>
            <a: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  <a:t>Together. </a:t>
            </a:r>
            <a:b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</a:br>
            <a: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  <a:t>Making a </a:t>
            </a:r>
          </a:p>
          <a:p>
            <a: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  <a:t>Difference.</a:t>
            </a:r>
            <a:endParaRPr lang="en-US" sz="4800" b="1" dirty="0">
              <a:solidFill>
                <a:srgbClr val="FFDD00"/>
              </a:solidFill>
              <a:latin typeface="Galano Grotesque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221DDD5-B33E-CF46-AE9C-F80F4CAF96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57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1C5CF71-97CF-6F43-AF55-51CC284A0A1B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75F8640-9B67-BC49-8B32-CB6D6850BDB7}"/>
              </a:ext>
            </a:extLst>
          </p:cNvPr>
          <p:cNvSpPr/>
          <p:nvPr userDrawn="1"/>
        </p:nvSpPr>
        <p:spPr>
          <a:xfrm>
            <a:off x="550458" y="692696"/>
            <a:ext cx="580158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  <a:t>Raising Standards</a:t>
            </a:r>
            <a:b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</a:br>
            <a: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  <a:t>in Social Work </a:t>
            </a:r>
            <a:b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</a:br>
            <a: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  <a:t>and Social Care</a:t>
            </a:r>
            <a:endParaRPr lang="en-US" sz="11500" b="1" dirty="0">
              <a:solidFill>
                <a:srgbClr val="FFDD00"/>
              </a:solidFill>
              <a:latin typeface="Galano Grotesque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FB338D-9F58-154A-BB90-8BDDE5542B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21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1C5CF71-97CF-6F43-AF55-51CC284A0A1B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75F8640-9B67-BC49-8B32-CB6D6850BDB7}"/>
              </a:ext>
            </a:extLst>
          </p:cNvPr>
          <p:cNvSpPr/>
          <p:nvPr userDrawn="1"/>
        </p:nvSpPr>
        <p:spPr>
          <a:xfrm>
            <a:off x="550458" y="692696"/>
            <a:ext cx="805541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  <a:t>We promote respect.</a:t>
            </a:r>
          </a:p>
          <a:p>
            <a: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  <a:t>We believe in partnership.</a:t>
            </a:r>
            <a:b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</a:br>
            <a: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  <a:t>We work with integrity. </a:t>
            </a:r>
            <a:b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</a:br>
            <a: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  <a:t>We strive for excellence.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CE02F66-933D-C14D-8DDF-72EE56F37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4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1C5CF71-97CF-6F43-AF55-51CC284A0A1B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75F8640-9B67-BC49-8B32-CB6D6850BDB7}"/>
              </a:ext>
            </a:extLst>
          </p:cNvPr>
          <p:cNvSpPr/>
          <p:nvPr userDrawn="1"/>
        </p:nvSpPr>
        <p:spPr>
          <a:xfrm>
            <a:off x="550458" y="692696"/>
            <a:ext cx="349486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  <a:t>Working </a:t>
            </a:r>
          </a:p>
          <a:p>
            <a: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  <a:t>Together. </a:t>
            </a:r>
            <a:b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</a:br>
            <a: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  <a:t>Making a </a:t>
            </a:r>
          </a:p>
          <a:p>
            <a: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  <a:t>Difference.</a:t>
            </a:r>
            <a:endParaRPr lang="en-US" sz="4800" b="1" dirty="0">
              <a:solidFill>
                <a:srgbClr val="002945"/>
              </a:solidFill>
              <a:latin typeface="Galano Grotesque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D75AD4D-EE60-6D4A-878C-431B2311C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34" y="5858461"/>
            <a:ext cx="738866" cy="7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64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1C5CF71-97CF-6F43-AF55-51CC284A0A1B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75F8640-9B67-BC49-8B32-CB6D6850BDB7}"/>
              </a:ext>
            </a:extLst>
          </p:cNvPr>
          <p:cNvSpPr/>
          <p:nvPr userDrawn="1"/>
        </p:nvSpPr>
        <p:spPr>
          <a:xfrm>
            <a:off x="550458" y="692696"/>
            <a:ext cx="580158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  <a:t>Raising Standards</a:t>
            </a:r>
            <a:b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</a:br>
            <a: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  <a:t>in Social Work </a:t>
            </a:r>
            <a:b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</a:br>
            <a: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  <a:t>and Social Care</a:t>
            </a:r>
            <a:endParaRPr lang="en-US" sz="11500" b="1" dirty="0">
              <a:solidFill>
                <a:srgbClr val="002945"/>
              </a:solidFill>
              <a:latin typeface="Galano Grotesque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0038BC7-E805-5B43-8D02-0AA03C558F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34" y="5858461"/>
            <a:ext cx="738866" cy="7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75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1C5CF71-97CF-6F43-AF55-51CC284A0A1B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75F8640-9B67-BC49-8B32-CB6D6850BDB7}"/>
              </a:ext>
            </a:extLst>
          </p:cNvPr>
          <p:cNvSpPr/>
          <p:nvPr userDrawn="1"/>
        </p:nvSpPr>
        <p:spPr>
          <a:xfrm>
            <a:off x="550458" y="692696"/>
            <a:ext cx="805541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  <a:t>We promote respect.</a:t>
            </a:r>
          </a:p>
          <a:p>
            <a: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  <a:t>We believe in partnership.</a:t>
            </a:r>
            <a:b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</a:br>
            <a: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  <a:t>We work with integrity. </a:t>
            </a:r>
            <a:b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</a:br>
            <a: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  <a:t>We strive for excellence.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66017C2-E1D1-DD49-996C-AF1F7F804E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34" y="5858461"/>
            <a:ext cx="738866" cy="7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2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8640FFC-4828-654B-B7C7-9500E1D18C91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FFDD0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A7915E8F-4E1A-BC4D-8462-594DC742A7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844675"/>
            <a:ext cx="7920038" cy="4176713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Galano Grotesque" pitchFamily="2" charset="77"/>
              </a:defRPr>
            </a:lvl1pPr>
            <a:lvl2pPr>
              <a:defRPr sz="1100">
                <a:solidFill>
                  <a:schemeClr val="bg1"/>
                </a:solidFill>
                <a:latin typeface="Galano Grotesque" pitchFamily="2" charset="77"/>
              </a:defRPr>
            </a:lvl2pPr>
            <a:lvl3pPr>
              <a:defRPr sz="1050">
                <a:solidFill>
                  <a:schemeClr val="bg1"/>
                </a:solidFill>
                <a:latin typeface="Galano Grotesque" pitchFamily="2" charset="77"/>
              </a:defRPr>
            </a:lvl3pPr>
            <a:lvl4pPr>
              <a:defRPr sz="1000">
                <a:solidFill>
                  <a:schemeClr val="bg1"/>
                </a:solidFill>
                <a:latin typeface="Galano Grotesque" pitchFamily="2" charset="77"/>
              </a:defRPr>
            </a:lvl4pPr>
            <a:lvl5pPr>
              <a:defRPr sz="1000">
                <a:solidFill>
                  <a:schemeClr val="bg1"/>
                </a:solidFill>
                <a:latin typeface="Galano Grotesque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252B05D-FFF5-CB4D-B762-C8E6CD49FB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83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002945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="" xmlns:a16="http://schemas.microsoft.com/office/drawing/2014/main" id="{A803ED34-1E3F-5D4F-AF58-1BE5EF50A2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844675"/>
            <a:ext cx="7920038" cy="4176713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2945"/>
                </a:solidFill>
                <a:latin typeface="Helvetica" pitchFamily="2" charset="0"/>
              </a:defRPr>
            </a:lvl1pPr>
            <a:lvl2pPr>
              <a:defRPr sz="1100">
                <a:solidFill>
                  <a:srgbClr val="002945"/>
                </a:solidFill>
                <a:latin typeface="Helvetica" pitchFamily="2" charset="0"/>
              </a:defRPr>
            </a:lvl2pPr>
            <a:lvl3pPr>
              <a:defRPr sz="1050">
                <a:solidFill>
                  <a:srgbClr val="002945"/>
                </a:solidFill>
                <a:latin typeface="Helvetica" pitchFamily="2" charset="0"/>
              </a:defRPr>
            </a:lvl3pPr>
            <a:lvl4pPr>
              <a:defRPr sz="1000">
                <a:solidFill>
                  <a:srgbClr val="002945"/>
                </a:solidFill>
                <a:latin typeface="Helvetica" pitchFamily="2" charset="0"/>
              </a:defRPr>
            </a:lvl4pPr>
            <a:lvl5pPr>
              <a:defRPr sz="1000">
                <a:solidFill>
                  <a:srgbClr val="002945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9C7184B-8B25-A447-86A5-0566F7169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622" y="5858460"/>
            <a:ext cx="738866" cy="79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5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1C5CF71-97CF-6F43-AF55-51CC284A0A1B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75F8640-9B67-BC49-8B32-CB6D6850BDB7}"/>
              </a:ext>
            </a:extLst>
          </p:cNvPr>
          <p:cNvSpPr/>
          <p:nvPr userDrawn="1"/>
        </p:nvSpPr>
        <p:spPr>
          <a:xfrm>
            <a:off x="550458" y="692696"/>
            <a:ext cx="580158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i="0" u="none" strike="noStrike" kern="1200" dirty="0">
                <a:solidFill>
                  <a:srgbClr val="FFDD00"/>
                </a:solidFill>
                <a:effectLst/>
                <a:latin typeface="Galano Grotesque" pitchFamily="2" charset="77"/>
                <a:ea typeface="+mn-ea"/>
                <a:cs typeface="+mn-cs"/>
              </a:rPr>
              <a:t>Raising Standards</a:t>
            </a:r>
            <a:br>
              <a:rPr lang="en-GB" sz="4800" b="1" i="0" u="none" strike="noStrike" kern="1200" dirty="0">
                <a:solidFill>
                  <a:srgbClr val="FFDD00"/>
                </a:solidFill>
                <a:effectLst/>
                <a:latin typeface="Galano Grotesque" pitchFamily="2" charset="77"/>
                <a:ea typeface="+mn-ea"/>
                <a:cs typeface="+mn-cs"/>
              </a:rPr>
            </a:br>
            <a:r>
              <a:rPr lang="en-GB" sz="4800" b="1" i="0" u="none" strike="noStrike" kern="1200" dirty="0">
                <a:solidFill>
                  <a:srgbClr val="FFDD00"/>
                </a:solidFill>
                <a:effectLst/>
                <a:latin typeface="Galano Grotesque" pitchFamily="2" charset="77"/>
                <a:ea typeface="+mn-ea"/>
                <a:cs typeface="+mn-cs"/>
              </a:rPr>
              <a:t>in Social Work </a:t>
            </a:r>
            <a:br>
              <a:rPr lang="en-GB" sz="4800" b="1" i="0" u="none" strike="noStrike" kern="1200" dirty="0">
                <a:solidFill>
                  <a:srgbClr val="FFDD00"/>
                </a:solidFill>
                <a:effectLst/>
                <a:latin typeface="Galano Grotesque" pitchFamily="2" charset="77"/>
                <a:ea typeface="+mn-ea"/>
                <a:cs typeface="+mn-cs"/>
              </a:rPr>
            </a:br>
            <a:r>
              <a:rPr lang="en-GB" sz="4800" b="1" i="0" u="none" strike="noStrike" kern="1200" dirty="0">
                <a:solidFill>
                  <a:srgbClr val="FFDD00"/>
                </a:solidFill>
                <a:effectLst/>
                <a:latin typeface="Galano Grotesque" pitchFamily="2" charset="77"/>
                <a:ea typeface="+mn-ea"/>
                <a:cs typeface="+mn-cs"/>
              </a:rPr>
              <a:t>and Social Care</a:t>
            </a:r>
            <a:endParaRPr lang="en-US" sz="11500" b="1" dirty="0">
              <a:solidFill>
                <a:srgbClr val="FFDD00"/>
              </a:solidFill>
              <a:latin typeface="Galano Grotesque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FB338D-9F58-154A-BB90-8BDDE5542B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68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002945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="" xmlns:a16="http://schemas.microsoft.com/office/drawing/2014/main" id="{35EA9D75-343B-3C4A-96D0-D401FBE12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844675"/>
            <a:ext cx="7886502" cy="4176713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2945"/>
                </a:solidFill>
                <a:latin typeface="Helvetica" pitchFamily="2" charset="0"/>
              </a:defRPr>
            </a:lvl1pPr>
            <a:lvl2pPr>
              <a:defRPr sz="1100">
                <a:solidFill>
                  <a:srgbClr val="002945"/>
                </a:solidFill>
                <a:latin typeface="Helvetica" pitchFamily="2" charset="0"/>
              </a:defRPr>
            </a:lvl2pPr>
            <a:lvl3pPr>
              <a:defRPr sz="1050">
                <a:solidFill>
                  <a:srgbClr val="002945"/>
                </a:solidFill>
                <a:latin typeface="Helvetica" pitchFamily="2" charset="0"/>
              </a:defRPr>
            </a:lvl3pPr>
            <a:lvl4pPr>
              <a:defRPr sz="1000">
                <a:solidFill>
                  <a:srgbClr val="002945"/>
                </a:solidFill>
                <a:latin typeface="Helvetica" pitchFamily="2" charset="0"/>
              </a:defRPr>
            </a:lvl4pPr>
            <a:lvl5pPr>
              <a:defRPr sz="1000">
                <a:solidFill>
                  <a:srgbClr val="002945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7972660-CEF3-FD47-8EFE-F7AD5A5445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622" y="5858460"/>
            <a:ext cx="738866" cy="79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43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3023FB8-DE29-DF4D-9583-0BD4C4EE7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7156" r="58005" b="4562"/>
          <a:stretch/>
        </p:blipFill>
        <p:spPr>
          <a:xfrm>
            <a:off x="5004050" y="1837549"/>
            <a:ext cx="3434117" cy="382363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002945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="" xmlns:a16="http://schemas.microsoft.com/office/drawing/2014/main" id="{35EA9D75-343B-3C4A-96D0-D401FBE12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844675"/>
            <a:ext cx="4248274" cy="4176713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2945"/>
                </a:solidFill>
                <a:latin typeface="Helvetica" pitchFamily="2" charset="0"/>
              </a:defRPr>
            </a:lvl1pPr>
            <a:lvl2pPr>
              <a:defRPr sz="1100">
                <a:solidFill>
                  <a:srgbClr val="002945"/>
                </a:solidFill>
                <a:latin typeface="Helvetica" pitchFamily="2" charset="0"/>
              </a:defRPr>
            </a:lvl2pPr>
            <a:lvl3pPr>
              <a:defRPr sz="1050">
                <a:solidFill>
                  <a:srgbClr val="002945"/>
                </a:solidFill>
                <a:latin typeface="Helvetica" pitchFamily="2" charset="0"/>
              </a:defRPr>
            </a:lvl3pPr>
            <a:lvl4pPr>
              <a:defRPr sz="1000">
                <a:solidFill>
                  <a:srgbClr val="002945"/>
                </a:solidFill>
                <a:latin typeface="Helvetica" pitchFamily="2" charset="0"/>
              </a:defRPr>
            </a:lvl4pPr>
            <a:lvl5pPr>
              <a:defRPr sz="1000">
                <a:solidFill>
                  <a:srgbClr val="002945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6164950E-0DE4-3242-B25E-DD7A116876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03800" y="1838325"/>
            <a:ext cx="3433763" cy="38229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690C10F-FBB1-F149-9355-D274C92DD3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622" y="5858460"/>
            <a:ext cx="738866" cy="79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24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56FD119-08C3-B84D-B524-C7BDAE2B8A2D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3023FB8-DE29-DF4D-9583-0BD4C4EE7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7156" r="58005" b="4562"/>
          <a:stretch/>
        </p:blipFill>
        <p:spPr>
          <a:xfrm>
            <a:off x="5004050" y="1837549"/>
            <a:ext cx="3434117" cy="381803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002945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="" xmlns:a16="http://schemas.microsoft.com/office/drawing/2014/main" id="{35EA9D75-343B-3C4A-96D0-D401FBE12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844675"/>
            <a:ext cx="4248274" cy="4176713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Helvetica" pitchFamily="2" charset="0"/>
              </a:defRPr>
            </a:lvl1pPr>
            <a:lvl2pPr>
              <a:defRPr sz="1100">
                <a:solidFill>
                  <a:srgbClr val="002945"/>
                </a:solidFill>
                <a:latin typeface="Helvetica" pitchFamily="2" charset="0"/>
              </a:defRPr>
            </a:lvl2pPr>
            <a:lvl3pPr>
              <a:defRPr sz="1050">
                <a:solidFill>
                  <a:srgbClr val="002945"/>
                </a:solidFill>
                <a:latin typeface="Helvetica" pitchFamily="2" charset="0"/>
              </a:defRPr>
            </a:lvl3pPr>
            <a:lvl4pPr>
              <a:defRPr sz="1000">
                <a:solidFill>
                  <a:srgbClr val="002945"/>
                </a:solidFill>
                <a:latin typeface="Helvetica" pitchFamily="2" charset="0"/>
              </a:defRPr>
            </a:lvl4pPr>
            <a:lvl5pPr>
              <a:defRPr sz="1000">
                <a:solidFill>
                  <a:srgbClr val="002945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BCC6750-D928-7940-841F-20375C9025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03800" y="1838325"/>
            <a:ext cx="3433763" cy="3818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2">
                    <a:lumMod val="10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2FA954B-6BC1-774E-8F63-D859DD31C9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34" y="5858461"/>
            <a:ext cx="738866" cy="7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14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E2DE4B-0184-644A-9E1A-518E6493D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52B243CF-A029-8E47-A89A-FAFDC154EE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821488" y="-53144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2">
                    <a:lumMod val="25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="" xmlns:a16="http://schemas.microsoft.com/office/drawing/2014/main" id="{966255B5-BC7A-474C-8FC3-45C41E55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343797"/>
            <a:ext cx="3960438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979F7D2-7BA7-B645-B9AD-C003B1E731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035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C1E1085-B128-AC4F-8409-03A3BCF929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" r="7412"/>
          <a:stretch/>
        </p:blipFill>
        <p:spPr>
          <a:xfrm>
            <a:off x="0" y="-15498"/>
            <a:ext cx="9144000" cy="687349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794E958-39DA-044B-9084-96E79E5046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="" xmlns:a16="http://schemas.microsoft.com/office/drawing/2014/main" id="{966255B5-BC7A-474C-8FC3-45C41E55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343797"/>
            <a:ext cx="3960438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rgbClr val="FFDD0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E6A2203-29F3-924D-A558-EE2C4926C1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56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002945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="" xmlns:a16="http://schemas.microsoft.com/office/drawing/2014/main" id="{35EA9D75-343B-3C4A-96D0-D401FBE12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844675"/>
            <a:ext cx="3960242" cy="4176713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2945"/>
                </a:solidFill>
                <a:latin typeface="Helvetica" pitchFamily="2" charset="0"/>
              </a:defRPr>
            </a:lvl1pPr>
            <a:lvl2pPr>
              <a:defRPr sz="1100">
                <a:solidFill>
                  <a:srgbClr val="002945"/>
                </a:solidFill>
                <a:latin typeface="Helvetica" pitchFamily="2" charset="0"/>
              </a:defRPr>
            </a:lvl2pPr>
            <a:lvl3pPr>
              <a:defRPr sz="1050">
                <a:solidFill>
                  <a:srgbClr val="002945"/>
                </a:solidFill>
                <a:latin typeface="Helvetica" pitchFamily="2" charset="0"/>
              </a:defRPr>
            </a:lvl3pPr>
            <a:lvl4pPr>
              <a:defRPr sz="1000">
                <a:solidFill>
                  <a:srgbClr val="002945"/>
                </a:solidFill>
                <a:latin typeface="Helvetica" pitchFamily="2" charset="0"/>
              </a:defRPr>
            </a:lvl4pPr>
            <a:lvl5pPr>
              <a:defRPr sz="1000">
                <a:solidFill>
                  <a:srgbClr val="002945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46E31FF7-8D35-A346-8E0B-C525031C29D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60453432"/>
              </p:ext>
            </p:extLst>
          </p:nvPr>
        </p:nvGraphicFramePr>
        <p:xfrm>
          <a:off x="4044384" y="1988841"/>
          <a:ext cx="4827132" cy="3577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9D6B706-911A-7641-B6B3-547FADCC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622" y="5858460"/>
            <a:ext cx="738866" cy="79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572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1C5CF71-97CF-6F43-AF55-51CC284A0A1B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="" xmlns:a16="http://schemas.microsoft.com/office/drawing/2014/main" id="{833428F0-5BEB-B240-AEA5-7C9821DF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96451"/>
            <a:ext cx="432048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rgbClr val="FFDD0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48BED89-ADE4-DA4D-9942-C36CF09EAE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637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729C142-F1AE-E146-8B85-FF102E530230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itle Placeholder 1">
            <a:extLst>
              <a:ext uri="{FF2B5EF4-FFF2-40B4-BE49-F238E27FC236}">
                <a16:creationId xmlns="" xmlns:a16="http://schemas.microsoft.com/office/drawing/2014/main" id="{0D1EB3BF-CA9C-9B49-B9E1-F0E77F6EC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96451"/>
            <a:ext cx="432048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rgbClr val="002945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3C89F25-27EB-6A4E-8BD6-18C8CAC6E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34" y="5858461"/>
            <a:ext cx="738866" cy="7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018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8640FFC-4828-654B-B7C7-9500E1D18C91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FFDD0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A9910462-0E5E-B445-A03A-FF286AF3D96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33887252"/>
              </p:ext>
            </p:extLst>
          </p:nvPr>
        </p:nvGraphicFramePr>
        <p:xfrm>
          <a:off x="1265034" y="2164490"/>
          <a:ext cx="6613931" cy="318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229763C-0CA3-D441-BCDE-E685F65CBB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76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8640FFC-4828-654B-B7C7-9500E1D18C91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FFDD0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9" name="Diagramm 3">
            <a:extLst>
              <a:ext uri="{FF2B5EF4-FFF2-40B4-BE49-F238E27FC236}">
                <a16:creationId xmlns="" xmlns:a16="http://schemas.microsoft.com/office/drawing/2014/main" id="{15B89D71-208E-2649-AF16-90BF67ADD59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626216032"/>
              </p:ext>
            </p:extLst>
          </p:nvPr>
        </p:nvGraphicFramePr>
        <p:xfrm>
          <a:off x="584200" y="2205206"/>
          <a:ext cx="7975600" cy="3786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Placeholder 1">
            <a:extLst>
              <a:ext uri="{FF2B5EF4-FFF2-40B4-BE49-F238E27FC236}">
                <a16:creationId xmlns="" xmlns:a16="http://schemas.microsoft.com/office/drawing/2014/main" id="{E574AD68-4D57-B041-8986-228A4A60C5DC}"/>
              </a:ext>
            </a:extLst>
          </p:cNvPr>
          <p:cNvSpPr txBox="1">
            <a:spLocks/>
          </p:cNvSpPr>
          <p:nvPr userDrawn="1"/>
        </p:nvSpPr>
        <p:spPr>
          <a:xfrm>
            <a:off x="2688973" y="1983501"/>
            <a:ext cx="3768977" cy="8902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FFDD00"/>
                </a:solidFill>
                <a:latin typeface="Galano Grotesque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prstClr val="white"/>
                </a:solidFill>
              </a:rPr>
              <a:t>Area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231AB19-6751-1043-813D-CE9EDC720A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3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1C5CF71-97CF-6F43-AF55-51CC284A0A1B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75F8640-9B67-BC49-8B32-CB6D6850BDB7}"/>
              </a:ext>
            </a:extLst>
          </p:cNvPr>
          <p:cNvSpPr/>
          <p:nvPr userDrawn="1"/>
        </p:nvSpPr>
        <p:spPr>
          <a:xfrm>
            <a:off x="550458" y="692696"/>
            <a:ext cx="805541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i="0" u="none" strike="noStrike" kern="1200" dirty="0">
                <a:solidFill>
                  <a:srgbClr val="FFDD00"/>
                </a:solidFill>
                <a:effectLst/>
                <a:latin typeface="Galano Grotesque" pitchFamily="2" charset="77"/>
                <a:ea typeface="+mn-ea"/>
                <a:cs typeface="+mn-cs"/>
              </a:rPr>
              <a:t>We promote respect.</a:t>
            </a:r>
          </a:p>
          <a:p>
            <a:r>
              <a:rPr lang="en-GB" sz="4800" b="1" i="0" u="none" strike="noStrike" kern="1200" dirty="0">
                <a:solidFill>
                  <a:srgbClr val="FFDD00"/>
                </a:solidFill>
                <a:effectLst/>
                <a:latin typeface="Galano Grotesque" pitchFamily="2" charset="77"/>
                <a:ea typeface="+mn-ea"/>
                <a:cs typeface="+mn-cs"/>
              </a:rPr>
              <a:t>We believe in partnership.</a:t>
            </a:r>
            <a:br>
              <a:rPr lang="en-GB" sz="4800" b="1" i="0" u="none" strike="noStrike" kern="1200" dirty="0">
                <a:solidFill>
                  <a:srgbClr val="FFDD00"/>
                </a:solidFill>
                <a:effectLst/>
                <a:latin typeface="Galano Grotesque" pitchFamily="2" charset="77"/>
                <a:ea typeface="+mn-ea"/>
                <a:cs typeface="+mn-cs"/>
              </a:rPr>
            </a:br>
            <a:r>
              <a:rPr lang="en-GB" sz="4800" b="1" i="0" u="none" strike="noStrike" kern="1200" dirty="0">
                <a:solidFill>
                  <a:srgbClr val="FFDD00"/>
                </a:solidFill>
                <a:effectLst/>
                <a:latin typeface="Galano Grotesque" pitchFamily="2" charset="77"/>
                <a:ea typeface="+mn-ea"/>
                <a:cs typeface="+mn-cs"/>
              </a:rPr>
              <a:t>We work with integrity. </a:t>
            </a:r>
            <a:br>
              <a:rPr lang="en-GB" sz="4800" b="1" i="0" u="none" strike="noStrike" kern="1200" dirty="0">
                <a:solidFill>
                  <a:srgbClr val="FFDD00"/>
                </a:solidFill>
                <a:effectLst/>
                <a:latin typeface="Galano Grotesque" pitchFamily="2" charset="77"/>
                <a:ea typeface="+mn-ea"/>
                <a:cs typeface="+mn-cs"/>
              </a:rPr>
            </a:br>
            <a:r>
              <a:rPr lang="en-GB" sz="4800" b="1" i="0" u="none" strike="noStrike" kern="1200" dirty="0">
                <a:solidFill>
                  <a:srgbClr val="FFDD00"/>
                </a:solidFill>
                <a:effectLst/>
                <a:latin typeface="Galano Grotesque" pitchFamily="2" charset="77"/>
                <a:ea typeface="+mn-ea"/>
                <a:cs typeface="+mn-cs"/>
              </a:rPr>
              <a:t>We strive for excellence.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CE02F66-933D-C14D-8DDF-72EE56F37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38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AB5C393-79F3-9447-AD30-7E8D846FF60E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76D202F-EFF7-8F4E-8646-CC7FB02F2143}"/>
              </a:ext>
            </a:extLst>
          </p:cNvPr>
          <p:cNvSpPr txBox="1"/>
          <p:nvPr userDrawn="1"/>
        </p:nvSpPr>
        <p:spPr>
          <a:xfrm>
            <a:off x="539750" y="1159468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prstClr val="white"/>
                </a:solidFill>
                <a:latin typeface="Galano Grotesque" pitchFamily="2" charset="77"/>
              </a:rPr>
              <a:t>Northern Ireland</a:t>
            </a:r>
            <a:br>
              <a:rPr lang="en-GB" sz="1600" b="1" dirty="0">
                <a:solidFill>
                  <a:prstClr val="white"/>
                </a:solidFill>
                <a:latin typeface="Galano Grotesque" pitchFamily="2" charset="77"/>
              </a:rPr>
            </a:br>
            <a:r>
              <a:rPr lang="en-GB" sz="1600" b="1" dirty="0">
                <a:solidFill>
                  <a:prstClr val="white"/>
                </a:solidFill>
                <a:latin typeface="Galano Grotesque" pitchFamily="2" charset="77"/>
              </a:rPr>
              <a:t>Social Care Council</a:t>
            </a:r>
          </a:p>
          <a:p>
            <a:r>
              <a:rPr lang="en-GB" sz="1600" dirty="0">
                <a:solidFill>
                  <a:prstClr val="white"/>
                </a:solidFill>
                <a:latin typeface="Galano Grotesque" pitchFamily="2" charset="77"/>
              </a:rPr>
              <a:t/>
            </a:r>
            <a:br>
              <a:rPr lang="en-GB" sz="1600" dirty="0">
                <a:solidFill>
                  <a:prstClr val="white"/>
                </a:solidFill>
                <a:latin typeface="Galano Grotesque" pitchFamily="2" charset="77"/>
              </a:rPr>
            </a:br>
            <a:endParaRPr lang="en-GB" sz="1600" dirty="0">
              <a:solidFill>
                <a:prstClr val="white"/>
              </a:solidFill>
              <a:latin typeface="Helvetica" pitchFamily="2" charset="0"/>
            </a:endParaRPr>
          </a:p>
          <a:p>
            <a:r>
              <a:rPr lang="en-GB" sz="1400" dirty="0">
                <a:solidFill>
                  <a:prstClr val="white"/>
                </a:solidFill>
                <a:latin typeface="Helvetica" pitchFamily="2" charset="0"/>
              </a:rPr>
              <a:t>7th Floor, Millennium House</a:t>
            </a:r>
          </a:p>
          <a:p>
            <a:r>
              <a:rPr lang="en-GB" sz="1400" dirty="0">
                <a:solidFill>
                  <a:prstClr val="white"/>
                </a:solidFill>
                <a:latin typeface="Helvetica" pitchFamily="2" charset="0"/>
              </a:rPr>
              <a:t>19-25 Great Victoria Street</a:t>
            </a:r>
          </a:p>
          <a:p>
            <a:r>
              <a:rPr lang="en-GB" sz="1400" dirty="0">
                <a:solidFill>
                  <a:prstClr val="white"/>
                </a:solidFill>
                <a:latin typeface="Helvetica" pitchFamily="2" charset="0"/>
              </a:rPr>
              <a:t>Belfast, BT2 7AQ</a:t>
            </a:r>
          </a:p>
          <a:p>
            <a:r>
              <a:rPr lang="en-GB" sz="1400" b="1" dirty="0">
                <a:solidFill>
                  <a:prstClr val="white"/>
                </a:solidFill>
                <a:latin typeface="Helvetica" pitchFamily="2" charset="0"/>
              </a:rPr>
              <a:t/>
            </a:r>
            <a:br>
              <a:rPr lang="en-GB" sz="1400" b="1" dirty="0">
                <a:solidFill>
                  <a:prstClr val="white"/>
                </a:solidFill>
                <a:latin typeface="Helvetica" pitchFamily="2" charset="0"/>
              </a:rPr>
            </a:br>
            <a:endParaRPr lang="en-GB" sz="1400" dirty="0">
              <a:solidFill>
                <a:prstClr val="white"/>
              </a:solidFill>
              <a:latin typeface="Helvetica" pitchFamily="2" charset="0"/>
            </a:endParaRPr>
          </a:p>
          <a:p>
            <a:r>
              <a:rPr lang="en-GB" sz="1400" b="1" dirty="0">
                <a:solidFill>
                  <a:srgbClr val="FFDD00"/>
                </a:solidFill>
                <a:latin typeface="Helvetica" pitchFamily="2" charset="0"/>
              </a:rPr>
              <a:t>T:  </a:t>
            </a:r>
            <a:r>
              <a:rPr lang="en-GB" sz="1400" b="1" dirty="0">
                <a:solidFill>
                  <a:prstClr val="white"/>
                </a:solidFill>
                <a:latin typeface="Helvetica" pitchFamily="2" charset="0"/>
              </a:rPr>
              <a:t>028 95 362 600</a:t>
            </a:r>
          </a:p>
          <a:p>
            <a:r>
              <a:rPr lang="en-GB" sz="1400" b="1" dirty="0">
                <a:solidFill>
                  <a:srgbClr val="FFDD00"/>
                </a:solidFill>
                <a:latin typeface="Helvetica" pitchFamily="2" charset="0"/>
              </a:rPr>
              <a:t>W:</a:t>
            </a:r>
            <a:r>
              <a:rPr lang="en-GB" sz="1400" b="1" dirty="0">
                <a:solidFill>
                  <a:prstClr val="white"/>
                </a:solidFill>
                <a:latin typeface="Helvetica" pitchFamily="2" charset="0"/>
              </a:rPr>
              <a:t> </a:t>
            </a:r>
            <a:r>
              <a:rPr lang="en-GB" sz="1400" b="1" dirty="0" err="1">
                <a:solidFill>
                  <a:prstClr val="white"/>
                </a:solidFill>
                <a:latin typeface="Helvetica" pitchFamily="2" charset="0"/>
              </a:rPr>
              <a:t>niscc.info</a:t>
            </a:r>
            <a:endParaRPr lang="en-GB" sz="1400" b="1" dirty="0">
              <a:solidFill>
                <a:prstClr val="white"/>
              </a:solidFill>
              <a:latin typeface="Helvetic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24292DB-0903-4A40-93D4-0D012BCCE3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786532"/>
            <a:ext cx="1625395" cy="175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187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8F27214-C4C9-4DC0-8322-13D437F7766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F7EFCA7A-8C45-49FC-9664-8C7593D616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91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C06A736A-7C39-441D-B5E6-1F647F93D4B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F7EFCA7A-8C45-49FC-9664-8C7593D616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89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gradFill>
          <a:gsLst>
            <a:gs pos="3000">
              <a:srgbClr val="1D89B0"/>
            </a:gs>
            <a:gs pos="71000">
              <a:srgbClr val="29197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1B8CA905-4488-4D4B-B4FD-DE956D3673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6897"/>
          <a:stretch/>
        </p:blipFill>
        <p:spPr>
          <a:xfrm>
            <a:off x="-1390" y="6357880"/>
            <a:ext cx="1572905" cy="5001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8F98EEA-303D-4304-8669-0986DEDC0524}"/>
              </a:ext>
            </a:extLst>
          </p:cNvPr>
          <p:cNvSpPr/>
          <p:nvPr userDrawn="1"/>
        </p:nvSpPr>
        <p:spPr>
          <a:xfrm>
            <a:off x="0" y="0"/>
            <a:ext cx="9144000" cy="549231"/>
          </a:xfrm>
          <a:prstGeom prst="rect">
            <a:avLst/>
          </a:prstGeom>
          <a:solidFill>
            <a:srgbClr val="333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FC6D9A5-979A-4F59-889D-FF5746331B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82" t="18666" r="20963" b="43704"/>
          <a:stretch/>
        </p:blipFill>
        <p:spPr>
          <a:xfrm>
            <a:off x="7728401" y="40534"/>
            <a:ext cx="1396090" cy="508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7FBF73B-6AAA-40D8-9B55-B8851DF68C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"/>
          <a:stretch/>
        </p:blipFill>
        <p:spPr>
          <a:xfrm>
            <a:off x="7230244" y="5638593"/>
            <a:ext cx="1913759" cy="11233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92AFE6B-C84B-4446-899C-DF93508123A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" y="88783"/>
            <a:ext cx="639832" cy="41219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B668BA7-35B8-4576-AE6E-1C4471433A36}"/>
              </a:ext>
            </a:extLst>
          </p:cNvPr>
          <p:cNvSpPr/>
          <p:nvPr userDrawn="1"/>
        </p:nvSpPr>
        <p:spPr>
          <a:xfrm>
            <a:off x="0" y="6754148"/>
            <a:ext cx="9144000" cy="129252"/>
          </a:xfrm>
          <a:prstGeom prst="rect">
            <a:avLst/>
          </a:prstGeom>
          <a:solidFill>
            <a:srgbClr val="BDD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E4120AB-B2E3-4993-B3E3-54DAA440D80F}"/>
              </a:ext>
            </a:extLst>
          </p:cNvPr>
          <p:cNvSpPr txBox="1"/>
          <p:nvPr userDrawn="1"/>
        </p:nvSpPr>
        <p:spPr>
          <a:xfrm>
            <a:off x="8133" y="6344233"/>
            <a:ext cx="183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#WSWD19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C1D54F-B3C8-4E26-A53D-763C5DB793D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79" y="52109"/>
            <a:ext cx="515468" cy="453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F034D45-B50B-43F6-83FB-483AB28B5BD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" y="45871"/>
            <a:ext cx="495048" cy="45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066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gradFill>
          <a:gsLst>
            <a:gs pos="3000">
              <a:srgbClr val="1D89B0"/>
            </a:gs>
            <a:gs pos="71000">
              <a:srgbClr val="29197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1B8CA905-4488-4D4B-B4FD-DE956D3673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6897"/>
          <a:stretch/>
        </p:blipFill>
        <p:spPr>
          <a:xfrm>
            <a:off x="-1391" y="6357878"/>
            <a:ext cx="1572905" cy="5001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8F98EEA-303D-4304-8669-0986DEDC0524}"/>
              </a:ext>
            </a:extLst>
          </p:cNvPr>
          <p:cNvSpPr/>
          <p:nvPr userDrawn="1"/>
        </p:nvSpPr>
        <p:spPr>
          <a:xfrm>
            <a:off x="0" y="0"/>
            <a:ext cx="9144000" cy="549231"/>
          </a:xfrm>
          <a:prstGeom prst="rect">
            <a:avLst/>
          </a:prstGeom>
          <a:solidFill>
            <a:srgbClr val="333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FC6D9A5-979A-4F59-889D-FF5746331B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82" t="18666" r="20963" b="43704"/>
          <a:stretch/>
        </p:blipFill>
        <p:spPr>
          <a:xfrm>
            <a:off x="7728401" y="40534"/>
            <a:ext cx="1396090" cy="508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7FBF73B-6AAA-40D8-9B55-B8851DF68C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"/>
          <a:stretch/>
        </p:blipFill>
        <p:spPr>
          <a:xfrm>
            <a:off x="7230243" y="5638591"/>
            <a:ext cx="1913759" cy="11233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92AFE6B-C84B-4446-899C-DF93508123A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" y="88783"/>
            <a:ext cx="639832" cy="41219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B668BA7-35B8-4576-AE6E-1C4471433A36}"/>
              </a:ext>
            </a:extLst>
          </p:cNvPr>
          <p:cNvSpPr/>
          <p:nvPr userDrawn="1"/>
        </p:nvSpPr>
        <p:spPr>
          <a:xfrm>
            <a:off x="0" y="6754148"/>
            <a:ext cx="9144000" cy="129252"/>
          </a:xfrm>
          <a:prstGeom prst="rect">
            <a:avLst/>
          </a:prstGeom>
          <a:solidFill>
            <a:srgbClr val="BDD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E4120AB-B2E3-4993-B3E3-54DAA440D80F}"/>
              </a:ext>
            </a:extLst>
          </p:cNvPr>
          <p:cNvSpPr txBox="1"/>
          <p:nvPr userDrawn="1"/>
        </p:nvSpPr>
        <p:spPr>
          <a:xfrm>
            <a:off x="8133" y="6344231"/>
            <a:ext cx="183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#WSWD19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C1D54F-B3C8-4E26-A53D-763C5DB793D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79" y="52109"/>
            <a:ext cx="515468" cy="453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F034D45-B50B-43F6-83FB-483AB28B5BD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" y="45871"/>
            <a:ext cx="495048" cy="45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582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gradFill>
          <a:gsLst>
            <a:gs pos="3000">
              <a:srgbClr val="1D89B0"/>
            </a:gs>
            <a:gs pos="71000">
              <a:srgbClr val="29197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1B8CA905-4488-4D4B-B4FD-DE956D3673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6897"/>
          <a:stretch/>
        </p:blipFill>
        <p:spPr>
          <a:xfrm>
            <a:off x="-1391" y="6357878"/>
            <a:ext cx="1572905" cy="5001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8F98EEA-303D-4304-8669-0986DEDC0524}"/>
              </a:ext>
            </a:extLst>
          </p:cNvPr>
          <p:cNvSpPr/>
          <p:nvPr userDrawn="1"/>
        </p:nvSpPr>
        <p:spPr>
          <a:xfrm>
            <a:off x="0" y="0"/>
            <a:ext cx="9144000" cy="549231"/>
          </a:xfrm>
          <a:prstGeom prst="rect">
            <a:avLst/>
          </a:prstGeom>
          <a:solidFill>
            <a:srgbClr val="333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FC6D9A5-979A-4F59-889D-FF5746331B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82" t="18666" r="20963" b="43704"/>
          <a:stretch/>
        </p:blipFill>
        <p:spPr>
          <a:xfrm>
            <a:off x="7728401" y="40534"/>
            <a:ext cx="1396090" cy="508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7FBF73B-6AAA-40D8-9B55-B8851DF68C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"/>
          <a:stretch/>
        </p:blipFill>
        <p:spPr>
          <a:xfrm>
            <a:off x="7230243" y="5638591"/>
            <a:ext cx="1913759" cy="11233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92AFE6B-C84B-4446-899C-DF93508123A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" y="88783"/>
            <a:ext cx="639832" cy="41219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B668BA7-35B8-4576-AE6E-1C4471433A36}"/>
              </a:ext>
            </a:extLst>
          </p:cNvPr>
          <p:cNvSpPr/>
          <p:nvPr userDrawn="1"/>
        </p:nvSpPr>
        <p:spPr>
          <a:xfrm>
            <a:off x="0" y="6754148"/>
            <a:ext cx="9144000" cy="129252"/>
          </a:xfrm>
          <a:prstGeom prst="rect">
            <a:avLst/>
          </a:prstGeom>
          <a:solidFill>
            <a:srgbClr val="BDD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E4120AB-B2E3-4993-B3E3-54DAA440D80F}"/>
              </a:ext>
            </a:extLst>
          </p:cNvPr>
          <p:cNvSpPr txBox="1"/>
          <p:nvPr userDrawn="1"/>
        </p:nvSpPr>
        <p:spPr>
          <a:xfrm>
            <a:off x="8133" y="6344231"/>
            <a:ext cx="183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#WSWD19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C1D54F-B3C8-4E26-A53D-763C5DB793D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79" y="52109"/>
            <a:ext cx="515468" cy="453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F034D45-B50B-43F6-83FB-483AB28B5BD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" y="45871"/>
            <a:ext cx="495048" cy="45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1C5CF71-97CF-6F43-AF55-51CC284A0A1B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75F8640-9B67-BC49-8B32-CB6D6850BDB7}"/>
              </a:ext>
            </a:extLst>
          </p:cNvPr>
          <p:cNvSpPr/>
          <p:nvPr userDrawn="1"/>
        </p:nvSpPr>
        <p:spPr>
          <a:xfrm>
            <a:off x="550458" y="692696"/>
            <a:ext cx="349486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  <a:t>Working </a:t>
            </a:r>
          </a:p>
          <a:p>
            <a:pPr>
              <a:lnSpc>
                <a:spcPct val="100000"/>
              </a:lnSpc>
            </a:pPr>
            <a: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  <a:t>Together. </a:t>
            </a:r>
            <a:b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</a:br>
            <a: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  <a:t>Making a </a:t>
            </a:r>
          </a:p>
          <a:p>
            <a:pPr>
              <a:lnSpc>
                <a:spcPct val="100000"/>
              </a:lnSpc>
            </a:pPr>
            <a: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  <a:t>Difference.</a:t>
            </a:r>
            <a:endParaRPr lang="en-US" sz="4800" b="1" dirty="0">
              <a:solidFill>
                <a:srgbClr val="002945"/>
              </a:solidFill>
              <a:latin typeface="Galano Grotesque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D75AD4D-EE60-6D4A-878C-431B2311C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34" y="5858461"/>
            <a:ext cx="738866" cy="7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9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1C5CF71-97CF-6F43-AF55-51CC284A0A1B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75F8640-9B67-BC49-8B32-CB6D6850BDB7}"/>
              </a:ext>
            </a:extLst>
          </p:cNvPr>
          <p:cNvSpPr/>
          <p:nvPr userDrawn="1"/>
        </p:nvSpPr>
        <p:spPr>
          <a:xfrm>
            <a:off x="550458" y="692696"/>
            <a:ext cx="580158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i="0" u="none" strike="noStrike" kern="1200" dirty="0">
                <a:solidFill>
                  <a:srgbClr val="002945"/>
                </a:solidFill>
                <a:effectLst/>
                <a:latin typeface="Galano Grotesque" pitchFamily="2" charset="77"/>
                <a:ea typeface="+mn-ea"/>
                <a:cs typeface="+mn-cs"/>
              </a:rPr>
              <a:t>Raising Standards</a:t>
            </a:r>
            <a:br>
              <a:rPr lang="en-GB" sz="4800" b="1" i="0" u="none" strike="noStrike" kern="1200" dirty="0">
                <a:solidFill>
                  <a:srgbClr val="002945"/>
                </a:solidFill>
                <a:effectLst/>
                <a:latin typeface="Galano Grotesque" pitchFamily="2" charset="77"/>
                <a:ea typeface="+mn-ea"/>
                <a:cs typeface="+mn-cs"/>
              </a:rPr>
            </a:br>
            <a:r>
              <a:rPr lang="en-GB" sz="4800" b="1" i="0" u="none" strike="noStrike" kern="1200" dirty="0">
                <a:solidFill>
                  <a:srgbClr val="002945"/>
                </a:solidFill>
                <a:effectLst/>
                <a:latin typeface="Galano Grotesque" pitchFamily="2" charset="77"/>
                <a:ea typeface="+mn-ea"/>
                <a:cs typeface="+mn-cs"/>
              </a:rPr>
              <a:t>in Social Work </a:t>
            </a:r>
            <a:br>
              <a:rPr lang="en-GB" sz="4800" b="1" i="0" u="none" strike="noStrike" kern="1200" dirty="0">
                <a:solidFill>
                  <a:srgbClr val="002945"/>
                </a:solidFill>
                <a:effectLst/>
                <a:latin typeface="Galano Grotesque" pitchFamily="2" charset="77"/>
                <a:ea typeface="+mn-ea"/>
                <a:cs typeface="+mn-cs"/>
              </a:rPr>
            </a:br>
            <a:r>
              <a:rPr lang="en-GB" sz="4800" b="1" i="0" u="none" strike="noStrike" kern="1200" dirty="0">
                <a:solidFill>
                  <a:srgbClr val="002945"/>
                </a:solidFill>
                <a:effectLst/>
                <a:latin typeface="Galano Grotesque" pitchFamily="2" charset="77"/>
                <a:ea typeface="+mn-ea"/>
                <a:cs typeface="+mn-cs"/>
              </a:rPr>
              <a:t>and Social Care</a:t>
            </a:r>
            <a:endParaRPr lang="en-US" sz="11500" b="1" dirty="0">
              <a:solidFill>
                <a:srgbClr val="002945"/>
              </a:solidFill>
              <a:latin typeface="Galano Grotesque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0038BC7-E805-5B43-8D02-0AA03C558F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34" y="5858461"/>
            <a:ext cx="738866" cy="7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1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1C5CF71-97CF-6F43-AF55-51CC284A0A1B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75F8640-9B67-BC49-8B32-CB6D6850BDB7}"/>
              </a:ext>
            </a:extLst>
          </p:cNvPr>
          <p:cNvSpPr/>
          <p:nvPr userDrawn="1"/>
        </p:nvSpPr>
        <p:spPr>
          <a:xfrm>
            <a:off x="550458" y="692696"/>
            <a:ext cx="805541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i="0" u="none" strike="noStrike" kern="1200" dirty="0">
                <a:solidFill>
                  <a:srgbClr val="002945"/>
                </a:solidFill>
                <a:effectLst/>
                <a:latin typeface="Galano Grotesque" pitchFamily="2" charset="77"/>
                <a:ea typeface="+mn-ea"/>
                <a:cs typeface="+mn-cs"/>
              </a:rPr>
              <a:t>We promote respect.</a:t>
            </a:r>
          </a:p>
          <a:p>
            <a:r>
              <a:rPr lang="en-GB" sz="4800" b="1" i="0" u="none" strike="noStrike" kern="1200" dirty="0">
                <a:solidFill>
                  <a:srgbClr val="002945"/>
                </a:solidFill>
                <a:effectLst/>
                <a:latin typeface="Galano Grotesque" pitchFamily="2" charset="77"/>
                <a:ea typeface="+mn-ea"/>
                <a:cs typeface="+mn-cs"/>
              </a:rPr>
              <a:t>We believe in partnership.</a:t>
            </a:r>
            <a:br>
              <a:rPr lang="en-GB" sz="4800" b="1" i="0" u="none" strike="noStrike" kern="1200" dirty="0">
                <a:solidFill>
                  <a:srgbClr val="002945"/>
                </a:solidFill>
                <a:effectLst/>
                <a:latin typeface="Galano Grotesque" pitchFamily="2" charset="77"/>
                <a:ea typeface="+mn-ea"/>
                <a:cs typeface="+mn-cs"/>
              </a:rPr>
            </a:br>
            <a:r>
              <a:rPr lang="en-GB" sz="4800" b="1" i="0" u="none" strike="noStrike" kern="1200" dirty="0">
                <a:solidFill>
                  <a:srgbClr val="002945"/>
                </a:solidFill>
                <a:effectLst/>
                <a:latin typeface="Galano Grotesque" pitchFamily="2" charset="77"/>
                <a:ea typeface="+mn-ea"/>
                <a:cs typeface="+mn-cs"/>
              </a:rPr>
              <a:t>We work with integrity. </a:t>
            </a:r>
            <a:br>
              <a:rPr lang="en-GB" sz="4800" b="1" i="0" u="none" strike="noStrike" kern="1200" dirty="0">
                <a:solidFill>
                  <a:srgbClr val="002945"/>
                </a:solidFill>
                <a:effectLst/>
                <a:latin typeface="Galano Grotesque" pitchFamily="2" charset="77"/>
                <a:ea typeface="+mn-ea"/>
                <a:cs typeface="+mn-cs"/>
              </a:rPr>
            </a:br>
            <a:r>
              <a:rPr lang="en-GB" sz="4800" b="1" i="0" u="none" strike="noStrike" kern="1200" dirty="0">
                <a:solidFill>
                  <a:srgbClr val="002945"/>
                </a:solidFill>
                <a:effectLst/>
                <a:latin typeface="Galano Grotesque" pitchFamily="2" charset="77"/>
                <a:ea typeface="+mn-ea"/>
                <a:cs typeface="+mn-cs"/>
              </a:rPr>
              <a:t>We strive for excellence.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66017C2-E1D1-DD49-996C-AF1F7F804E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34" y="5858461"/>
            <a:ext cx="738866" cy="7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8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8640FFC-4828-654B-B7C7-9500E1D18C91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FFDD0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A7915E8F-4E1A-BC4D-8462-594DC742A7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844675"/>
            <a:ext cx="7920038" cy="4176713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Galano Grotesque" pitchFamily="2" charset="77"/>
              </a:defRPr>
            </a:lvl1pPr>
            <a:lvl2pPr>
              <a:defRPr sz="1100">
                <a:solidFill>
                  <a:schemeClr val="bg1"/>
                </a:solidFill>
                <a:latin typeface="Galano Grotesque" pitchFamily="2" charset="77"/>
              </a:defRPr>
            </a:lvl2pPr>
            <a:lvl3pPr>
              <a:defRPr sz="1050">
                <a:solidFill>
                  <a:schemeClr val="bg1"/>
                </a:solidFill>
                <a:latin typeface="Galano Grotesque" pitchFamily="2" charset="77"/>
              </a:defRPr>
            </a:lvl3pPr>
            <a:lvl4pPr>
              <a:defRPr sz="1000">
                <a:solidFill>
                  <a:schemeClr val="bg1"/>
                </a:solidFill>
                <a:latin typeface="Galano Grotesque" pitchFamily="2" charset="77"/>
              </a:defRPr>
            </a:lvl4pPr>
            <a:lvl5pPr>
              <a:defRPr sz="1000">
                <a:solidFill>
                  <a:schemeClr val="bg1"/>
                </a:solidFill>
                <a:latin typeface="Galano Grotesque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252B05D-FFF5-CB4D-B762-C8E6CD49FB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1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002945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="" xmlns:a16="http://schemas.microsoft.com/office/drawing/2014/main" id="{A803ED34-1E3F-5D4F-AF58-1BE5EF50A2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844675"/>
            <a:ext cx="7920038" cy="4176713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2945"/>
                </a:solidFill>
                <a:latin typeface="Helvetica" pitchFamily="2" charset="0"/>
              </a:defRPr>
            </a:lvl1pPr>
            <a:lvl2pPr>
              <a:defRPr sz="1100">
                <a:solidFill>
                  <a:srgbClr val="002945"/>
                </a:solidFill>
                <a:latin typeface="Helvetica" pitchFamily="2" charset="0"/>
              </a:defRPr>
            </a:lvl2pPr>
            <a:lvl3pPr>
              <a:defRPr sz="1050">
                <a:solidFill>
                  <a:srgbClr val="002945"/>
                </a:solidFill>
                <a:latin typeface="Helvetica" pitchFamily="2" charset="0"/>
              </a:defRPr>
            </a:lvl3pPr>
            <a:lvl4pPr>
              <a:defRPr sz="1000">
                <a:solidFill>
                  <a:srgbClr val="002945"/>
                </a:solidFill>
                <a:latin typeface="Helvetica" pitchFamily="2" charset="0"/>
              </a:defRPr>
            </a:lvl4pPr>
            <a:lvl5pPr>
              <a:defRPr sz="1000">
                <a:solidFill>
                  <a:srgbClr val="002945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9C7184B-8B25-A447-86A5-0566F7169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622" y="5858460"/>
            <a:ext cx="738866" cy="79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6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76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59" r:id="rId8"/>
    <p:sldLayoutId id="2147483661" r:id="rId9"/>
    <p:sldLayoutId id="2147483660" r:id="rId10"/>
    <p:sldLayoutId id="2147483669" r:id="rId11"/>
    <p:sldLayoutId id="2147483667" r:id="rId12"/>
    <p:sldLayoutId id="2147483664" r:id="rId13"/>
    <p:sldLayoutId id="2147483665" r:id="rId14"/>
    <p:sldLayoutId id="2147483671" r:id="rId15"/>
    <p:sldLayoutId id="2147483678" r:id="rId16"/>
    <p:sldLayoutId id="2147483679" r:id="rId17"/>
    <p:sldLayoutId id="2147483673" r:id="rId18"/>
    <p:sldLayoutId id="2147483674" r:id="rId19"/>
    <p:sldLayoutId id="2147483666" r:id="rId20"/>
    <p:sldLayoutId id="214748371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28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056784" cy="14455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9632" y="2564904"/>
            <a:ext cx="59766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Lunchtime Seminar</a:t>
            </a:r>
          </a:p>
          <a:p>
            <a:pPr algn="ctr"/>
            <a:endParaRPr lang="en-GB" sz="3600" dirty="0" smtClean="0">
              <a:solidFill>
                <a:schemeClr val="bg1"/>
              </a:solidFill>
            </a:endParaRPr>
          </a:p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Mainstreaming </a:t>
            </a:r>
            <a:r>
              <a:rPr lang="en-GB" sz="3600" dirty="0">
                <a:solidFill>
                  <a:schemeClr val="bg1"/>
                </a:solidFill>
              </a:rPr>
              <a:t>community development approaches in social work?</a:t>
            </a:r>
          </a:p>
        </p:txBody>
      </p:sp>
    </p:spTree>
    <p:extLst>
      <p:ext uri="{BB962C8B-B14F-4D97-AF65-F5344CB8AC3E}">
        <p14:creationId xmlns:p14="http://schemas.microsoft.com/office/powerpoint/2010/main" val="25097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476672"/>
            <a:ext cx="7920038" cy="4968801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altLang="en-US" sz="3200" dirty="0"/>
              <a:t>Addressing Loneliness and Poverty amongst the Older Population</a:t>
            </a:r>
            <a:br>
              <a:rPr lang="en-US" altLang="en-US" sz="3200" dirty="0"/>
            </a:b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3200" dirty="0"/>
              <a:t>Sharing my Learning….</a:t>
            </a:r>
            <a:endParaRPr lang="en-GB" sz="3200" dirty="0" smtClean="0"/>
          </a:p>
          <a:p>
            <a:pPr marL="0" lvl="0" indent="0">
              <a:buNone/>
            </a:pPr>
            <a:endParaRPr lang="en-GB" sz="3200" dirty="0"/>
          </a:p>
          <a:p>
            <a:pPr marL="0" lvl="0" indent="0" algn="ctr">
              <a:buNone/>
            </a:pPr>
            <a:r>
              <a:rPr lang="en-GB" sz="2400" dirty="0" smtClean="0"/>
              <a:t>Leah Curlett </a:t>
            </a:r>
          </a:p>
          <a:p>
            <a:pPr marL="0" lvl="0" indent="0" algn="ctr">
              <a:buNone/>
            </a:pPr>
            <a:r>
              <a:rPr lang="en-GB" sz="2400" dirty="0" smtClean="0"/>
              <a:t>Senior Social Worker</a:t>
            </a:r>
          </a:p>
          <a:p>
            <a:pPr marL="0" lvl="0" indent="0" algn="ctr">
              <a:buNone/>
            </a:pPr>
            <a:r>
              <a:rPr lang="en-GB" sz="2400" dirty="0" smtClean="0"/>
              <a:t>Community Care Team</a:t>
            </a:r>
          </a:p>
          <a:p>
            <a:pPr marL="0" lvl="0" indent="0" algn="ctr">
              <a:buNone/>
            </a:pPr>
            <a:r>
              <a:rPr lang="en-GB" sz="2400" dirty="0" smtClean="0"/>
              <a:t>NHSCT</a:t>
            </a:r>
          </a:p>
          <a:p>
            <a:pPr lvl="0"/>
            <a:endParaRPr lang="en-GB" sz="4000" dirty="0"/>
          </a:p>
          <a:p>
            <a:pPr lvl="0"/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370093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3"/>
            <a:ext cx="7886700" cy="72008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GB" sz="2700" dirty="0">
                <a:solidFill>
                  <a:schemeClr val="tx1"/>
                </a:solidFill>
              </a:rPr>
              <a:t>Poverty &amp; Loneliness Screening Tool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580997"/>
            <a:ext cx="7920038" cy="4176713"/>
          </a:xfrm>
        </p:spPr>
        <p:txBody>
          <a:bodyPr/>
          <a:lstStyle/>
          <a:p>
            <a:r>
              <a:rPr lang="en-GB" sz="1600" dirty="0">
                <a:solidFill>
                  <a:schemeClr val="tx1"/>
                </a:solidFill>
              </a:rPr>
              <a:t>This tool </a:t>
            </a:r>
            <a:r>
              <a:rPr lang="en-GB" sz="1600" dirty="0" smtClean="0">
                <a:solidFill>
                  <a:schemeClr val="tx1"/>
                </a:solidFill>
              </a:rPr>
              <a:t>aimed  </a:t>
            </a:r>
            <a:r>
              <a:rPr lang="en-GB" sz="1600" dirty="0">
                <a:solidFill>
                  <a:schemeClr val="tx1"/>
                </a:solidFill>
              </a:rPr>
              <a:t>to support frontline GPs in identifying </a:t>
            </a:r>
            <a:r>
              <a:rPr lang="en-GB" sz="1600" dirty="0" smtClean="0">
                <a:solidFill>
                  <a:schemeClr val="tx1"/>
                </a:solidFill>
              </a:rPr>
              <a:t>those over the age of 65 years </a:t>
            </a:r>
            <a:r>
              <a:rPr lang="en-GB" sz="1600" dirty="0">
                <a:solidFill>
                  <a:schemeClr val="tx1"/>
                </a:solidFill>
              </a:rPr>
              <a:t>at risk of poverty and/or loneliness and to begin a conversation about how their health and wellbeing are being affected. </a:t>
            </a:r>
            <a:endParaRPr lang="en-GB" sz="1600" dirty="0" smtClean="0">
              <a:solidFill>
                <a:schemeClr val="tx1"/>
              </a:solidFill>
            </a:endParaRPr>
          </a:p>
          <a:p>
            <a:r>
              <a:rPr lang="en-GB" sz="1600" dirty="0" smtClean="0">
                <a:solidFill>
                  <a:schemeClr val="tx1"/>
                </a:solidFill>
              </a:rPr>
              <a:t>Why GPs?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chemeClr val="tx1"/>
                </a:solidFill>
              </a:rPr>
              <a:t>-</a:t>
            </a:r>
            <a:r>
              <a:rPr lang="en-GB" sz="1600" dirty="0">
                <a:solidFill>
                  <a:schemeClr val="tx1"/>
                </a:solidFill>
              </a:rPr>
              <a:t>Loneliness is regarded a public health crisis and the Royal </a:t>
            </a:r>
            <a:r>
              <a:rPr lang="en-GB" sz="1600" dirty="0" smtClean="0">
                <a:solidFill>
                  <a:schemeClr val="tx1"/>
                </a:solidFill>
              </a:rPr>
              <a:t>College </a:t>
            </a:r>
            <a:r>
              <a:rPr lang="en-GB" sz="1600" dirty="0">
                <a:solidFill>
                  <a:schemeClr val="tx1"/>
                </a:solidFill>
              </a:rPr>
              <a:t>of GPs report 1 in 5 patients visit their GP because they are lonely. 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chemeClr val="tx1"/>
                </a:solidFill>
              </a:rPr>
              <a:t>-Medical </a:t>
            </a:r>
            <a:r>
              <a:rPr lang="en-GB" sz="1600" dirty="0">
                <a:solidFill>
                  <a:schemeClr val="tx1"/>
                </a:solidFill>
              </a:rPr>
              <a:t>Model vs Social Model e.g. Medical staff will treat the “part of the body that is broken” not the whole body.</a:t>
            </a:r>
          </a:p>
          <a:p>
            <a:pPr lvl="0"/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5" name="Content Placeholder 1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E909CE96-8295-460B-B407-860BEBC81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40968"/>
            <a:ext cx="4752528" cy="311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7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7"/>
            <a:ext cx="7886700" cy="864096"/>
          </a:xfrm>
        </p:spPr>
        <p:txBody>
          <a:bodyPr>
            <a:noAutofit/>
          </a:bodyPr>
          <a:lstStyle/>
          <a:p>
            <a:pPr lvl="0" algn="ctr"/>
            <a:r>
              <a:rPr lang="en-GB" sz="4000" dirty="0" smtClean="0">
                <a:solidFill>
                  <a:schemeClr val="tx1"/>
                </a:solidFill>
              </a:rPr>
              <a:t>Key Theories..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628800"/>
            <a:ext cx="7920038" cy="4176713"/>
          </a:xfrm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Networking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Asset Based Community Development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Co-Production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Collective Leadership 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Change Model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46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B9CE2F-9FA1-4681-82BC-1E3EEB542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2656"/>
            <a:ext cx="7772400" cy="836074"/>
          </a:xfrm>
        </p:spPr>
        <p:txBody>
          <a:bodyPr/>
          <a:lstStyle/>
          <a:p>
            <a:pPr algn="ctr"/>
            <a:r>
              <a:rPr lang="en-GB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Outcomes/ Swot </a:t>
            </a: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Analysis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0AE89983-4A8E-4108-852A-00479BB3DF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684771"/>
              </p:ext>
            </p:extLst>
          </p:nvPr>
        </p:nvGraphicFramePr>
        <p:xfrm>
          <a:off x="323528" y="980728"/>
          <a:ext cx="85344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4721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BB227BE6-1A1F-9A4F-905B-B3170F35E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4000" dirty="0" smtClean="0">
                <a:solidFill>
                  <a:schemeClr val="tx1"/>
                </a:solidFill>
              </a:rPr>
              <a:t>Main Challenges..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98AB6C4-D04E-7B48-A8FE-D496F46203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1772816"/>
            <a:ext cx="7886502" cy="4176713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GP engagement and commitment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Promoting Collective Leadership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Covid 19 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Critical need criteria</a:t>
            </a:r>
          </a:p>
          <a:p>
            <a:r>
              <a:rPr lang="en-GB" sz="2400" dirty="0">
                <a:solidFill>
                  <a:schemeClr val="tx1"/>
                </a:solidFill>
              </a:rPr>
              <a:t>To date </a:t>
            </a:r>
            <a:r>
              <a:rPr lang="en-GB" sz="2400" i="1" u="sng" dirty="0">
                <a:solidFill>
                  <a:schemeClr val="tx1"/>
                </a:solidFill>
              </a:rPr>
              <a:t>Adaptation</a:t>
            </a:r>
            <a:r>
              <a:rPr lang="en-GB" sz="2400" dirty="0">
                <a:solidFill>
                  <a:schemeClr val="tx1"/>
                </a:solidFill>
              </a:rPr>
              <a:t> has been a key learning </a:t>
            </a:r>
            <a:r>
              <a:rPr lang="en-GB" sz="2400" dirty="0" smtClean="0">
                <a:solidFill>
                  <a:schemeClr val="tx1"/>
                </a:solidFill>
              </a:rPr>
              <a:t>point</a:t>
            </a:r>
          </a:p>
          <a:p>
            <a:r>
              <a:rPr lang="en-GB" sz="2400" dirty="0">
                <a:solidFill>
                  <a:schemeClr val="tx1"/>
                </a:solidFill>
              </a:rPr>
              <a:t>The success of the </a:t>
            </a:r>
            <a:r>
              <a:rPr lang="en-GB" sz="2400" dirty="0" smtClean="0">
                <a:solidFill>
                  <a:schemeClr val="tx1"/>
                </a:solidFill>
              </a:rPr>
              <a:t>project </a:t>
            </a:r>
            <a:r>
              <a:rPr lang="en-GB" sz="2400" dirty="0">
                <a:solidFill>
                  <a:schemeClr val="tx1"/>
                </a:solidFill>
              </a:rPr>
              <a:t>will involve continuous learning, </a:t>
            </a:r>
            <a:r>
              <a:rPr lang="en-GB" sz="2400" dirty="0" smtClean="0">
                <a:solidFill>
                  <a:schemeClr val="tx1"/>
                </a:solidFill>
              </a:rPr>
              <a:t>evaluation, reflection and adaptation</a:t>
            </a:r>
            <a:r>
              <a:rPr lang="en-GB" sz="2400" dirty="0">
                <a:solidFill>
                  <a:schemeClr val="tx1"/>
                </a:solidFill>
              </a:rPr>
              <a:t>. </a:t>
            </a:r>
          </a:p>
          <a:p>
            <a:endParaRPr lang="en-GB" sz="240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1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2909</TotalTime>
  <Words>248</Words>
  <Application>Microsoft Office PowerPoint</Application>
  <PresentationFormat>On-screen Show (4:3)</PresentationFormat>
  <Paragraphs>58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Custom Design</vt:lpstr>
      <vt:lpstr>1_Custom Design</vt:lpstr>
      <vt:lpstr>PowerPoint Presentation</vt:lpstr>
      <vt:lpstr>PowerPoint Presentation</vt:lpstr>
      <vt:lpstr>Poverty &amp; Loneliness Screening Tool </vt:lpstr>
      <vt:lpstr>Key Theories.. </vt:lpstr>
      <vt:lpstr>Outcomes/ Swot Analysis</vt:lpstr>
      <vt:lpstr>Main Challenges..</vt:lpstr>
    </vt:vector>
  </TitlesOfParts>
  <Company>HSC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in professional development: Maximizing the effectiveness of learning with digital technology</dc:title>
  <dc:creator>Raissa Da Cunha Balduino</dc:creator>
  <cp:lastModifiedBy>Alison Shaw</cp:lastModifiedBy>
  <cp:revision>103</cp:revision>
  <dcterms:created xsi:type="dcterms:W3CDTF">2018-09-06T10:45:39Z</dcterms:created>
  <dcterms:modified xsi:type="dcterms:W3CDTF">2020-11-16T14:06:04Z</dcterms:modified>
</cp:coreProperties>
</file>