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78" r:id="rId3"/>
    <p:sldId id="280" r:id="rId4"/>
    <p:sldId id="298" r:id="rId5"/>
    <p:sldId id="299" r:id="rId6"/>
    <p:sldId id="300" r:id="rId7"/>
    <p:sldId id="290" r:id="rId8"/>
    <p:sldId id="291" r:id="rId9"/>
    <p:sldId id="292" r:id="rId10"/>
    <p:sldId id="293" r:id="rId11"/>
    <p:sldId id="301" r:id="rId12"/>
    <p:sldId id="302" r:id="rId13"/>
    <p:sldId id="296" r:id="rId14"/>
    <p:sldId id="305" r:id="rId15"/>
    <p:sldId id="304" r:id="rId16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885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2" cy="49885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AECFA0CB-44E3-4261-B5F5-EABD90F62B6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8851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8851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EAD3CE4D-6EDC-4503-90B8-12FB6B8B9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6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2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4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297255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23950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8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7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8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0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3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3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8972-DAD1-4D26-B704-ED8314FAA9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860C-C06D-42AB-9248-77D244398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6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health-ni.gov.uk/publications/international-policy-guidance-and-responses-covid-19-mental-health-recovery-rapid-revie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-ni.gov.uk/publications/mental-health-action-plan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alhealth.org.uk/our-work/research/coronavirus-mental-health-pandemic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02710" y="1343651"/>
            <a:ext cx="5373815" cy="3234280"/>
          </a:xfrm>
        </p:spPr>
        <p:txBody>
          <a:bodyPr>
            <a:normAutofit/>
          </a:bodyPr>
          <a:lstStyle/>
          <a:p>
            <a:r>
              <a:rPr lang="en-GB" sz="4800" dirty="0"/>
              <a:t>The COVID-19 </a:t>
            </a:r>
            <a:r>
              <a:rPr lang="en-GB" sz="4800" dirty="0" smtClean="0"/>
              <a:t>pandemic</a:t>
            </a:r>
            <a:r>
              <a:rPr lang="en-GB" sz="4800" dirty="0"/>
              <a:t>,</a:t>
            </a:r>
          </a:p>
          <a:p>
            <a:r>
              <a:rPr lang="en-GB" sz="4800" dirty="0" smtClean="0"/>
              <a:t>inequality </a:t>
            </a:r>
            <a:r>
              <a:rPr lang="en-GB" sz="4800" dirty="0"/>
              <a:t>and</a:t>
            </a:r>
          </a:p>
          <a:p>
            <a:r>
              <a:rPr lang="en-GB" sz="4800" dirty="0" smtClean="0"/>
              <a:t>mental health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8270789" y="4701499"/>
            <a:ext cx="3558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Gavin Davidson,</a:t>
            </a:r>
          </a:p>
          <a:p>
            <a:r>
              <a:rPr lang="en-GB" dirty="0" smtClean="0"/>
              <a:t>Professor of Social Care, and </a:t>
            </a:r>
          </a:p>
          <a:p>
            <a:r>
              <a:rPr lang="en-GB" dirty="0" smtClean="0"/>
              <a:t>Claire McCartan, Research Fellow,</a:t>
            </a:r>
          </a:p>
          <a:p>
            <a:r>
              <a:rPr lang="en-GB" dirty="0" smtClean="0"/>
              <a:t>School of Social Sciences, Education and Social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8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Citizens’ Jury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006" y="1414273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“While </a:t>
            </a:r>
            <a:r>
              <a:rPr lang="en-GB" sz="2800" dirty="0">
                <a:cs typeface="Arial" panose="020B0604020202020204" pitchFamily="34" charset="0"/>
              </a:rPr>
              <a:t>there will be generic </a:t>
            </a:r>
            <a:r>
              <a:rPr lang="en-GB" sz="2800" dirty="0" smtClean="0">
                <a:cs typeface="Arial" panose="020B0604020202020204" pitchFamily="34" charset="0"/>
              </a:rPr>
              <a:t>worries about </a:t>
            </a:r>
            <a:r>
              <a:rPr lang="en-GB" sz="2800" dirty="0">
                <a:cs typeface="Arial" panose="020B0604020202020204" pitchFamily="34" charset="0"/>
              </a:rPr>
              <a:t>the future across the </a:t>
            </a:r>
            <a:r>
              <a:rPr lang="en-GB" sz="2800" dirty="0" smtClean="0">
                <a:cs typeface="Arial" panose="020B0604020202020204" pitchFamily="34" charset="0"/>
              </a:rPr>
              <a:t>population, the </a:t>
            </a:r>
            <a:r>
              <a:rPr lang="en-GB" sz="2800" dirty="0">
                <a:cs typeface="Arial" panose="020B0604020202020204" pitchFamily="34" charset="0"/>
              </a:rPr>
              <a:t>detailed picture is far </a:t>
            </a:r>
            <a:r>
              <a:rPr lang="en-GB" sz="2800" dirty="0" smtClean="0">
                <a:cs typeface="Arial" panose="020B0604020202020204" pitchFamily="34" charset="0"/>
              </a:rPr>
              <a:t>more nuanced</a:t>
            </a:r>
            <a:r>
              <a:rPr lang="en-GB" sz="2800" dirty="0">
                <a:cs typeface="Arial" panose="020B0604020202020204" pitchFamily="34" charset="0"/>
              </a:rPr>
              <a:t>. People are affected </a:t>
            </a:r>
            <a:r>
              <a:rPr lang="en-GB" sz="2800" dirty="0" smtClean="0">
                <a:cs typeface="Arial" panose="020B0604020202020204" pitchFamily="34" charset="0"/>
              </a:rPr>
              <a:t>in different </a:t>
            </a:r>
            <a:r>
              <a:rPr lang="en-GB" sz="2800" dirty="0">
                <a:cs typeface="Arial" panose="020B0604020202020204" pitchFamily="34" charset="0"/>
              </a:rPr>
              <a:t>ways depending on their </a:t>
            </a:r>
            <a:r>
              <a:rPr lang="en-GB" sz="2800" dirty="0" smtClean="0">
                <a:cs typeface="Arial" panose="020B0604020202020204" pitchFamily="34" charset="0"/>
              </a:rPr>
              <a:t>age, demographic </a:t>
            </a:r>
            <a:r>
              <a:rPr lang="en-GB" sz="2800" dirty="0">
                <a:cs typeface="Arial" panose="020B0604020202020204" pitchFamily="34" charset="0"/>
              </a:rPr>
              <a:t>background, </a:t>
            </a:r>
            <a:r>
              <a:rPr lang="en-GB" sz="2800" dirty="0" smtClean="0">
                <a:cs typeface="Arial" panose="020B0604020202020204" pitchFamily="34" charset="0"/>
              </a:rPr>
              <a:t>employment sector</a:t>
            </a:r>
            <a:r>
              <a:rPr lang="en-GB" sz="2800" dirty="0">
                <a:cs typeface="Arial" panose="020B0604020202020204" pitchFamily="34" charset="0"/>
              </a:rPr>
              <a:t>, type of job and </a:t>
            </a:r>
            <a:r>
              <a:rPr lang="en-GB" sz="2800" dirty="0" smtClean="0">
                <a:cs typeface="Arial" panose="020B0604020202020204" pitchFamily="34" charset="0"/>
              </a:rPr>
              <a:t>contract, geographical </a:t>
            </a:r>
            <a:r>
              <a:rPr lang="en-GB" sz="2800" dirty="0">
                <a:cs typeface="Arial" panose="020B0604020202020204" pitchFamily="34" charset="0"/>
              </a:rPr>
              <a:t>area, membership of </a:t>
            </a:r>
            <a:r>
              <a:rPr lang="en-GB" sz="2800" dirty="0" smtClean="0">
                <a:cs typeface="Arial" panose="020B0604020202020204" pitchFamily="34" charset="0"/>
              </a:rPr>
              <a:t>at risk groups </a:t>
            </a:r>
            <a:r>
              <a:rPr lang="en-GB" sz="2800" dirty="0">
                <a:cs typeface="Arial" panose="020B0604020202020204" pitchFamily="34" charset="0"/>
              </a:rPr>
              <a:t>and more. </a:t>
            </a:r>
            <a:r>
              <a:rPr lang="en-GB" sz="2800" dirty="0" smtClean="0">
                <a:cs typeface="Arial" panose="020B0604020202020204" pitchFamily="34" charset="0"/>
              </a:rPr>
              <a:t>Self-employed, small </a:t>
            </a:r>
            <a:r>
              <a:rPr lang="en-GB" sz="2800" dirty="0">
                <a:cs typeface="Arial" panose="020B0604020202020204" pitchFamily="34" charset="0"/>
              </a:rPr>
              <a:t>businesses, people with </a:t>
            </a:r>
            <a:r>
              <a:rPr lang="en-GB" sz="2800" dirty="0" smtClean="0">
                <a:cs typeface="Arial" panose="020B0604020202020204" pitchFamily="34" charset="0"/>
              </a:rPr>
              <a:t>disabilities, people </a:t>
            </a:r>
            <a:r>
              <a:rPr lang="en-GB" sz="2800" dirty="0">
                <a:cs typeface="Arial" panose="020B0604020202020204" pitchFamily="34" charset="0"/>
              </a:rPr>
              <a:t>from Black, Asian </a:t>
            </a:r>
            <a:r>
              <a:rPr lang="en-GB" sz="2800" dirty="0" smtClean="0">
                <a:cs typeface="Arial" panose="020B0604020202020204" pitchFamily="34" charset="0"/>
              </a:rPr>
              <a:t>and Minority </a:t>
            </a:r>
            <a:r>
              <a:rPr lang="en-GB" sz="2800" dirty="0">
                <a:cs typeface="Arial" panose="020B0604020202020204" pitchFamily="34" charset="0"/>
              </a:rPr>
              <a:t>Ethnic background, </a:t>
            </a:r>
            <a:r>
              <a:rPr lang="en-GB" sz="2800" dirty="0" smtClean="0">
                <a:cs typeface="Arial" panose="020B0604020202020204" pitchFamily="34" charset="0"/>
              </a:rPr>
              <a:t>domestic abuse </a:t>
            </a:r>
            <a:r>
              <a:rPr lang="en-GB" sz="2800" dirty="0">
                <a:cs typeface="Arial" panose="020B0604020202020204" pitchFamily="34" charset="0"/>
              </a:rPr>
              <a:t>survivors and informal </a:t>
            </a:r>
            <a:r>
              <a:rPr lang="en-GB" sz="2800" dirty="0" smtClean="0">
                <a:cs typeface="Arial" panose="020B0604020202020204" pitchFamily="34" charset="0"/>
              </a:rPr>
              <a:t>carers were </a:t>
            </a:r>
            <a:r>
              <a:rPr lang="en-GB" sz="2800" dirty="0">
                <a:cs typeface="Arial" panose="020B0604020202020204" pitchFamily="34" charset="0"/>
              </a:rPr>
              <a:t>considered high risk groups </a:t>
            </a:r>
            <a:r>
              <a:rPr lang="en-GB" sz="2800" dirty="0" smtClean="0">
                <a:cs typeface="Arial" panose="020B0604020202020204" pitchFamily="34" charset="0"/>
              </a:rPr>
              <a:t>in this </a:t>
            </a:r>
            <a:r>
              <a:rPr lang="en-GB" sz="2800" dirty="0">
                <a:cs typeface="Arial" panose="020B0604020202020204" pitchFamily="34" charset="0"/>
              </a:rPr>
              <a:t>context</a:t>
            </a:r>
            <a:r>
              <a:rPr lang="en-GB" sz="2800" dirty="0" smtClean="0">
                <a:cs typeface="Arial" panose="020B0604020202020204" pitchFamily="34" charset="0"/>
              </a:rPr>
              <a:t>.” (p. 9)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 smtClean="0"/>
              <a:t>Impact </a:t>
            </a:r>
            <a:r>
              <a:rPr lang="en-GB" sz="3600" dirty="0"/>
              <a:t>of COVID-19 on people with pre-existing mental health problems</a:t>
            </a:r>
          </a:p>
          <a:p>
            <a:r>
              <a:rPr lang="en-GB" sz="3600" dirty="0" smtClean="0"/>
              <a:t>Report Two - Coronavirus: The </a:t>
            </a:r>
            <a:r>
              <a:rPr lang="en-GB" sz="3600" dirty="0"/>
              <a:t>divergence of mental health </a:t>
            </a:r>
            <a:r>
              <a:rPr lang="en-GB" sz="3600" dirty="0" smtClean="0"/>
              <a:t>experiences during </a:t>
            </a:r>
            <a:r>
              <a:rPr lang="en-GB" sz="3600" dirty="0"/>
              <a:t>the </a:t>
            </a:r>
            <a:r>
              <a:rPr lang="en-GB" sz="3600" dirty="0" smtClean="0"/>
              <a:t>pandemic</a:t>
            </a:r>
          </a:p>
          <a:p>
            <a:r>
              <a:rPr lang="en-GB" sz="3600" dirty="0" smtClean="0"/>
              <a:t>(Mental Health Foundation, 2020b)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006" y="1414273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Overall, the levels of distress </a:t>
            </a:r>
            <a:r>
              <a:rPr lang="en-GB" sz="2800" dirty="0" smtClean="0">
                <a:cs typeface="Arial" panose="020B0604020202020204" pitchFamily="34" charset="0"/>
              </a:rPr>
              <a:t>are receding</a:t>
            </a:r>
            <a:r>
              <a:rPr lang="en-GB" sz="2800" dirty="0">
                <a:cs typeface="Arial" panose="020B0604020202020204" pitchFamily="34" charset="0"/>
              </a:rPr>
              <a:t>, and most people are </a:t>
            </a:r>
            <a:r>
              <a:rPr lang="en-GB" sz="2800" dirty="0" smtClean="0">
                <a:cs typeface="Arial" panose="020B0604020202020204" pitchFamily="34" charset="0"/>
              </a:rPr>
              <a:t>feeling able </a:t>
            </a:r>
            <a:r>
              <a:rPr lang="en-GB" sz="2800" dirty="0">
                <a:cs typeface="Arial" panose="020B0604020202020204" pitchFamily="34" charset="0"/>
              </a:rPr>
              <a:t>to cope. As of the third week </a:t>
            </a:r>
            <a:r>
              <a:rPr lang="en-GB" sz="2800" dirty="0" smtClean="0">
                <a:cs typeface="Arial" panose="020B0604020202020204" pitchFamily="34" charset="0"/>
              </a:rPr>
              <a:t>of June</a:t>
            </a:r>
            <a:r>
              <a:rPr lang="en-GB" sz="2800" dirty="0">
                <a:cs typeface="Arial" panose="020B0604020202020204" pitchFamily="34" charset="0"/>
              </a:rPr>
              <a:t>, 49% of the population had </a:t>
            </a:r>
            <a:r>
              <a:rPr lang="en-GB" sz="2800" dirty="0" smtClean="0">
                <a:cs typeface="Arial" panose="020B0604020202020204" pitchFamily="34" charset="0"/>
              </a:rPr>
              <a:t>felt anxious </a:t>
            </a:r>
            <a:r>
              <a:rPr lang="en-GB" sz="2800" dirty="0">
                <a:cs typeface="Arial" panose="020B0604020202020204" pitchFamily="34" charset="0"/>
              </a:rPr>
              <a:t>or worried in the past </a:t>
            </a:r>
            <a:r>
              <a:rPr lang="en-GB" sz="2800" dirty="0" smtClean="0">
                <a:cs typeface="Arial" panose="020B0604020202020204" pitchFamily="34" charset="0"/>
              </a:rPr>
              <a:t>two weeks </a:t>
            </a:r>
            <a:r>
              <a:rPr lang="en-GB" sz="2800" dirty="0">
                <a:cs typeface="Arial" panose="020B0604020202020204" pitchFamily="34" charset="0"/>
              </a:rPr>
              <a:t>due to the pandemic, down </a:t>
            </a:r>
            <a:r>
              <a:rPr lang="en-GB" sz="2800" dirty="0" smtClean="0">
                <a:cs typeface="Arial" panose="020B0604020202020204" pitchFamily="34" charset="0"/>
              </a:rPr>
              <a:t>from 62</a:t>
            </a:r>
            <a:r>
              <a:rPr lang="en-GB" sz="2800" dirty="0">
                <a:cs typeface="Arial" panose="020B0604020202020204" pitchFamily="34" charset="0"/>
              </a:rPr>
              <a:t>% in mid-March</a:t>
            </a:r>
            <a:r>
              <a:rPr lang="en-GB" sz="28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Groups affected by </a:t>
            </a:r>
            <a:r>
              <a:rPr lang="en-GB" sz="2800" dirty="0" smtClean="0">
                <a:cs typeface="Arial" panose="020B0604020202020204" pitchFamily="34" charset="0"/>
              </a:rPr>
              <a:t>socioeconomic inequalities </a:t>
            </a:r>
            <a:r>
              <a:rPr lang="en-GB" sz="2800" dirty="0">
                <a:cs typeface="Arial" panose="020B0604020202020204" pitchFamily="34" charset="0"/>
              </a:rPr>
              <a:t>have been more likely </a:t>
            </a:r>
            <a:r>
              <a:rPr lang="en-GB" sz="2800" dirty="0" smtClean="0">
                <a:cs typeface="Arial" panose="020B0604020202020204" pitchFamily="34" charset="0"/>
              </a:rPr>
              <a:t>to experience </a:t>
            </a:r>
            <a:r>
              <a:rPr lang="en-GB" sz="2800" dirty="0">
                <a:cs typeface="Arial" panose="020B0604020202020204" pitchFamily="34" charset="0"/>
              </a:rPr>
              <a:t>anxiety, panic, </a:t>
            </a:r>
            <a:r>
              <a:rPr lang="en-GB" sz="2800" dirty="0" smtClean="0">
                <a:cs typeface="Arial" panose="020B0604020202020204" pitchFamily="34" charset="0"/>
              </a:rPr>
              <a:t>hopelessness, loneliness</a:t>
            </a:r>
            <a:r>
              <a:rPr lang="en-GB" sz="2800" dirty="0">
                <a:cs typeface="Arial" panose="020B0604020202020204" pitchFamily="34" charset="0"/>
              </a:rPr>
              <a:t>, and to report not coping </a:t>
            </a:r>
            <a:r>
              <a:rPr lang="en-GB" sz="2800" dirty="0" smtClean="0">
                <a:cs typeface="Arial" panose="020B0604020202020204" pitchFamily="34" charset="0"/>
              </a:rPr>
              <a:t>well with </a:t>
            </a:r>
            <a:r>
              <a:rPr lang="en-GB" sz="2800" dirty="0">
                <a:cs typeface="Arial" panose="020B0604020202020204" pitchFamily="34" charset="0"/>
              </a:rPr>
              <a:t>the stress of the pandemic</a:t>
            </a:r>
            <a:r>
              <a:rPr lang="en-GB" sz="28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The </a:t>
            </a:r>
            <a:r>
              <a:rPr lang="en-GB" sz="2800" dirty="0" smtClean="0">
                <a:cs typeface="Arial" panose="020B0604020202020204" pitchFamily="34" charset="0"/>
              </a:rPr>
              <a:t>pandemic seems </a:t>
            </a:r>
            <a:r>
              <a:rPr lang="en-GB" sz="2800" dirty="0">
                <a:cs typeface="Arial" panose="020B0604020202020204" pitchFamily="34" charset="0"/>
              </a:rPr>
              <a:t>to have widened mental </a:t>
            </a:r>
            <a:r>
              <a:rPr lang="en-GB" sz="2800" dirty="0" smtClean="0">
                <a:cs typeface="Arial" panose="020B0604020202020204" pitchFamily="34" charset="0"/>
              </a:rPr>
              <a:t>health inequalities</a:t>
            </a:r>
            <a:r>
              <a:rPr lang="en-GB" sz="2800" dirty="0">
                <a:cs typeface="Arial" panose="020B0604020202020204" pitchFamily="34" charset="0"/>
              </a:rPr>
              <a:t>, with the groups that </a:t>
            </a:r>
            <a:r>
              <a:rPr lang="en-GB" sz="2800" dirty="0" smtClean="0">
                <a:cs typeface="Arial" panose="020B0604020202020204" pitchFamily="34" charset="0"/>
              </a:rPr>
              <a:t>had the </a:t>
            </a:r>
            <a:r>
              <a:rPr lang="en-GB" sz="2800" dirty="0">
                <a:cs typeface="Arial" panose="020B0604020202020204" pitchFamily="34" charset="0"/>
              </a:rPr>
              <a:t>poorest mental health pre-crisis </a:t>
            </a:r>
            <a:r>
              <a:rPr lang="en-GB" sz="2800" dirty="0" smtClean="0">
                <a:cs typeface="Arial" panose="020B0604020202020204" pitchFamily="34" charset="0"/>
              </a:rPr>
              <a:t>also having </a:t>
            </a:r>
            <a:r>
              <a:rPr lang="en-GB" sz="2800" dirty="0">
                <a:cs typeface="Arial" panose="020B0604020202020204" pitchFamily="34" charset="0"/>
              </a:rPr>
              <a:t>had the largest deterioration </a:t>
            </a:r>
            <a:r>
              <a:rPr lang="en-GB" sz="2800" dirty="0" smtClean="0">
                <a:cs typeface="Arial" panose="020B0604020202020204" pitchFamily="34" charset="0"/>
              </a:rPr>
              <a:t>in mental </a:t>
            </a:r>
            <a:r>
              <a:rPr lang="en-GB" sz="2800" dirty="0">
                <a:cs typeface="Arial" panose="020B0604020202020204" pitchFamily="34" charset="0"/>
              </a:rPr>
              <a:t>health during lockdown</a:t>
            </a:r>
            <a:r>
              <a:rPr lang="en-GB" sz="28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Additional stress, access to support and services.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5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 smtClean="0"/>
              <a:t>Impact </a:t>
            </a:r>
            <a:r>
              <a:rPr lang="en-GB" sz="3600" dirty="0"/>
              <a:t>of COVID-19 on people with pre-existing mental health problems</a:t>
            </a:r>
          </a:p>
          <a:p>
            <a:r>
              <a:rPr lang="en-GB" sz="3600" dirty="0" smtClean="0"/>
              <a:t>Report Two - Coronavirus: The </a:t>
            </a:r>
            <a:r>
              <a:rPr lang="en-GB" sz="3600" dirty="0"/>
              <a:t>divergence of mental health </a:t>
            </a:r>
            <a:r>
              <a:rPr lang="en-GB" sz="3600" dirty="0" smtClean="0"/>
              <a:t>experiences during </a:t>
            </a:r>
            <a:r>
              <a:rPr lang="en-GB" sz="3600" dirty="0"/>
              <a:t>the </a:t>
            </a:r>
            <a:r>
              <a:rPr lang="en-GB" sz="3600" dirty="0" smtClean="0"/>
              <a:t>pandemic</a:t>
            </a:r>
          </a:p>
          <a:p>
            <a:r>
              <a:rPr lang="en-GB" sz="3600" dirty="0" smtClean="0"/>
              <a:t>(Mental Health Foundation, 2020b)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5" y="1554258"/>
            <a:ext cx="8847438" cy="52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131805"/>
            <a:ext cx="10924709" cy="1282468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 smtClean="0"/>
              <a:t>McCartan et al., 2020, International </a:t>
            </a:r>
            <a:r>
              <a:rPr lang="en-GB" sz="3600" dirty="0"/>
              <a:t>Policy </a:t>
            </a:r>
            <a:r>
              <a:rPr lang="en-GB" sz="3600" dirty="0" smtClean="0"/>
              <a:t>Guidance and </a:t>
            </a:r>
            <a:r>
              <a:rPr lang="en-GB" sz="3600" dirty="0"/>
              <a:t>Responses to </a:t>
            </a:r>
            <a:r>
              <a:rPr lang="en-GB" sz="3600" dirty="0" smtClean="0"/>
              <a:t>COVID-19 Mental </a:t>
            </a:r>
            <a:r>
              <a:rPr lang="en-GB" sz="3600" dirty="0"/>
              <a:t>Health </a:t>
            </a:r>
            <a:r>
              <a:rPr lang="en-GB" sz="3600" dirty="0" smtClean="0"/>
              <a:t>Recovery: Rapid </a:t>
            </a:r>
            <a:r>
              <a:rPr lang="en-GB" sz="3600" dirty="0"/>
              <a:t>Review, July </a:t>
            </a:r>
            <a:r>
              <a:rPr lang="en-GB" sz="3600" dirty="0" smtClean="0"/>
              <a:t>2020</a:t>
            </a:r>
          </a:p>
          <a:p>
            <a:r>
              <a:rPr lang="en-GB" sz="3600" dirty="0"/>
              <a:t>Available at </a:t>
            </a:r>
            <a:r>
              <a:rPr lang="en-GB" sz="3600" dirty="0">
                <a:hlinkClick r:id="rId2"/>
              </a:rPr>
              <a:t>https://</a:t>
            </a:r>
            <a:r>
              <a:rPr lang="en-GB" sz="3600" dirty="0" smtClean="0">
                <a:hlinkClick r:id="rId2"/>
              </a:rPr>
              <a:t>www.health-ni.gov.uk/publications/international-policy-guidance-and-responses-covid-19-mental-health-recovery-rapid-review</a:t>
            </a:r>
            <a:endParaRPr lang="en-GB" sz="3600" dirty="0" smtClean="0"/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9" y="1414273"/>
            <a:ext cx="4472671" cy="519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530" y="1474573"/>
            <a:ext cx="4623922" cy="47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/>
              <a:t>McCartan et al., 2020, International Policy Guidance and Responses to COVID-19 Mental Health Recovery: Rapid Review, July 2020</a:t>
            </a:r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0909" y="1246322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COVID-19 has challenged </a:t>
            </a:r>
            <a:r>
              <a:rPr lang="en-GB" sz="2800" dirty="0">
                <a:cs typeface="Arial" panose="020B0604020202020204" pitchFamily="34" charset="0"/>
              </a:rPr>
              <a:t>and </a:t>
            </a:r>
            <a:r>
              <a:rPr lang="en-GB" sz="2800" dirty="0" smtClean="0">
                <a:cs typeface="Arial" panose="020B0604020202020204" pitchFamily="34" charset="0"/>
              </a:rPr>
              <a:t>changed mental health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Opportunity </a:t>
            </a:r>
            <a:r>
              <a:rPr lang="en-GB" sz="2800" dirty="0">
                <a:cs typeface="Arial" panose="020B0604020202020204" pitchFamily="34" charset="0"/>
              </a:rPr>
              <a:t>to </a:t>
            </a:r>
            <a:r>
              <a:rPr lang="en-GB" sz="2800" dirty="0" smtClean="0">
                <a:cs typeface="Arial" panose="020B0604020202020204" pitchFamily="34" charset="0"/>
              </a:rPr>
              <a:t>positively </a:t>
            </a:r>
            <a:r>
              <a:rPr lang="en-GB" sz="2800" dirty="0">
                <a:cs typeface="Arial" panose="020B0604020202020204" pitchFamily="34" charset="0"/>
              </a:rPr>
              <a:t>transform mental health </a:t>
            </a:r>
            <a:r>
              <a:rPr lang="en-GB" sz="2800" dirty="0" smtClean="0">
                <a:cs typeface="Arial" panose="020B0604020202020204" pitchFamily="34" charset="0"/>
              </a:rPr>
              <a:t>care</a:t>
            </a:r>
            <a:endParaRPr lang="en-GB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Should include tackling </a:t>
            </a:r>
            <a:r>
              <a:rPr lang="en-GB" sz="2800" dirty="0">
                <a:cs typeface="Arial" panose="020B0604020202020204" pitchFamily="34" charset="0"/>
              </a:rPr>
              <a:t>the </a:t>
            </a:r>
            <a:r>
              <a:rPr lang="en-GB" sz="2800" dirty="0" smtClean="0">
                <a:cs typeface="Arial" panose="020B0604020202020204" pitchFamily="34" charset="0"/>
              </a:rPr>
              <a:t>social determinants of mental health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And build on: the </a:t>
            </a:r>
            <a:r>
              <a:rPr lang="en-GB" sz="2800" dirty="0">
                <a:cs typeface="Arial" panose="020B0604020202020204" pitchFamily="34" charset="0"/>
              </a:rPr>
              <a:t>adaptability and flexibility of </a:t>
            </a:r>
            <a:r>
              <a:rPr lang="en-GB" sz="2800" dirty="0" smtClean="0">
                <a:cs typeface="Arial" panose="020B0604020202020204" pitchFamily="34" charset="0"/>
              </a:rPr>
              <a:t>community-based care;  </a:t>
            </a:r>
            <a:r>
              <a:rPr lang="en-GB" sz="2800" dirty="0">
                <a:cs typeface="Arial" panose="020B0604020202020204" pitchFamily="34" charset="0"/>
              </a:rPr>
              <a:t>the recognition of the importance of </a:t>
            </a:r>
            <a:r>
              <a:rPr lang="en-GB" sz="2800" dirty="0" smtClean="0">
                <a:cs typeface="Arial" panose="020B0604020202020204" pitchFamily="34" charset="0"/>
              </a:rPr>
              <a:t>lived experience </a:t>
            </a:r>
            <a:r>
              <a:rPr lang="en-GB" sz="2800" dirty="0">
                <a:cs typeface="Arial" panose="020B0604020202020204" pitchFamily="34" charset="0"/>
              </a:rPr>
              <a:t>in the design, development and </a:t>
            </a:r>
            <a:r>
              <a:rPr lang="en-GB" sz="2800" dirty="0" smtClean="0">
                <a:cs typeface="Arial" panose="020B0604020202020204" pitchFamily="34" charset="0"/>
              </a:rPr>
              <a:t>monitoring of services; improved </a:t>
            </a:r>
            <a:r>
              <a:rPr lang="en-GB" sz="2800" dirty="0">
                <a:cs typeface="Arial" panose="020B0604020202020204" pitchFamily="34" charset="0"/>
              </a:rPr>
              <a:t>interagency </a:t>
            </a:r>
            <a:r>
              <a:rPr lang="en-GB" sz="2800" dirty="0" smtClean="0">
                <a:cs typeface="Arial" panose="020B0604020202020204" pitchFamily="34" charset="0"/>
              </a:rPr>
              <a:t>collaboration; the acceleration </a:t>
            </a:r>
            <a:r>
              <a:rPr lang="en-GB" sz="2800" dirty="0">
                <a:cs typeface="Arial" panose="020B0604020202020204" pitchFamily="34" charset="0"/>
              </a:rPr>
              <a:t>of the digitalisation of </a:t>
            </a:r>
            <a:r>
              <a:rPr lang="en-GB" sz="2800" dirty="0" smtClean="0">
                <a:cs typeface="Arial" panose="020B0604020202020204" pitchFamily="34" charset="0"/>
              </a:rPr>
              <a:t>healthcare; </a:t>
            </a:r>
            <a:r>
              <a:rPr lang="en-GB" sz="2800" dirty="0">
                <a:cs typeface="Arial" panose="020B0604020202020204" pitchFamily="34" charset="0"/>
              </a:rPr>
              <a:t>and </a:t>
            </a:r>
            <a:r>
              <a:rPr lang="en-GB" sz="2800" dirty="0" smtClean="0">
                <a:cs typeface="Arial" panose="020B0604020202020204" pitchFamily="34" charset="0"/>
              </a:rPr>
              <a:t>the importance </a:t>
            </a:r>
            <a:r>
              <a:rPr lang="en-GB" sz="2800" dirty="0">
                <a:cs typeface="Arial" panose="020B0604020202020204" pitchFamily="34" charset="0"/>
              </a:rPr>
              <a:t>of connecting physical and mental health.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5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Wider implications for policy and practice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0909" y="974473"/>
            <a:ext cx="1092470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Economic security – income ?Universal Basic Income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Address poverty and </a:t>
            </a:r>
            <a:r>
              <a:rPr lang="en-US" sz="2800" dirty="0" smtClean="0">
                <a:cs typeface="Arial" panose="020B0604020202020204" pitchFamily="34" charset="0"/>
              </a:rPr>
              <a:t>debt; Reduce </a:t>
            </a:r>
            <a:r>
              <a:rPr lang="en-US" sz="2800" dirty="0" smtClean="0">
                <a:cs typeface="Arial" panose="020B0604020202020204" pitchFamily="34" charset="0"/>
              </a:rPr>
              <a:t>risk of </a:t>
            </a:r>
            <a:r>
              <a:rPr lang="en-US" sz="2800" dirty="0" smtClean="0">
                <a:cs typeface="Arial" panose="020B0604020202020204" pitchFamily="34" charset="0"/>
              </a:rPr>
              <a:t>eviction; Support employment; Support unemployed; Social </a:t>
            </a:r>
            <a:r>
              <a:rPr lang="en-US" sz="2800" dirty="0" smtClean="0">
                <a:cs typeface="Arial" panose="020B0604020202020204" pitchFamily="34" charset="0"/>
              </a:rPr>
              <a:t>connectedness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Recent Mental Health Action Plan </a:t>
            </a:r>
            <a:r>
              <a:rPr lang="en-US" sz="2800" dirty="0">
                <a:cs typeface="Arial" panose="020B0604020202020204" pitchFamily="34" charset="0"/>
              </a:rPr>
              <a:t>- </a:t>
            </a:r>
            <a:r>
              <a:rPr lang="en-US" sz="2800" dirty="0">
                <a:cs typeface="Arial" panose="020B0604020202020204" pitchFamily="34" charset="0"/>
                <a:hlinkClick r:id="rId2"/>
              </a:rPr>
              <a:t>https://</a:t>
            </a:r>
            <a:r>
              <a:rPr lang="en-US" sz="2800" dirty="0" smtClean="0">
                <a:cs typeface="Arial" panose="020B0604020202020204" pitchFamily="34" charset="0"/>
                <a:hlinkClick r:id="rId2"/>
              </a:rPr>
              <a:t>www.health-ni.gov.uk/publications/mental-health-action-plan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New 10 year Mental Health Strategy being </a:t>
            </a:r>
            <a:r>
              <a:rPr lang="en-US" sz="2800" dirty="0" smtClean="0">
                <a:cs typeface="Arial" panose="020B0604020202020204" pitchFamily="34" charset="0"/>
              </a:rPr>
              <a:t>developed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Societal discourse about mental health and what is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Policy and service innovation and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Role of social care and how it’s funded (Reform of Adult Social Care)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 of the presentation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006" y="1414273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Inequalities in 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Impact of COVID-19 on mental health in general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Impact of COVID-19 on people with pre-existing mental health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Policy responses to COVID-19 to promote mental health 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Longer term implications of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409068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Inequalities in mental health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006" y="1414273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Social determinants of </a:t>
            </a:r>
            <a:r>
              <a:rPr lang="en-GB" sz="2800" dirty="0" smtClean="0">
                <a:cs typeface="Arial" panose="020B0604020202020204" pitchFamily="34" charset="0"/>
              </a:rPr>
              <a:t>health including mental </a:t>
            </a:r>
            <a:r>
              <a:rPr lang="en-GB" sz="2800" dirty="0">
                <a:cs typeface="Arial" panose="020B0604020202020204" pitchFamily="34" charset="0"/>
              </a:rPr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The more difficult your circumstances, the more likely it is that you will experience mental health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The social gradient – Black Report (1980); Acheson Report (1998); Marmot Review (2010)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Why do more people in deprived circumstances have mental health problems</a:t>
            </a:r>
            <a:r>
              <a:rPr lang="en-GB" sz="2800" dirty="0" smtClean="0"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Combination of complex factors including access to education and employment, income, good quality housing, community facilities, status/identity but the main process is additional stress</a:t>
            </a:r>
            <a:endParaRPr lang="en-GB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social gradient (Marmot Review, 2010)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09" y="914306"/>
            <a:ext cx="6883129" cy="58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The social gradient in mental health (WHO, 2014, Social determinants of mental health)</a:t>
            </a:r>
            <a:endParaRPr lang="en-US" sz="3600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9" y="1414273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7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role of inequity?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0909" y="1131546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Spirit Level: </a:t>
            </a:r>
            <a:r>
              <a:rPr lang="en-GB" sz="2800" dirty="0">
                <a:cs typeface="Arial" panose="020B0604020202020204" pitchFamily="34" charset="0"/>
              </a:rPr>
              <a:t>Why More Equal Societies Almost Always Do Better </a:t>
            </a:r>
            <a:r>
              <a:rPr lang="en-US" sz="2800" dirty="0" smtClean="0">
                <a:cs typeface="Arial" panose="020B0604020202020204" pitchFamily="34" charset="0"/>
              </a:rPr>
              <a:t>by Richard Wilkinson and Katie Pickett (2009) – Ted Talk for a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28" y="2252748"/>
            <a:ext cx="599448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/>
              <a:t>Impact of COVID-19 on mental health in </a:t>
            </a:r>
            <a:r>
              <a:rPr lang="en-GB" sz="3600" dirty="0" smtClean="0"/>
              <a:t>general:</a:t>
            </a:r>
            <a:endParaRPr lang="en-GB" sz="3600" dirty="0"/>
          </a:p>
          <a:p>
            <a:r>
              <a:rPr lang="en-GB" sz="3600" dirty="0" smtClean="0"/>
              <a:t>Report One - The </a:t>
            </a:r>
            <a:r>
              <a:rPr lang="en-GB" sz="3600" dirty="0"/>
              <a:t>Covid-19 pandemic, financial inequality and mental </a:t>
            </a:r>
            <a:r>
              <a:rPr lang="en-GB" sz="3600" dirty="0" smtClean="0"/>
              <a:t>health</a:t>
            </a:r>
          </a:p>
          <a:p>
            <a:r>
              <a:rPr lang="en-GB" sz="3600" dirty="0" smtClean="0"/>
              <a:t>(Mental Health Foundation, 2020a)</a:t>
            </a:r>
            <a:endParaRPr lang="en-GB" sz="3600" dirty="0"/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768" y="1826165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“the </a:t>
            </a:r>
            <a:r>
              <a:rPr lang="en-GB" sz="2800" dirty="0">
                <a:cs typeface="Arial" panose="020B0604020202020204" pitchFamily="34" charset="0"/>
              </a:rPr>
              <a:t>risk of </a:t>
            </a:r>
            <a:r>
              <a:rPr lang="en-GB" sz="2800" dirty="0" smtClean="0">
                <a:cs typeface="Arial" panose="020B0604020202020204" pitchFamily="34" charset="0"/>
              </a:rPr>
              <a:t>experiencing mental </a:t>
            </a:r>
            <a:r>
              <a:rPr lang="en-GB" sz="2800" dirty="0">
                <a:cs typeface="Arial" panose="020B0604020202020204" pitchFamily="34" charset="0"/>
              </a:rPr>
              <a:t>ill-health is not </a:t>
            </a:r>
            <a:r>
              <a:rPr lang="en-GB" sz="2800" dirty="0" smtClean="0">
                <a:cs typeface="Arial" panose="020B0604020202020204" pitchFamily="34" charset="0"/>
              </a:rPr>
              <a:t>equally distributed </a:t>
            </a:r>
            <a:r>
              <a:rPr lang="en-GB" sz="2800" dirty="0">
                <a:cs typeface="Arial" panose="020B0604020202020204" pitchFamily="34" charset="0"/>
              </a:rPr>
              <a:t>across our society. </a:t>
            </a:r>
            <a:r>
              <a:rPr lang="en-GB" sz="2800" dirty="0" smtClean="0">
                <a:cs typeface="Arial" panose="020B0604020202020204" pitchFamily="34" charset="0"/>
              </a:rPr>
              <a:t>Those who </a:t>
            </a:r>
            <a:r>
              <a:rPr lang="en-GB" sz="2800" dirty="0">
                <a:cs typeface="Arial" panose="020B0604020202020204" pitchFamily="34" charset="0"/>
              </a:rPr>
              <a:t>face the greatest disadvantages </a:t>
            </a:r>
            <a:r>
              <a:rPr lang="en-GB" sz="2800" dirty="0" smtClean="0">
                <a:cs typeface="Arial" panose="020B0604020202020204" pitchFamily="34" charset="0"/>
              </a:rPr>
              <a:t>in life </a:t>
            </a:r>
            <a:r>
              <a:rPr lang="en-GB" sz="2800" dirty="0">
                <a:cs typeface="Arial" panose="020B0604020202020204" pitchFamily="34" charset="0"/>
              </a:rPr>
              <a:t>also face the greatest risk to </a:t>
            </a:r>
            <a:r>
              <a:rPr lang="en-GB" sz="2800" dirty="0" smtClean="0">
                <a:cs typeface="Arial" panose="020B0604020202020204" pitchFamily="34" charset="0"/>
              </a:rPr>
              <a:t>their mental health.”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“The </a:t>
            </a:r>
            <a:r>
              <a:rPr lang="en-GB" sz="2800" dirty="0">
                <a:cs typeface="Arial" panose="020B0604020202020204" pitchFamily="34" charset="0"/>
              </a:rPr>
              <a:t>distribution of infections and </a:t>
            </a:r>
            <a:r>
              <a:rPr lang="en-GB" sz="2800" dirty="0" smtClean="0">
                <a:cs typeface="Arial" panose="020B0604020202020204" pitchFamily="34" charset="0"/>
              </a:rPr>
              <a:t>deaths during </a:t>
            </a:r>
            <a:r>
              <a:rPr lang="en-GB" sz="2800" dirty="0">
                <a:cs typeface="Arial" panose="020B0604020202020204" pitchFamily="34" charset="0"/>
              </a:rPr>
              <a:t>the COVID-19 pandemic, </a:t>
            </a:r>
            <a:r>
              <a:rPr lang="en-GB" sz="2800" dirty="0" smtClean="0">
                <a:cs typeface="Arial" panose="020B0604020202020204" pitchFamily="34" charset="0"/>
              </a:rPr>
              <a:t>the lockdown </a:t>
            </a:r>
            <a:r>
              <a:rPr lang="en-GB" sz="2800" dirty="0">
                <a:cs typeface="Arial" panose="020B0604020202020204" pitchFamily="34" charset="0"/>
              </a:rPr>
              <a:t>and associated measures, </a:t>
            </a:r>
            <a:r>
              <a:rPr lang="en-GB" sz="2800" dirty="0" smtClean="0">
                <a:cs typeface="Arial" panose="020B0604020202020204" pitchFamily="34" charset="0"/>
              </a:rPr>
              <a:t>and the </a:t>
            </a:r>
            <a:r>
              <a:rPr lang="en-GB" sz="2800" dirty="0">
                <a:cs typeface="Arial" panose="020B0604020202020204" pitchFamily="34" charset="0"/>
              </a:rPr>
              <a:t>longer-term socioeconomic </a:t>
            </a:r>
            <a:r>
              <a:rPr lang="en-GB" sz="2800" dirty="0" smtClean="0">
                <a:cs typeface="Arial" panose="020B0604020202020204" pitchFamily="34" charset="0"/>
              </a:rPr>
              <a:t>impact are </a:t>
            </a:r>
            <a:r>
              <a:rPr lang="en-GB" sz="2800" dirty="0">
                <a:cs typeface="Arial" panose="020B0604020202020204" pitchFamily="34" charset="0"/>
              </a:rPr>
              <a:t>likely to reproduce and intensify </a:t>
            </a:r>
            <a:r>
              <a:rPr lang="en-GB" sz="2800" dirty="0" smtClean="0">
                <a:cs typeface="Arial" panose="020B0604020202020204" pitchFamily="34" charset="0"/>
              </a:rPr>
              <a:t>the financial </a:t>
            </a:r>
            <a:r>
              <a:rPr lang="en-GB" sz="2800" dirty="0">
                <a:cs typeface="Arial" panose="020B0604020202020204" pitchFamily="34" charset="0"/>
              </a:rPr>
              <a:t>inequalities that </a:t>
            </a:r>
            <a:r>
              <a:rPr lang="en-GB" sz="2800" dirty="0" smtClean="0">
                <a:cs typeface="Arial" panose="020B0604020202020204" pitchFamily="34" charset="0"/>
              </a:rPr>
              <a:t>contribute towards </a:t>
            </a:r>
            <a:r>
              <a:rPr lang="en-GB" sz="2800" dirty="0">
                <a:cs typeface="Arial" panose="020B0604020202020204" pitchFamily="34" charset="0"/>
              </a:rPr>
              <a:t>the increased prevalence </a:t>
            </a:r>
            <a:r>
              <a:rPr lang="en-GB" sz="2800" dirty="0" smtClean="0">
                <a:cs typeface="Arial" panose="020B0604020202020204" pitchFamily="34" charset="0"/>
              </a:rPr>
              <a:t>and unequal </a:t>
            </a:r>
            <a:r>
              <a:rPr lang="en-GB" sz="2800" dirty="0">
                <a:cs typeface="Arial" panose="020B0604020202020204" pitchFamily="34" charset="0"/>
              </a:rPr>
              <a:t>distribution of mental ill-health</a:t>
            </a:r>
            <a:r>
              <a:rPr lang="en-GB" sz="2800" dirty="0" smtClean="0">
                <a:cs typeface="Arial" panose="020B0604020202020204" pitchFamily="34" charset="0"/>
              </a:rPr>
              <a:t>.” (p. 3)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3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Methodology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006" y="1414273"/>
            <a:ext cx="11370039" cy="381401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“Since </a:t>
            </a:r>
            <a:r>
              <a:rPr lang="en-GB" sz="2800" dirty="0">
                <a:cs typeface="Arial" panose="020B0604020202020204" pitchFamily="34" charset="0"/>
              </a:rPr>
              <a:t>mid-March 2020, the project </a:t>
            </a:r>
            <a:r>
              <a:rPr lang="en-GB" sz="2800" dirty="0" smtClean="0">
                <a:cs typeface="Arial" panose="020B0604020202020204" pitchFamily="34" charset="0"/>
              </a:rPr>
              <a:t>has undertaken </a:t>
            </a:r>
            <a:r>
              <a:rPr lang="en-GB" sz="2800" dirty="0">
                <a:cs typeface="Arial" panose="020B0604020202020204" pitchFamily="34" charset="0"/>
              </a:rPr>
              <a:t>regular, repeated </a:t>
            </a:r>
            <a:r>
              <a:rPr lang="en-GB" sz="2800" dirty="0" smtClean="0">
                <a:cs typeface="Arial" panose="020B0604020202020204" pitchFamily="34" charset="0"/>
              </a:rPr>
              <a:t>surveys of </a:t>
            </a:r>
            <a:r>
              <a:rPr lang="en-GB" sz="2800" dirty="0">
                <a:cs typeface="Arial" panose="020B0604020202020204" pitchFamily="34" charset="0"/>
              </a:rPr>
              <a:t>more than 4,000 adults who </a:t>
            </a:r>
            <a:r>
              <a:rPr lang="en-GB" sz="2800" dirty="0" smtClean="0">
                <a:cs typeface="Arial" panose="020B0604020202020204" pitchFamily="34" charset="0"/>
              </a:rPr>
              <a:t>are representative </a:t>
            </a:r>
            <a:r>
              <a:rPr lang="en-GB" sz="2800" dirty="0">
                <a:cs typeface="Arial" panose="020B0604020202020204" pitchFamily="34" charset="0"/>
              </a:rPr>
              <a:t>of people aged </a:t>
            </a:r>
            <a:r>
              <a:rPr lang="en-GB" sz="2800" dirty="0" smtClean="0">
                <a:cs typeface="Arial" panose="020B0604020202020204" pitchFamily="34" charset="0"/>
              </a:rPr>
              <a:t>18+ and </a:t>
            </a:r>
            <a:r>
              <a:rPr lang="en-GB" sz="2800" dirty="0">
                <a:cs typeface="Arial" panose="020B0604020202020204" pitchFamily="34" charset="0"/>
              </a:rPr>
              <a:t>living in the UK. The surveys </a:t>
            </a:r>
            <a:r>
              <a:rPr lang="en-GB" sz="2800" dirty="0" smtClean="0">
                <a:cs typeface="Arial" panose="020B0604020202020204" pitchFamily="34" charset="0"/>
              </a:rPr>
              <a:t>are conducted </a:t>
            </a:r>
            <a:r>
              <a:rPr lang="en-GB" sz="2800" dirty="0">
                <a:cs typeface="Arial" panose="020B0604020202020204" pitchFamily="34" charset="0"/>
              </a:rPr>
              <a:t>online by </a:t>
            </a:r>
            <a:r>
              <a:rPr lang="en-GB" sz="2800" dirty="0" err="1">
                <a:cs typeface="Arial" panose="020B0604020202020204" pitchFamily="34" charset="0"/>
              </a:rPr>
              <a:t>YouGov</a:t>
            </a:r>
            <a:r>
              <a:rPr lang="en-GB" sz="2800" dirty="0" smtClean="0">
                <a:cs typeface="Arial" panose="020B0604020202020204" pitchFamily="34" charset="0"/>
              </a:rPr>
              <a:t>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Citizens’ Jury to consider findings.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Focus on financial inequality and 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Arial" panose="020B0604020202020204" pitchFamily="34" charset="0"/>
              </a:rPr>
              <a:t>Reports available </a:t>
            </a:r>
            <a:r>
              <a:rPr lang="en-GB" sz="2800" dirty="0">
                <a:cs typeface="Arial" panose="020B0604020202020204" pitchFamily="34" charset="0"/>
              </a:rPr>
              <a:t>at </a:t>
            </a:r>
            <a:r>
              <a:rPr lang="en-GB" sz="2800" dirty="0">
                <a:cs typeface="Arial" panose="020B0604020202020204" pitchFamily="34" charset="0"/>
                <a:hlinkClick r:id="rId2"/>
              </a:rPr>
              <a:t>https://www.mentalhealth.org.uk/our-work/research/coronavirus-mental-health-pandemic</a:t>
            </a:r>
            <a:r>
              <a:rPr lang="en-GB" sz="2800" dirty="0" smtClean="0">
                <a:cs typeface="Arial" panose="020B0604020202020204" pitchFamily="34" charset="0"/>
                <a:hlinkClick r:id="rId2"/>
              </a:rPr>
              <a:t>/</a:t>
            </a:r>
            <a:endParaRPr lang="en-GB" sz="2800" dirty="0" smtClean="0">
              <a:cs typeface="Arial" panose="020B0604020202020204" pitchFamily="34" charset="0"/>
            </a:endParaRPr>
          </a:p>
          <a:p>
            <a:endParaRPr lang="en-GB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0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909" y="414339"/>
            <a:ext cx="10924709" cy="9999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Findings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09" y="1227661"/>
            <a:ext cx="5706271" cy="541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380" y="0"/>
            <a:ext cx="5029103" cy="68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8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883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 University Belfast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Devaney</dc:creator>
  <cp:lastModifiedBy>Gavin Davidson</cp:lastModifiedBy>
  <cp:revision>81</cp:revision>
  <cp:lastPrinted>2018-02-11T11:44:09Z</cp:lastPrinted>
  <dcterms:created xsi:type="dcterms:W3CDTF">2017-11-08T10:52:48Z</dcterms:created>
  <dcterms:modified xsi:type="dcterms:W3CDTF">2020-09-15T13:11:36Z</dcterms:modified>
</cp:coreProperties>
</file>