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78" r:id="rId2"/>
    <p:sldId id="256" r:id="rId3"/>
    <p:sldId id="259" r:id="rId4"/>
    <p:sldId id="264" r:id="rId5"/>
    <p:sldId id="269" r:id="rId6"/>
    <p:sldId id="270" r:id="rId7"/>
    <p:sldId id="26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p:normalViewPr>
  <p:slideViewPr>
    <p:cSldViewPr snapToGrid="0">
      <p:cViewPr>
        <p:scale>
          <a:sx n="118" d="100"/>
          <a:sy n="118" d="100"/>
        </p:scale>
        <p:origin x="-72"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7D0B8A-DA80-4D97-91B6-57AFDE54B84C}" type="datetimeFigureOut">
              <a:rPr lang="en-GB" smtClean="0"/>
              <a:t>13/11/2020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B38D65-37DF-4101-800C-75BB456A834B}" type="slidenum">
              <a:rPr lang="en-GB" smtClean="0"/>
              <a:t>‹#›</a:t>
            </a:fld>
            <a:endParaRPr lang="en-GB"/>
          </a:p>
        </p:txBody>
      </p:sp>
    </p:spTree>
    <p:extLst>
      <p:ext uri="{BB962C8B-B14F-4D97-AF65-F5344CB8AC3E}">
        <p14:creationId xmlns:p14="http://schemas.microsoft.com/office/powerpoint/2010/main" val="219332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Sean Holland stated in the ‘Systems, Not Structures’ report (DOH, 2016:85) that “the real value of Health and Social Care is in its people, and not its buildings.’ This has informed my initiative of promoting co-production in my current group work programme.</a:t>
            </a:r>
          </a:p>
          <a:p>
            <a:pPr marL="171450" indent="-171450">
              <a:buFont typeface="Arial" panose="020B0604020202020204" pitchFamily="34" charset="0"/>
              <a:buChar char="•"/>
            </a:pPr>
            <a:r>
              <a:rPr lang="en-GB" dirty="0"/>
              <a:t>The Co-Production Guide (DOH, 2018:9) describes co-production as person-centred where partnership working is used to agree solutions between all stake-holders; from the design of a service to the point of delivery and evaluation.  It is empowering and uses the strengths and resources of service users to improve the well-being of themselves and their community.</a:t>
            </a:r>
          </a:p>
          <a:p>
            <a:pPr marL="171450" indent="-171450">
              <a:buFont typeface="Arial" panose="020B0604020202020204" pitchFamily="34" charset="0"/>
              <a:buChar char="•"/>
            </a:pPr>
            <a:r>
              <a:rPr lang="en-GB" dirty="0"/>
              <a:t>The concept of Collective Leadership from the HSC Collective Leadership Strategy (DOH, 2017:4) will be analysed to determine how transformational leadership can mage the complexities that arise in incorporating co-production in group work.</a:t>
            </a:r>
          </a:p>
        </p:txBody>
      </p:sp>
      <p:sp>
        <p:nvSpPr>
          <p:cNvPr id="4" name="Slide Number Placeholder 3"/>
          <p:cNvSpPr>
            <a:spLocks noGrp="1"/>
          </p:cNvSpPr>
          <p:nvPr>
            <p:ph type="sldNum" sz="quarter" idx="5"/>
          </p:nvPr>
        </p:nvSpPr>
        <p:spPr/>
        <p:txBody>
          <a:bodyPr/>
          <a:lstStyle/>
          <a:p>
            <a:fld id="{C1B38D65-37DF-4101-800C-75BB456A834B}" type="slidenum">
              <a:rPr lang="en-GB" smtClean="0"/>
              <a:t>3</a:t>
            </a:fld>
            <a:endParaRPr lang="en-GB"/>
          </a:p>
        </p:txBody>
      </p:sp>
    </p:spTree>
    <p:extLst>
      <p:ext uri="{BB962C8B-B14F-4D97-AF65-F5344CB8AC3E}">
        <p14:creationId xmlns:p14="http://schemas.microsoft.com/office/powerpoint/2010/main" val="2142676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Evaluations were in the form of completed evaluations</a:t>
            </a:r>
            <a:r>
              <a:rPr lang="en-GB" baseline="0" dirty="0" smtClean="0"/>
              <a:t> with open ended questions, verbal feedback given week to week, feedback via email exchange and spontaneous feedback from parents.</a:t>
            </a:r>
          </a:p>
          <a:p>
            <a:pPr marL="171450" indent="-171450">
              <a:buFont typeface="Arial" panose="020B0604020202020204" pitchFamily="34" charset="0"/>
              <a:buChar char="•"/>
            </a:pPr>
            <a:r>
              <a:rPr lang="en-GB" baseline="0" dirty="0" smtClean="0"/>
              <a:t>Reflection assignment</a:t>
            </a:r>
          </a:p>
          <a:p>
            <a:pPr marL="171450" indent="-171450">
              <a:buFont typeface="Arial" panose="020B0604020202020204" pitchFamily="34" charset="0"/>
              <a:buChar char="•"/>
            </a:pPr>
            <a:r>
              <a:rPr lang="en-GB" baseline="0" dirty="0" smtClean="0"/>
              <a:t>Emails to teams with dates of next group and request for referrals.</a:t>
            </a:r>
          </a:p>
          <a:p>
            <a:pPr marL="171450" indent="-171450">
              <a:buFont typeface="Arial" panose="020B0604020202020204" pitchFamily="34" charset="0"/>
              <a:buChar char="•"/>
            </a:pPr>
            <a:r>
              <a:rPr lang="en-GB" baseline="0" dirty="0" smtClean="0"/>
              <a:t>Recruitment is as open and inclusive as possible with young people with a wide range of needs accepted.  Diversity promoted.</a:t>
            </a:r>
          </a:p>
          <a:p>
            <a:pPr marL="171450" indent="-171450">
              <a:buFont typeface="Arial" panose="020B0604020202020204" pitchFamily="34" charset="0"/>
              <a:buChar char="•"/>
            </a:pPr>
            <a:r>
              <a:rPr lang="en-GB" baseline="0" dirty="0" smtClean="0"/>
              <a:t>Informal consultation two weeks prior to start of group to allow for planning programme.</a:t>
            </a:r>
          </a:p>
          <a:p>
            <a:pPr marL="171450" indent="-171450">
              <a:buFont typeface="Arial" panose="020B0604020202020204" pitchFamily="34" charset="0"/>
              <a:buChar char="•"/>
            </a:pPr>
            <a:r>
              <a:rPr lang="en-GB" baseline="0" dirty="0" smtClean="0"/>
              <a:t>Session- logo? Day of group? Time?</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1B38D65-37DF-4101-800C-75BB456A834B}" type="slidenum">
              <a:rPr lang="en-GB" smtClean="0"/>
              <a:t>4</a:t>
            </a:fld>
            <a:endParaRPr lang="en-GB"/>
          </a:p>
        </p:txBody>
      </p:sp>
    </p:spTree>
    <p:extLst>
      <p:ext uri="{BB962C8B-B14F-4D97-AF65-F5344CB8AC3E}">
        <p14:creationId xmlns:p14="http://schemas.microsoft.com/office/powerpoint/2010/main" val="2971844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hangingPunct="0">
              <a:buFont typeface="Arial" panose="020B0604020202020204" pitchFamily="34" charset="0"/>
              <a:buChar char="•"/>
            </a:pPr>
            <a:r>
              <a:rPr lang="en-GB" dirty="0"/>
              <a:t>Some preferred a mixture of workshops and activities. Others wanted activities only.</a:t>
            </a:r>
          </a:p>
          <a:p>
            <a:pPr marL="171450" lvl="0" indent="-171450" hangingPunct="0">
              <a:buFont typeface="Arial" panose="020B0604020202020204" pitchFamily="34" charset="0"/>
              <a:buChar char="•"/>
            </a:pPr>
            <a:r>
              <a:rPr lang="en-GB" dirty="0"/>
              <a:t>One boy wanted workshops only.</a:t>
            </a:r>
          </a:p>
          <a:p>
            <a:pPr marL="171450" lvl="0" indent="-171450" hangingPunct="0">
              <a:buFont typeface="Arial" panose="020B0604020202020204" pitchFamily="34" charset="0"/>
              <a:buChar char="•"/>
            </a:pPr>
            <a:r>
              <a:rPr lang="en-GB" dirty="0"/>
              <a:t>‘Don’t want it to end.’</a:t>
            </a:r>
          </a:p>
          <a:p>
            <a:pPr marL="171450" lvl="0" indent="-171450" hangingPunct="0">
              <a:buFont typeface="Arial" panose="020B0604020202020204" pitchFamily="34" charset="0"/>
              <a:buChar char="•"/>
            </a:pPr>
            <a:r>
              <a:rPr lang="en-GB" dirty="0"/>
              <a:t>‘Want to go again.’</a:t>
            </a:r>
          </a:p>
          <a:p>
            <a:pPr marL="171450" lvl="0" indent="-171450" hangingPunct="0">
              <a:buFont typeface="Arial" panose="020B0604020202020204" pitchFamily="34" charset="0"/>
              <a:buChar char="•"/>
            </a:pPr>
            <a:r>
              <a:rPr lang="en-GB" dirty="0"/>
              <a:t>All would recommend group to others.</a:t>
            </a:r>
          </a:p>
          <a:p>
            <a:pPr marL="171450" lvl="0" indent="-171450">
              <a:buFont typeface="Arial" panose="020B0604020202020204" pitchFamily="34" charset="0"/>
              <a:buChar char="•"/>
            </a:pPr>
            <a:r>
              <a:rPr lang="en-GB" dirty="0"/>
              <a:t>Boys felt the name of the group is a good name.</a:t>
            </a:r>
          </a:p>
          <a:p>
            <a:pPr marL="171450" lvl="0" indent="-171450">
              <a:buFont typeface="Arial" panose="020B0604020202020204" pitchFamily="34" charset="0"/>
              <a:buChar char="•"/>
            </a:pPr>
            <a:r>
              <a:rPr lang="en-GB" dirty="0"/>
              <a:t>Co-ordinators were described as ‘very kind and funny and easy to talk to.’</a:t>
            </a:r>
          </a:p>
          <a:p>
            <a:pPr marL="171450" lvl="0" indent="-171450" hangingPunct="0">
              <a:buFont typeface="Arial" panose="020B0604020202020204" pitchFamily="34" charset="0"/>
              <a:buChar char="•"/>
            </a:pPr>
            <a:r>
              <a:rPr lang="en-GB" dirty="0"/>
              <a:t>All enjoyed the group.</a:t>
            </a:r>
          </a:p>
          <a:p>
            <a:pPr marL="171450" lvl="0" indent="-171450" hangingPunct="0">
              <a:buFont typeface="Arial" panose="020B0604020202020204" pitchFamily="34" charset="0"/>
              <a:buChar char="•"/>
            </a:pPr>
            <a:r>
              <a:rPr lang="en-GB" dirty="0"/>
              <a:t>Boys liked that there were both a male and female co-ordinator.</a:t>
            </a:r>
          </a:p>
          <a:p>
            <a:pPr marL="171450" lvl="0" indent="-171450" hangingPunct="0">
              <a:buFont typeface="Arial" panose="020B0604020202020204" pitchFamily="34" charset="0"/>
              <a:buChar char="•"/>
            </a:pPr>
            <a:r>
              <a:rPr lang="en-GB" dirty="0"/>
              <a:t>All felt the sessions were too short.</a:t>
            </a:r>
          </a:p>
          <a:p>
            <a:pPr marL="171450" lvl="0" indent="-171450" hangingPunct="0">
              <a:buFont typeface="Arial" panose="020B0604020202020204" pitchFamily="34" charset="0"/>
              <a:buChar char="•"/>
            </a:pPr>
            <a:r>
              <a:rPr lang="en-GB" dirty="0"/>
              <a:t>One boy suggested that a residential would be good as part of the programme.</a:t>
            </a:r>
          </a:p>
          <a:p>
            <a:pPr marL="171450" lvl="0" indent="-171450" hangingPunct="0">
              <a:buFont typeface="Arial" panose="020B0604020202020204" pitchFamily="34" charset="0"/>
              <a:buChar char="•"/>
            </a:pPr>
            <a:r>
              <a:rPr lang="en-GB" dirty="0"/>
              <a:t>Suggestion for workshops was communication/confidence building.</a:t>
            </a:r>
          </a:p>
          <a:p>
            <a:pPr marL="171450" lvl="0" indent="-171450" hangingPunct="0">
              <a:buFont typeface="Arial" panose="020B0604020202020204" pitchFamily="34" charset="0"/>
              <a:buChar char="•"/>
            </a:pPr>
            <a:r>
              <a:rPr lang="en-GB" dirty="0"/>
              <a:t>One boy said the YMG was ‘very useful.’</a:t>
            </a:r>
          </a:p>
          <a:p>
            <a:pPr marL="171450" lvl="0" indent="-171450" hangingPunct="0">
              <a:buFont typeface="Arial" panose="020B0604020202020204" pitchFamily="34" charset="0"/>
              <a:buChar char="•"/>
            </a:pPr>
            <a:r>
              <a:rPr lang="en-GB" dirty="0"/>
              <a:t>Want to do swimming and Ninja-box.</a:t>
            </a:r>
          </a:p>
          <a:p>
            <a:pPr marL="171450" lvl="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1B38D65-37DF-4101-800C-75BB456A834B}" type="slidenum">
              <a:rPr lang="en-GB" smtClean="0"/>
              <a:t>5</a:t>
            </a:fld>
            <a:endParaRPr lang="en-GB"/>
          </a:p>
        </p:txBody>
      </p:sp>
    </p:spTree>
    <p:extLst>
      <p:ext uri="{BB962C8B-B14F-4D97-AF65-F5344CB8AC3E}">
        <p14:creationId xmlns:p14="http://schemas.microsoft.com/office/powerpoint/2010/main" val="352908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General parent’s perspective-</a:t>
            </a:r>
          </a:p>
          <a:p>
            <a:pPr lvl="0" hangingPunct="0"/>
            <a:r>
              <a:rPr lang="en-GB" dirty="0"/>
              <a:t>Boys enjoyed the group.</a:t>
            </a:r>
          </a:p>
          <a:p>
            <a:pPr lvl="0" hangingPunct="0"/>
            <a:r>
              <a:rPr lang="en-GB" dirty="0"/>
              <a:t>Boys wanted to attend another programme.</a:t>
            </a:r>
          </a:p>
          <a:p>
            <a:pPr lvl="0" hangingPunct="0"/>
            <a:r>
              <a:rPr lang="en-GB" dirty="0"/>
              <a:t>Taxis being late was an issue.</a:t>
            </a:r>
          </a:p>
          <a:p>
            <a:endParaRPr lang="en-GB" dirty="0"/>
          </a:p>
        </p:txBody>
      </p:sp>
      <p:sp>
        <p:nvSpPr>
          <p:cNvPr id="4" name="Slide Number Placeholder 3"/>
          <p:cNvSpPr>
            <a:spLocks noGrp="1"/>
          </p:cNvSpPr>
          <p:nvPr>
            <p:ph type="sldNum" sz="quarter" idx="10"/>
          </p:nvPr>
        </p:nvSpPr>
        <p:spPr/>
        <p:txBody>
          <a:bodyPr/>
          <a:lstStyle/>
          <a:p>
            <a:fld id="{C1B38D65-37DF-4101-800C-75BB456A834B}" type="slidenum">
              <a:rPr lang="en-GB" smtClean="0"/>
              <a:t>6</a:t>
            </a:fld>
            <a:endParaRPr lang="en-GB"/>
          </a:p>
        </p:txBody>
      </p:sp>
    </p:spTree>
    <p:extLst>
      <p:ext uri="{BB962C8B-B14F-4D97-AF65-F5344CB8AC3E}">
        <p14:creationId xmlns:p14="http://schemas.microsoft.com/office/powerpoint/2010/main" val="3396286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err="1"/>
              <a:t>Osita</a:t>
            </a:r>
            <a:r>
              <a:rPr lang="en-GB" dirty="0"/>
              <a:t> et al. (2014) posits that a SWOT analysis allows for the positive and negative factors of a project be identified and the ways to address these, highlighted.</a:t>
            </a:r>
          </a:p>
          <a:p>
            <a:pPr marL="171450" indent="-171450">
              <a:buFont typeface="Arial" panose="020B0604020202020204" pitchFamily="34" charset="0"/>
              <a:buChar char="•"/>
            </a:pPr>
            <a:r>
              <a:rPr lang="en-GB" dirty="0"/>
              <a:t>Key Area 3 of the National Occupational Standards for Community Development (2015) is Group Work and Collective Action.  The organisation of events in the community, supporting communities manage conflict management, social change and the facilitation of community leadership are detailed in these standards</a:t>
            </a:r>
            <a:r>
              <a:rPr lang="en-GB" dirty="0" smtClean="0"/>
              <a:t>.</a:t>
            </a:r>
          </a:p>
          <a:p>
            <a:pPr marL="171450" indent="-171450">
              <a:buFont typeface="Arial" panose="020B0604020202020204" pitchFamily="34" charset="0"/>
              <a:buChar char="•"/>
            </a:pPr>
            <a:r>
              <a:rPr lang="en-GB" dirty="0" smtClean="0"/>
              <a:t>Funding is through the Trust and Health Initiative</a:t>
            </a:r>
            <a:r>
              <a:rPr lang="en-GB" baseline="0" dirty="0" smtClean="0"/>
              <a:t> Funding in ABC Council to encourage participation.</a:t>
            </a:r>
            <a:endParaRPr lang="en-GB" dirty="0"/>
          </a:p>
        </p:txBody>
      </p:sp>
      <p:sp>
        <p:nvSpPr>
          <p:cNvPr id="4" name="Slide Number Placeholder 3"/>
          <p:cNvSpPr>
            <a:spLocks noGrp="1"/>
          </p:cNvSpPr>
          <p:nvPr>
            <p:ph type="sldNum" sz="quarter" idx="5"/>
          </p:nvPr>
        </p:nvSpPr>
        <p:spPr/>
        <p:txBody>
          <a:bodyPr/>
          <a:lstStyle/>
          <a:p>
            <a:fld id="{C1B38D65-37DF-4101-800C-75BB456A834B}" type="slidenum">
              <a:rPr lang="en-GB" smtClean="0"/>
              <a:t>7</a:t>
            </a:fld>
            <a:endParaRPr lang="en-GB"/>
          </a:p>
        </p:txBody>
      </p:sp>
    </p:spTree>
    <p:extLst>
      <p:ext uri="{BB962C8B-B14F-4D97-AF65-F5344CB8AC3E}">
        <p14:creationId xmlns:p14="http://schemas.microsoft.com/office/powerpoint/2010/main" val="16394938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11/13/2020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11/13/2020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AB5C393-79F3-9447-AD30-7E8D846FF60E}"/>
              </a:ext>
            </a:extLst>
          </p:cNvPr>
          <p:cNvSpPr/>
          <p:nvPr userDrawn="1"/>
        </p:nvSpPr>
        <p:spPr>
          <a:xfrm>
            <a:off x="-11106" y="0"/>
            <a:ext cx="12214211" cy="6858000"/>
          </a:xfrm>
          <a:prstGeom prst="rect">
            <a:avLst/>
          </a:prstGeom>
          <a:solidFill>
            <a:srgbClr val="002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Placeholder 1">
            <a:extLst>
              <a:ext uri="{FF2B5EF4-FFF2-40B4-BE49-F238E27FC236}">
                <a16:creationId xmlns:a16="http://schemas.microsoft.com/office/drawing/2014/main" xmlns="" id="{E005120A-4651-8149-BAE1-3A8D57B72741}"/>
              </a:ext>
            </a:extLst>
          </p:cNvPr>
          <p:cNvSpPr>
            <a:spLocks noGrp="1"/>
          </p:cNvSpPr>
          <p:nvPr>
            <p:ph type="title"/>
          </p:nvPr>
        </p:nvSpPr>
        <p:spPr>
          <a:xfrm>
            <a:off x="719403" y="620689"/>
            <a:ext cx="6505939" cy="1320381"/>
          </a:xfrm>
          <a:prstGeom prst="rect">
            <a:avLst/>
          </a:prstGeom>
        </p:spPr>
        <p:txBody>
          <a:bodyPr vert="horz" lIns="91440" tIns="45720" rIns="91440" bIns="45720" rtlCol="0" anchor="ctr">
            <a:normAutofit/>
          </a:bodyPr>
          <a:lstStyle>
            <a:lvl1pPr>
              <a:defRPr b="1">
                <a:solidFill>
                  <a:srgbClr val="FFDD00"/>
                </a:solidFill>
                <a:latin typeface="Helvetica" pitchFamily="2" charset="0"/>
              </a:defRPr>
            </a:lvl1pPr>
          </a:lstStyle>
          <a:p>
            <a:r>
              <a:rPr lang="en-US" dirty="0"/>
              <a:t>Click to edit </a:t>
            </a:r>
            <a:br>
              <a:rPr lang="en-US" dirty="0"/>
            </a:br>
            <a:r>
              <a:rPr lang="en-US" dirty="0"/>
              <a:t>Master title style</a:t>
            </a:r>
          </a:p>
        </p:txBody>
      </p:sp>
      <p:pic>
        <p:nvPicPr>
          <p:cNvPr id="5" name="Picture 4">
            <a:extLst>
              <a:ext uri="{FF2B5EF4-FFF2-40B4-BE49-F238E27FC236}">
                <a16:creationId xmlns:a16="http://schemas.microsoft.com/office/drawing/2014/main" xmlns="" id="{3AB2966A-EE45-1047-8A5C-B2B52854518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6533" y="5805265"/>
            <a:ext cx="1117779" cy="903829"/>
          </a:xfrm>
          <a:prstGeom prst="rect">
            <a:avLst/>
          </a:prstGeom>
        </p:spPr>
      </p:pic>
    </p:spTree>
    <p:extLst>
      <p:ext uri="{BB962C8B-B14F-4D97-AF65-F5344CB8AC3E}">
        <p14:creationId xmlns:p14="http://schemas.microsoft.com/office/powerpoint/2010/main" val="3750815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20">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11/13/2020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 id="2147483674" r:id="rId18"/>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413" y="620688"/>
            <a:ext cx="9409045" cy="1445502"/>
          </a:xfrm>
          <a:prstGeom prst="rect">
            <a:avLst/>
          </a:prstGeom>
        </p:spPr>
      </p:pic>
      <p:sp>
        <p:nvSpPr>
          <p:cNvPr id="2" name="TextBox 1"/>
          <p:cNvSpPr txBox="1"/>
          <p:nvPr/>
        </p:nvSpPr>
        <p:spPr>
          <a:xfrm>
            <a:off x="1679509" y="2564904"/>
            <a:ext cx="7968885" cy="2862322"/>
          </a:xfrm>
          <a:prstGeom prst="rect">
            <a:avLst/>
          </a:prstGeom>
          <a:noFill/>
        </p:spPr>
        <p:txBody>
          <a:bodyPr wrap="square" rtlCol="0">
            <a:spAutoFit/>
          </a:bodyPr>
          <a:lstStyle/>
          <a:p>
            <a:pPr algn="ctr"/>
            <a:r>
              <a:rPr lang="en-GB" sz="3600" dirty="0" smtClean="0">
                <a:solidFill>
                  <a:schemeClr val="bg1"/>
                </a:solidFill>
              </a:rPr>
              <a:t>Lunchtime Seminar</a:t>
            </a:r>
          </a:p>
          <a:p>
            <a:pPr algn="ctr"/>
            <a:endParaRPr lang="en-GB" sz="3600" dirty="0" smtClean="0">
              <a:solidFill>
                <a:schemeClr val="bg1"/>
              </a:solidFill>
            </a:endParaRPr>
          </a:p>
          <a:p>
            <a:pPr algn="ctr"/>
            <a:r>
              <a:rPr lang="en-GB" sz="3600" dirty="0" smtClean="0">
                <a:solidFill>
                  <a:schemeClr val="bg1"/>
                </a:solidFill>
              </a:rPr>
              <a:t>Mainstreaming </a:t>
            </a:r>
            <a:r>
              <a:rPr lang="en-GB" sz="3600" dirty="0">
                <a:solidFill>
                  <a:schemeClr val="bg1"/>
                </a:solidFill>
              </a:rPr>
              <a:t>community development approaches in social work?</a:t>
            </a:r>
          </a:p>
        </p:txBody>
      </p:sp>
    </p:spTree>
    <p:extLst>
      <p:ext uri="{BB962C8B-B14F-4D97-AF65-F5344CB8AC3E}">
        <p14:creationId xmlns:p14="http://schemas.microsoft.com/office/powerpoint/2010/main" val="1593427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045922-8532-4A7D-BFB6-241E856F23C4}"/>
              </a:ext>
            </a:extLst>
          </p:cNvPr>
          <p:cNvSpPr>
            <a:spLocks noGrp="1"/>
          </p:cNvSpPr>
          <p:nvPr>
            <p:ph type="ctrTitle"/>
          </p:nvPr>
        </p:nvSpPr>
        <p:spPr/>
        <p:txBody>
          <a:bodyPr/>
          <a:lstStyle/>
          <a:p>
            <a:r>
              <a:rPr lang="en-GB" dirty="0"/>
              <a:t/>
            </a:r>
            <a:br>
              <a:rPr lang="en-GB" dirty="0"/>
            </a:br>
            <a:r>
              <a:rPr lang="en-GB" b="1" dirty="0"/>
              <a:t>Co-production and the Young Men’s Group (YMG)</a:t>
            </a:r>
          </a:p>
        </p:txBody>
      </p:sp>
      <p:sp>
        <p:nvSpPr>
          <p:cNvPr id="3" name="Subtitle 2">
            <a:extLst>
              <a:ext uri="{FF2B5EF4-FFF2-40B4-BE49-F238E27FC236}">
                <a16:creationId xmlns:a16="http://schemas.microsoft.com/office/drawing/2014/main" xmlns="" id="{F96DD82B-2A20-43BC-8FA4-D6C60F9EA44E}"/>
              </a:ext>
            </a:extLst>
          </p:cNvPr>
          <p:cNvSpPr>
            <a:spLocks noGrp="1"/>
          </p:cNvSpPr>
          <p:nvPr>
            <p:ph type="subTitle" idx="1"/>
          </p:nvPr>
        </p:nvSpPr>
        <p:spPr>
          <a:xfrm>
            <a:off x="6095999" y="4777380"/>
            <a:ext cx="3884613" cy="861420"/>
          </a:xfrm>
        </p:spPr>
        <p:txBody>
          <a:bodyPr>
            <a:normAutofit fontScale="62500" lnSpcReduction="20000"/>
          </a:bodyPr>
          <a:lstStyle/>
          <a:p>
            <a:r>
              <a:rPr lang="en-GB" sz="2100" b="1" dirty="0"/>
              <a:t>Jolene </a:t>
            </a:r>
            <a:r>
              <a:rPr lang="en-GB" sz="2100" b="1" dirty="0" err="1"/>
              <a:t>mcmorris</a:t>
            </a:r>
            <a:r>
              <a:rPr lang="en-GB" sz="2100" b="1" dirty="0"/>
              <a:t>- </a:t>
            </a:r>
            <a:r>
              <a:rPr lang="en-GB" sz="2100" b="1" dirty="0" err="1"/>
              <a:t>cloughley</a:t>
            </a:r>
            <a:endParaRPr lang="en-GB" sz="2100" b="1" dirty="0"/>
          </a:p>
          <a:p>
            <a:r>
              <a:rPr lang="en-GB" sz="2100" b="1" dirty="0"/>
              <a:t>Social </a:t>
            </a:r>
            <a:r>
              <a:rPr lang="en-GB" sz="2100" b="1" dirty="0" err="1"/>
              <a:t>WOrker</a:t>
            </a:r>
            <a:endParaRPr lang="en-GB" sz="2100" b="1" dirty="0"/>
          </a:p>
          <a:p>
            <a:r>
              <a:rPr lang="en-GB" sz="2100" b="1" dirty="0"/>
              <a:t> young people’s partnership</a:t>
            </a:r>
          </a:p>
          <a:p>
            <a:endParaRPr lang="en-GB" dirty="0"/>
          </a:p>
        </p:txBody>
      </p:sp>
    </p:spTree>
    <p:extLst>
      <p:ext uri="{BB962C8B-B14F-4D97-AF65-F5344CB8AC3E}">
        <p14:creationId xmlns:p14="http://schemas.microsoft.com/office/powerpoint/2010/main" val="392147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3606A4-EEC0-421B-8093-D6BF64B09C0A}"/>
              </a:ext>
            </a:extLst>
          </p:cNvPr>
          <p:cNvSpPr>
            <a:spLocks noGrp="1"/>
          </p:cNvSpPr>
          <p:nvPr>
            <p:ph type="title"/>
          </p:nvPr>
        </p:nvSpPr>
        <p:spPr/>
        <p:txBody>
          <a:bodyPr/>
          <a:lstStyle/>
          <a:p>
            <a:r>
              <a:rPr lang="en-GB" dirty="0"/>
              <a:t>Rationale of project</a:t>
            </a:r>
          </a:p>
        </p:txBody>
      </p:sp>
      <p:sp>
        <p:nvSpPr>
          <p:cNvPr id="3" name="Content Placeholder 2">
            <a:extLst>
              <a:ext uri="{FF2B5EF4-FFF2-40B4-BE49-F238E27FC236}">
                <a16:creationId xmlns:a16="http://schemas.microsoft.com/office/drawing/2014/main" xmlns="" id="{D5CF7AEF-CA24-4D4B-BB46-AC8D9788C3D8}"/>
              </a:ext>
            </a:extLst>
          </p:cNvPr>
          <p:cNvSpPr>
            <a:spLocks noGrp="1"/>
          </p:cNvSpPr>
          <p:nvPr>
            <p:ph idx="1"/>
          </p:nvPr>
        </p:nvSpPr>
        <p:spPr/>
        <p:txBody>
          <a:bodyPr>
            <a:normAutofit/>
          </a:bodyPr>
          <a:lstStyle/>
          <a:p>
            <a:r>
              <a:rPr lang="en-GB" dirty="0"/>
              <a:t>“The real value of Health and Social Care is in its people, not its buildings.” (DOH, 2016:85)</a:t>
            </a:r>
          </a:p>
          <a:p>
            <a:r>
              <a:rPr lang="en-GB" dirty="0"/>
              <a:t> What is co-production? The DOH (</a:t>
            </a:r>
            <a:r>
              <a:rPr lang="en-GB" dirty="0" smtClean="0"/>
              <a:t>2018d:9</a:t>
            </a:r>
            <a:r>
              <a:rPr lang="en-GB" dirty="0"/>
              <a:t>) Co-Production Guide</a:t>
            </a:r>
          </a:p>
          <a:p>
            <a:pPr>
              <a:buFont typeface="+mj-lt"/>
              <a:buAutoNum type="arabicPeriod"/>
            </a:pPr>
            <a:r>
              <a:rPr lang="en-GB" dirty="0"/>
              <a:t>Person-centred</a:t>
            </a:r>
          </a:p>
          <a:p>
            <a:pPr>
              <a:buFont typeface="+mj-lt"/>
              <a:buAutoNum type="arabicPeriod"/>
            </a:pPr>
            <a:r>
              <a:rPr lang="en-GB" dirty="0"/>
              <a:t>Partnership</a:t>
            </a:r>
          </a:p>
          <a:p>
            <a:pPr>
              <a:buFont typeface="+mj-lt"/>
              <a:buAutoNum type="arabicPeriod"/>
            </a:pPr>
            <a:r>
              <a:rPr lang="en-GB" dirty="0"/>
              <a:t>Empowering/ strength focussed</a:t>
            </a:r>
          </a:p>
          <a:p>
            <a:pPr>
              <a:buFont typeface="+mj-lt"/>
              <a:buAutoNum type="arabicPeriod"/>
            </a:pPr>
            <a:r>
              <a:rPr lang="en-GB" dirty="0"/>
              <a:t>Services are co-designed and co-delivered.</a:t>
            </a:r>
          </a:p>
          <a:p>
            <a:r>
              <a:rPr lang="en-GB" dirty="0"/>
              <a:t>Transformational leadership utilised to manage change (DOH, 2017:4</a:t>
            </a:r>
            <a:r>
              <a:rPr lang="en-GB" dirty="0" smtClean="0"/>
              <a:t>)</a:t>
            </a:r>
          </a:p>
          <a:p>
            <a:pPr marL="0" indent="0">
              <a:buNone/>
            </a:pPr>
            <a:endParaRPr lang="en-GB" dirty="0"/>
          </a:p>
        </p:txBody>
      </p:sp>
    </p:spTree>
    <p:extLst>
      <p:ext uri="{BB962C8B-B14F-4D97-AF65-F5344CB8AC3E}">
        <p14:creationId xmlns:p14="http://schemas.microsoft.com/office/powerpoint/2010/main" val="1962349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52B79F-DB70-4E15-A349-E1680F630B51}"/>
              </a:ext>
            </a:extLst>
          </p:cNvPr>
          <p:cNvSpPr>
            <a:spLocks noGrp="1"/>
          </p:cNvSpPr>
          <p:nvPr>
            <p:ph type="title"/>
          </p:nvPr>
        </p:nvSpPr>
        <p:spPr/>
        <p:txBody>
          <a:bodyPr/>
          <a:lstStyle/>
          <a:p>
            <a:pPr algn="ctr"/>
            <a:r>
              <a:rPr lang="en-GB" dirty="0"/>
              <a:t>Project Planning towards </a:t>
            </a:r>
            <a:r>
              <a:rPr lang="en-GB" dirty="0" smtClean="0"/>
              <a:t>Person-Centred </a:t>
            </a:r>
            <a:r>
              <a:rPr lang="en-GB" dirty="0"/>
              <a:t>and Integrated Service Delivery</a:t>
            </a:r>
          </a:p>
        </p:txBody>
      </p:sp>
      <p:graphicFrame>
        <p:nvGraphicFramePr>
          <p:cNvPr id="4" name="Content Placeholder 3">
            <a:extLst>
              <a:ext uri="{FF2B5EF4-FFF2-40B4-BE49-F238E27FC236}">
                <a16:creationId xmlns:a16="http://schemas.microsoft.com/office/drawing/2014/main" xmlns="" id="{1D52FC88-EAC0-4986-BF0C-66B8DB988334}"/>
              </a:ext>
            </a:extLst>
          </p:cNvPr>
          <p:cNvGraphicFramePr>
            <a:graphicFrameLocks noGrp="1"/>
          </p:cNvGraphicFramePr>
          <p:nvPr>
            <p:ph idx="1"/>
            <p:extLst>
              <p:ext uri="{D42A27DB-BD31-4B8C-83A1-F6EECF244321}">
                <p14:modId xmlns:p14="http://schemas.microsoft.com/office/powerpoint/2010/main" val="462184640"/>
              </p:ext>
            </p:extLst>
          </p:nvPr>
        </p:nvGraphicFramePr>
        <p:xfrm>
          <a:off x="719528" y="2803161"/>
          <a:ext cx="10807908" cy="3891240"/>
        </p:xfrm>
        <a:graphic>
          <a:graphicData uri="http://schemas.openxmlformats.org/drawingml/2006/table">
            <a:tbl>
              <a:tblPr firstRow="1" firstCol="1" bandRow="1">
                <a:tableStyleId>{5C22544A-7EE6-4342-B048-85BDC9FD1C3A}</a:tableStyleId>
              </a:tblPr>
              <a:tblGrid>
                <a:gridCol w="5403954">
                  <a:extLst>
                    <a:ext uri="{9D8B030D-6E8A-4147-A177-3AD203B41FA5}">
                      <a16:colId xmlns:a16="http://schemas.microsoft.com/office/drawing/2014/main" xmlns="" val="29683774"/>
                    </a:ext>
                  </a:extLst>
                </a:gridCol>
                <a:gridCol w="5403954">
                  <a:extLst>
                    <a:ext uri="{9D8B030D-6E8A-4147-A177-3AD203B41FA5}">
                      <a16:colId xmlns:a16="http://schemas.microsoft.com/office/drawing/2014/main" xmlns="" val="2692920843"/>
                    </a:ext>
                  </a:extLst>
                </a:gridCol>
              </a:tblGrid>
              <a:tr h="359972">
                <a:tc>
                  <a:txBody>
                    <a:bodyPr/>
                    <a:lstStyle/>
                    <a:p>
                      <a:pPr algn="ctr" hangingPunct="0">
                        <a:lnSpc>
                          <a:spcPct val="150000"/>
                        </a:lnSpc>
                        <a:spcAft>
                          <a:spcPts val="0"/>
                        </a:spcAft>
                      </a:pPr>
                      <a:r>
                        <a:rPr lang="en-GB" sz="2400" u="sng" dirty="0">
                          <a:effectLst/>
                        </a:rPr>
                        <a:t>Timeline</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lnSpc>
                          <a:spcPct val="150000"/>
                        </a:lnSpc>
                        <a:spcAft>
                          <a:spcPts val="0"/>
                        </a:spcAft>
                      </a:pPr>
                      <a:r>
                        <a:rPr lang="en-GB" sz="2400" u="sng" dirty="0">
                          <a:effectLst/>
                        </a:rPr>
                        <a:t>Task</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183051953"/>
                  </a:ext>
                </a:extLst>
              </a:tr>
              <a:tr h="360066">
                <a:tc>
                  <a:txBody>
                    <a:bodyPr/>
                    <a:lstStyle/>
                    <a:p>
                      <a:pPr hangingPunct="0">
                        <a:lnSpc>
                          <a:spcPct val="150000"/>
                        </a:lnSpc>
                        <a:spcAft>
                          <a:spcPts val="0"/>
                        </a:spcAft>
                      </a:pPr>
                      <a:r>
                        <a:rPr lang="en-GB" sz="1200" dirty="0">
                          <a:effectLst/>
                        </a:rPr>
                        <a:t>February/April</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spcAft>
                          <a:spcPts val="0"/>
                        </a:spcAft>
                      </a:pPr>
                      <a:r>
                        <a:rPr lang="en-GB" sz="1200">
                          <a:effectLst/>
                        </a:rPr>
                        <a:t>Spring YMG</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20888711"/>
                  </a:ext>
                </a:extLst>
              </a:tr>
              <a:tr h="771135">
                <a:tc>
                  <a:txBody>
                    <a:bodyPr/>
                    <a:lstStyle/>
                    <a:p>
                      <a:pPr hangingPunct="0">
                        <a:lnSpc>
                          <a:spcPct val="150000"/>
                        </a:lnSpc>
                        <a:spcAft>
                          <a:spcPts val="0"/>
                        </a:spcAft>
                      </a:pPr>
                      <a:r>
                        <a:rPr lang="en-GB" sz="1200">
                          <a:effectLst/>
                        </a:rPr>
                        <a:t>April/May</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spcAft>
                          <a:spcPts val="0"/>
                        </a:spcAft>
                      </a:pPr>
                      <a:r>
                        <a:rPr lang="en-GB" sz="1200" dirty="0">
                          <a:effectLst/>
                        </a:rPr>
                        <a:t>Creation and distribution of evaluations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418422160"/>
                  </a:ext>
                </a:extLst>
              </a:tr>
              <a:tr h="360066">
                <a:tc>
                  <a:txBody>
                    <a:bodyPr/>
                    <a:lstStyle/>
                    <a:p>
                      <a:pPr hangingPunct="0">
                        <a:lnSpc>
                          <a:spcPct val="150000"/>
                        </a:lnSpc>
                        <a:spcAft>
                          <a:spcPts val="0"/>
                        </a:spcAft>
                      </a:pPr>
                      <a:r>
                        <a:rPr lang="en-GB" sz="1200">
                          <a:effectLst/>
                        </a:rPr>
                        <a:t>May</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spcAft>
                          <a:spcPts val="0"/>
                        </a:spcAft>
                      </a:pPr>
                      <a:r>
                        <a:rPr lang="en-GB" sz="1200">
                          <a:effectLst/>
                        </a:rPr>
                        <a:t>Completed evaluations gathered</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02770052"/>
                  </a:ext>
                </a:extLst>
              </a:tr>
              <a:tr h="360066">
                <a:tc>
                  <a:txBody>
                    <a:bodyPr/>
                    <a:lstStyle/>
                    <a:p>
                      <a:pPr hangingPunct="0">
                        <a:lnSpc>
                          <a:spcPct val="150000"/>
                        </a:lnSpc>
                        <a:spcAft>
                          <a:spcPts val="0"/>
                        </a:spcAft>
                      </a:pPr>
                      <a:r>
                        <a:rPr lang="en-GB" sz="1200">
                          <a:effectLst/>
                        </a:rPr>
                        <a:t>June</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spcAft>
                          <a:spcPts val="0"/>
                        </a:spcAft>
                      </a:pPr>
                      <a:r>
                        <a:rPr lang="en-GB" sz="1200">
                          <a:effectLst/>
                        </a:rPr>
                        <a:t>Results analysed and presented</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557221754"/>
                  </a:ext>
                </a:extLst>
              </a:tr>
              <a:tr h="360066">
                <a:tc>
                  <a:txBody>
                    <a:bodyPr/>
                    <a:lstStyle/>
                    <a:p>
                      <a:pPr hangingPunct="0">
                        <a:lnSpc>
                          <a:spcPct val="150000"/>
                        </a:lnSpc>
                        <a:spcAft>
                          <a:spcPts val="0"/>
                        </a:spcAft>
                      </a:pPr>
                      <a:r>
                        <a:rPr lang="en-GB" sz="1200">
                          <a:effectLst/>
                        </a:rPr>
                        <a:t>July</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spcAft>
                          <a:spcPts val="0"/>
                        </a:spcAft>
                      </a:pPr>
                      <a:r>
                        <a:rPr lang="en-GB" sz="1200">
                          <a:effectLst/>
                        </a:rPr>
                        <a:t>Critical reflection on project</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949107034"/>
                  </a:ext>
                </a:extLst>
              </a:tr>
              <a:tr h="360066">
                <a:tc>
                  <a:txBody>
                    <a:bodyPr/>
                    <a:lstStyle/>
                    <a:p>
                      <a:pPr hangingPunct="0">
                        <a:lnSpc>
                          <a:spcPct val="150000"/>
                        </a:lnSpc>
                        <a:spcAft>
                          <a:spcPts val="0"/>
                        </a:spcAft>
                      </a:pPr>
                      <a:r>
                        <a:rPr lang="en-GB" sz="1200">
                          <a:effectLst/>
                        </a:rPr>
                        <a:t>August</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spcAft>
                          <a:spcPts val="0"/>
                        </a:spcAft>
                      </a:pPr>
                      <a:r>
                        <a:rPr lang="en-GB" sz="1200">
                          <a:effectLst/>
                        </a:rPr>
                        <a:t>Recruitment of new group members</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038079489"/>
                  </a:ext>
                </a:extLst>
              </a:tr>
              <a:tr h="771135">
                <a:tc>
                  <a:txBody>
                    <a:bodyPr/>
                    <a:lstStyle/>
                    <a:p>
                      <a:pPr hangingPunct="0">
                        <a:lnSpc>
                          <a:spcPct val="150000"/>
                        </a:lnSpc>
                        <a:spcAft>
                          <a:spcPts val="0"/>
                        </a:spcAft>
                      </a:pPr>
                      <a:r>
                        <a:rPr lang="en-GB" sz="1200">
                          <a:effectLst/>
                        </a:rPr>
                        <a:t>September</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hangingPunct="0">
                        <a:lnSpc>
                          <a:spcPct val="150000"/>
                        </a:lnSpc>
                        <a:spcAft>
                          <a:spcPts val="0"/>
                        </a:spcAft>
                      </a:pPr>
                      <a:r>
                        <a:rPr lang="en-GB" sz="1200" dirty="0">
                          <a:effectLst/>
                        </a:rPr>
                        <a:t>Co-productive consultation prior to Winter YMG starting</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951823453"/>
                  </a:ext>
                </a:extLst>
              </a:tr>
            </a:tbl>
          </a:graphicData>
        </a:graphic>
      </p:graphicFrame>
    </p:spTree>
    <p:extLst>
      <p:ext uri="{BB962C8B-B14F-4D97-AF65-F5344CB8AC3E}">
        <p14:creationId xmlns:p14="http://schemas.microsoft.com/office/powerpoint/2010/main" val="112833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Young Males Talk</a:t>
            </a:r>
          </a:p>
        </p:txBody>
      </p:sp>
      <p:sp>
        <p:nvSpPr>
          <p:cNvPr id="4" name="Content Placeholder 3"/>
          <p:cNvSpPr>
            <a:spLocks noGrp="1"/>
          </p:cNvSpPr>
          <p:nvPr>
            <p:ph sz="half" idx="2"/>
          </p:nvPr>
        </p:nvSpPr>
        <p:spPr>
          <a:xfrm>
            <a:off x="6461376" y="2483184"/>
            <a:ext cx="4825159" cy="3416300"/>
          </a:xfrm>
        </p:spPr>
        <p:txBody>
          <a:bodyPr>
            <a:normAutofit/>
          </a:bodyPr>
          <a:lstStyle/>
          <a:p>
            <a:endParaRPr lang="en-GB" dirty="0"/>
          </a:p>
        </p:txBody>
      </p:sp>
      <p:sp>
        <p:nvSpPr>
          <p:cNvPr id="5" name="Content Placeholder 4"/>
          <p:cNvSpPr>
            <a:spLocks noGrp="1"/>
          </p:cNvSpPr>
          <p:nvPr>
            <p:ph sz="half" idx="1"/>
          </p:nvPr>
        </p:nvSpPr>
        <p:spPr/>
        <p:txBody>
          <a:bodyPr/>
          <a:lstStyle/>
          <a:p>
            <a:endParaRPr lang="en-GB"/>
          </a:p>
        </p:txBody>
      </p:sp>
      <p:sp>
        <p:nvSpPr>
          <p:cNvPr id="6" name="Rectangular Callout 5"/>
          <p:cNvSpPr/>
          <p:nvPr/>
        </p:nvSpPr>
        <p:spPr>
          <a:xfrm>
            <a:off x="589548" y="2622884"/>
            <a:ext cx="1900990" cy="1245269"/>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hangingPunct="0"/>
            <a:r>
              <a:rPr lang="en-GB" dirty="0"/>
              <a:t>All felt the sessions were too short.</a:t>
            </a:r>
          </a:p>
        </p:txBody>
      </p:sp>
      <p:sp>
        <p:nvSpPr>
          <p:cNvPr id="7" name="Oval Callout 6"/>
          <p:cNvSpPr/>
          <p:nvPr/>
        </p:nvSpPr>
        <p:spPr>
          <a:xfrm>
            <a:off x="8518358" y="2213811"/>
            <a:ext cx="3056021" cy="208146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Want to go again</a:t>
            </a:r>
          </a:p>
        </p:txBody>
      </p:sp>
      <p:sp>
        <p:nvSpPr>
          <p:cNvPr id="8" name="Explosion 1 7"/>
          <p:cNvSpPr/>
          <p:nvPr/>
        </p:nvSpPr>
        <p:spPr>
          <a:xfrm>
            <a:off x="2851485" y="2081464"/>
            <a:ext cx="3687680" cy="198521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hangingPunct="0"/>
            <a:r>
              <a:rPr lang="en-GB" dirty="0"/>
              <a:t>Don’t want it to end.</a:t>
            </a:r>
          </a:p>
        </p:txBody>
      </p:sp>
      <p:sp>
        <p:nvSpPr>
          <p:cNvPr id="9" name="Vertical Scroll 8"/>
          <p:cNvSpPr/>
          <p:nvPr/>
        </p:nvSpPr>
        <p:spPr>
          <a:xfrm>
            <a:off x="8734926" y="4692316"/>
            <a:ext cx="2550695" cy="1925052"/>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buFont typeface="Arial" panose="020B0604020202020204" pitchFamily="34" charset="0"/>
              <a:buChar char="•"/>
            </a:pPr>
            <a:r>
              <a:rPr lang="en-GB" dirty="0"/>
              <a:t>Co-ordinators were described as ‘very kind and funny and easy to talk to.’</a:t>
            </a:r>
          </a:p>
        </p:txBody>
      </p:sp>
      <p:sp>
        <p:nvSpPr>
          <p:cNvPr id="10" name="Down Ribbon 9"/>
          <p:cNvSpPr/>
          <p:nvPr/>
        </p:nvSpPr>
        <p:spPr>
          <a:xfrm>
            <a:off x="1143000" y="5221705"/>
            <a:ext cx="4247147" cy="1491916"/>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would recommend group to others</a:t>
            </a:r>
          </a:p>
        </p:txBody>
      </p:sp>
      <p:sp>
        <p:nvSpPr>
          <p:cNvPr id="12" name="Isosceles Triangle 11"/>
          <p:cNvSpPr/>
          <p:nvPr/>
        </p:nvSpPr>
        <p:spPr>
          <a:xfrm>
            <a:off x="5763127" y="5221705"/>
            <a:ext cx="2755232" cy="1395663"/>
          </a:xfrm>
          <a:prstGeom prst="triangle">
            <a:avLst>
              <a:gd name="adj" fmla="val 504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residential</a:t>
            </a:r>
          </a:p>
        </p:txBody>
      </p:sp>
      <p:sp>
        <p:nvSpPr>
          <p:cNvPr id="13" name="Right Arrow 12"/>
          <p:cNvSpPr/>
          <p:nvPr/>
        </p:nvSpPr>
        <p:spPr>
          <a:xfrm>
            <a:off x="6063917" y="3206416"/>
            <a:ext cx="2755231" cy="19130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communication/ confidence building</a:t>
            </a:r>
          </a:p>
        </p:txBody>
      </p:sp>
      <p:sp>
        <p:nvSpPr>
          <p:cNvPr id="14" name="Rectangle 13"/>
          <p:cNvSpPr/>
          <p:nvPr/>
        </p:nvSpPr>
        <p:spPr>
          <a:xfrm>
            <a:off x="1768642" y="4199021"/>
            <a:ext cx="257475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very useful</a:t>
            </a:r>
          </a:p>
        </p:txBody>
      </p:sp>
    </p:spTree>
    <p:extLst>
      <p:ext uri="{BB962C8B-B14F-4D97-AF65-F5344CB8AC3E}">
        <p14:creationId xmlns:p14="http://schemas.microsoft.com/office/powerpoint/2010/main" val="1076057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stakeholder perspectives</a:t>
            </a:r>
            <a:endParaRPr lang="en-GB" dirty="0"/>
          </a:p>
        </p:txBody>
      </p:sp>
      <p:sp>
        <p:nvSpPr>
          <p:cNvPr id="3" name="Text Placeholder 2"/>
          <p:cNvSpPr>
            <a:spLocks noGrp="1"/>
          </p:cNvSpPr>
          <p:nvPr>
            <p:ph type="body" idx="1"/>
          </p:nvPr>
        </p:nvSpPr>
        <p:spPr/>
        <p:txBody>
          <a:bodyPr/>
          <a:lstStyle/>
          <a:p>
            <a:r>
              <a:rPr lang="en-GB" dirty="0" smtClean="0"/>
              <a:t>Positive feedback is empowering</a:t>
            </a:r>
            <a:endParaRPr lang="en-GB" dirty="0"/>
          </a:p>
        </p:txBody>
      </p:sp>
      <p:sp>
        <p:nvSpPr>
          <p:cNvPr id="4" name="Content Placeholder 3"/>
          <p:cNvSpPr>
            <a:spLocks noGrp="1"/>
          </p:cNvSpPr>
          <p:nvPr>
            <p:ph sz="half" idx="2"/>
          </p:nvPr>
        </p:nvSpPr>
        <p:spPr/>
        <p:txBody>
          <a:bodyPr>
            <a:normAutofit/>
          </a:bodyPr>
          <a:lstStyle/>
          <a:p>
            <a:pPr lvl="0" hangingPunct="0"/>
            <a:r>
              <a:rPr lang="en-GB" dirty="0"/>
              <a:t>‘For the first time in years I have seen (Young person X) coming home happy with a big smile on his face after a social gathering.  I cannot thank you enough for all your help and support.  He loved the whole experience.  Thank you so much for such a rare and beautiful gift that is my son’s smile and excitement.’</a:t>
            </a:r>
          </a:p>
          <a:p>
            <a:endParaRPr lang="en-GB" dirty="0"/>
          </a:p>
        </p:txBody>
      </p:sp>
      <p:sp>
        <p:nvSpPr>
          <p:cNvPr id="5" name="Text Placeholder 4"/>
          <p:cNvSpPr>
            <a:spLocks noGrp="1"/>
          </p:cNvSpPr>
          <p:nvPr>
            <p:ph type="body" sz="quarter" idx="3"/>
          </p:nvPr>
        </p:nvSpPr>
        <p:spPr>
          <a:xfrm>
            <a:off x="6701589" y="1897566"/>
            <a:ext cx="4885735" cy="749382"/>
          </a:xfrm>
        </p:spPr>
        <p:txBody>
          <a:bodyPr/>
          <a:lstStyle/>
          <a:p>
            <a:r>
              <a:rPr lang="en-GB" dirty="0" smtClean="0"/>
              <a:t>Professional learning for staff</a:t>
            </a:r>
            <a:endParaRPr lang="en-GB" dirty="0"/>
          </a:p>
        </p:txBody>
      </p:sp>
      <p:sp>
        <p:nvSpPr>
          <p:cNvPr id="6" name="Content Placeholder 5"/>
          <p:cNvSpPr>
            <a:spLocks noGrp="1"/>
          </p:cNvSpPr>
          <p:nvPr>
            <p:ph sz="quarter" idx="4"/>
          </p:nvPr>
        </p:nvSpPr>
        <p:spPr/>
        <p:txBody>
          <a:bodyPr>
            <a:normAutofit fontScale="47500" lnSpcReduction="20000"/>
          </a:bodyPr>
          <a:lstStyle/>
          <a:p>
            <a:pPr lvl="0" hangingPunct="0"/>
            <a:r>
              <a:rPr lang="en-GB" dirty="0" smtClean="0"/>
              <a:t>Challenges me to look outside of the box in my social work role.</a:t>
            </a:r>
          </a:p>
          <a:p>
            <a:pPr lvl="0"/>
            <a:r>
              <a:rPr lang="en-GB" dirty="0" smtClean="0"/>
              <a:t>It </a:t>
            </a:r>
            <a:r>
              <a:rPr lang="en-GB" dirty="0"/>
              <a:t>has opened my mind to thinking about my practice through more than partnership working but towards co-production.</a:t>
            </a:r>
          </a:p>
          <a:p>
            <a:pPr lvl="0"/>
            <a:r>
              <a:rPr lang="en-GB" dirty="0"/>
              <a:t>Now co-production champion in team, attending LEP meetings</a:t>
            </a:r>
            <a:r>
              <a:rPr lang="en-GB" dirty="0" smtClean="0"/>
              <a:t>.</a:t>
            </a:r>
            <a:endParaRPr lang="en-GB" dirty="0"/>
          </a:p>
          <a:p>
            <a:pPr lvl="0" hangingPunct="0"/>
            <a:endParaRPr lang="en-GB" dirty="0" smtClean="0"/>
          </a:p>
          <a:p>
            <a:pPr lvl="0" hangingPunct="0"/>
            <a:endParaRPr lang="en-GB" dirty="0"/>
          </a:p>
          <a:p>
            <a:pPr lvl="0" hangingPunct="0"/>
            <a:endParaRPr lang="en-GB" dirty="0" smtClean="0"/>
          </a:p>
          <a:p>
            <a:pPr lvl="0" hangingPunct="0"/>
            <a:endParaRPr lang="en-GB" dirty="0" smtClean="0"/>
          </a:p>
          <a:p>
            <a:pPr lvl="0" hangingPunct="0"/>
            <a:endParaRPr lang="en-GB" dirty="0"/>
          </a:p>
          <a:p>
            <a:pPr lvl="0" hangingPunct="0"/>
            <a:r>
              <a:rPr lang="en-GB" dirty="0" smtClean="0"/>
              <a:t>‘</a:t>
            </a:r>
            <a:r>
              <a:rPr lang="en-GB" dirty="0"/>
              <a:t>The programme has been great for me personally.  It has been an eye opening experience which has made me to be more understanding with some young people who are experiencing various issues.  This has helped me professionally as I have had to adapt my style on how to engage with individuals to encourage participation in all activities.’</a:t>
            </a:r>
          </a:p>
          <a:p>
            <a:endParaRPr lang="en-GB" dirty="0"/>
          </a:p>
        </p:txBody>
      </p:sp>
      <p:pic>
        <p:nvPicPr>
          <p:cNvPr id="10" name="Picture 2" descr="See the source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3300" y="3957005"/>
            <a:ext cx="4292065" cy="1173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9927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7064"/>
            <a:ext cx="12192000" cy="52093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riangle 5"/>
          <p:cNvSpPr/>
          <p:nvPr/>
        </p:nvSpPr>
        <p:spPr>
          <a:xfrm rot="10800000">
            <a:off x="11066584" y="6337064"/>
            <a:ext cx="445477" cy="151809"/>
          </a:xfrm>
          <a:prstGeom prst="triangle">
            <a:avLst>
              <a:gd name="adj" fmla="val 477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Arial" charset="0"/>
                <a:ea typeface="Arial" charset="0"/>
                <a:cs typeface="Arial" charset="0"/>
              </a:rPr>
              <a:t>3D SWOT ANALYSIS</a:t>
            </a:r>
          </a:p>
        </p:txBody>
      </p:sp>
      <p:sp>
        <p:nvSpPr>
          <p:cNvPr id="13" name="Cube 12"/>
          <p:cNvSpPr/>
          <p:nvPr/>
        </p:nvSpPr>
        <p:spPr>
          <a:xfrm>
            <a:off x="1190814" y="3540218"/>
            <a:ext cx="5059371" cy="2564565"/>
          </a:xfrm>
          <a:prstGeom prst="cube">
            <a:avLst/>
          </a:prstGeom>
          <a:solidFill>
            <a:srgbClr val="00B050"/>
          </a:solidFill>
          <a:ln>
            <a:noFill/>
          </a:ln>
          <a:effectLst>
            <a:outerShdw blurRad="50800" dist="38100" dir="2700000" algn="tl" rotWithShape="0">
              <a:prstClr val="black">
                <a:alpha val="40000"/>
              </a:prstClr>
            </a:outerShdw>
          </a:effectLst>
          <a:scene3d>
            <a:camera prst="orthographicFront"/>
            <a:lightRig rig="threePt"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158902" y="3547065"/>
            <a:ext cx="4421129" cy="531614"/>
          </a:xfrm>
          <a:prstGeom prst="rect">
            <a:avLst/>
          </a:prstGeom>
          <a:noFill/>
        </p:spPr>
        <p:txBody>
          <a:bodyPr wrap="square" lIns="91440" tIns="45720" rIns="91440" bIns="45720">
            <a:spAutoFit/>
          </a:bodyPr>
          <a:lstStyle/>
          <a:p>
            <a:pPr algn="ctr"/>
            <a:r>
              <a:rPr lang="en-US" sz="3200" b="1" cap="none" spc="0" dirty="0">
                <a:ln w="0"/>
                <a:solidFill>
                  <a:schemeClr val="bg1"/>
                </a:solidFill>
                <a:effectLst>
                  <a:reflection blurRad="6350" stA="53000" endA="300" endPos="35500" dir="5400000" sy="-90000" algn="bl" rotWithShape="0"/>
                </a:effectLst>
                <a:latin typeface="Arial" charset="0"/>
                <a:ea typeface="Arial" charset="0"/>
                <a:cs typeface="Arial" charset="0"/>
              </a:rPr>
              <a:t>     OPPORTUNITIES (+)</a:t>
            </a:r>
          </a:p>
        </p:txBody>
      </p:sp>
      <p:sp>
        <p:nvSpPr>
          <p:cNvPr id="23" name="Cube 22"/>
          <p:cNvSpPr/>
          <p:nvPr/>
        </p:nvSpPr>
        <p:spPr>
          <a:xfrm>
            <a:off x="6641644" y="3528550"/>
            <a:ext cx="5059371" cy="2564565"/>
          </a:xfrm>
          <a:prstGeom prst="cube">
            <a:avLst/>
          </a:prstGeom>
          <a:solidFill>
            <a:srgbClr val="C00000"/>
          </a:solidFill>
          <a:ln>
            <a:noFill/>
          </a:ln>
          <a:effectLst>
            <a:outerShdw blurRad="50800" dist="38100" dir="2700000" algn="tl" rotWithShape="0">
              <a:prstClr val="black">
                <a:alpha val="40000"/>
              </a:prstClr>
            </a:outerShdw>
          </a:effectLst>
          <a:scene3d>
            <a:camera prst="orthographicFront"/>
            <a:lightRig rig="threePt"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609732" y="3535397"/>
            <a:ext cx="4421129" cy="531614"/>
          </a:xfrm>
          <a:prstGeom prst="rect">
            <a:avLst/>
          </a:prstGeom>
          <a:noFill/>
        </p:spPr>
        <p:txBody>
          <a:bodyPr wrap="square" lIns="91440" tIns="45720" rIns="91440" bIns="45720">
            <a:spAutoFit/>
          </a:bodyPr>
          <a:lstStyle/>
          <a:p>
            <a:pPr algn="ctr"/>
            <a:r>
              <a:rPr lang="en-US" sz="3200" b="1" cap="none" spc="0" dirty="0">
                <a:ln w="0"/>
                <a:solidFill>
                  <a:schemeClr val="bg1"/>
                </a:solidFill>
                <a:effectLst>
                  <a:reflection blurRad="6350" stA="53000" endA="300" endPos="35500" dir="5400000" sy="-90000" algn="bl" rotWithShape="0"/>
                </a:effectLst>
                <a:latin typeface="Arial" charset="0"/>
                <a:ea typeface="Arial" charset="0"/>
                <a:cs typeface="Arial" charset="0"/>
              </a:rPr>
              <a:t>     THREATS (–)</a:t>
            </a:r>
          </a:p>
        </p:txBody>
      </p:sp>
      <p:sp>
        <p:nvSpPr>
          <p:cNvPr id="25" name="TextBox 24"/>
          <p:cNvSpPr txBox="1"/>
          <p:nvPr/>
        </p:nvSpPr>
        <p:spPr>
          <a:xfrm>
            <a:off x="6696697" y="4493154"/>
            <a:ext cx="4210708" cy="1077218"/>
          </a:xfrm>
          <a:prstGeom prst="rect">
            <a:avLst/>
          </a:prstGeom>
          <a:noFill/>
        </p:spPr>
        <p:txBody>
          <a:bodyPr wrap="square" rtlCol="0">
            <a:spAutoFit/>
          </a:bodyPr>
          <a:lstStyle/>
          <a:p>
            <a:r>
              <a:rPr lang="en-US" sz="1600" dirty="0">
                <a:solidFill>
                  <a:schemeClr val="bg1"/>
                </a:solidFill>
              </a:rPr>
              <a:t>• Time restraints</a:t>
            </a:r>
          </a:p>
          <a:p>
            <a:pPr marL="171450" indent="-171450">
              <a:buFont typeface="Arial" panose="020B0604020202020204" pitchFamily="34" charset="0"/>
              <a:buChar char="•"/>
            </a:pPr>
            <a:r>
              <a:rPr lang="en-US" sz="1600" dirty="0" smtClean="0">
                <a:solidFill>
                  <a:schemeClr val="bg1"/>
                </a:solidFill>
              </a:rPr>
              <a:t>COVID 19</a:t>
            </a:r>
            <a:endParaRPr lang="en-US" sz="1600" dirty="0">
              <a:solidFill>
                <a:schemeClr val="bg1"/>
              </a:solidFill>
            </a:endParaRPr>
          </a:p>
          <a:p>
            <a:r>
              <a:rPr lang="en-US" sz="1600" dirty="0" smtClean="0">
                <a:solidFill>
                  <a:schemeClr val="bg1"/>
                </a:solidFill>
              </a:rPr>
              <a:t>• </a:t>
            </a:r>
            <a:r>
              <a:rPr lang="en-US" sz="1600" dirty="0">
                <a:solidFill>
                  <a:schemeClr val="bg1"/>
                </a:solidFill>
              </a:rPr>
              <a:t>Resistance to change</a:t>
            </a:r>
          </a:p>
          <a:p>
            <a:pPr marL="171450" indent="-171450">
              <a:buFont typeface="Arial" panose="020B0604020202020204" pitchFamily="34" charset="0"/>
              <a:buChar char="•"/>
            </a:pPr>
            <a:r>
              <a:rPr lang="en-US" sz="1600" dirty="0">
                <a:solidFill>
                  <a:schemeClr val="bg1"/>
                </a:solidFill>
              </a:rPr>
              <a:t>Stakeholder conflict</a:t>
            </a:r>
          </a:p>
        </p:txBody>
      </p:sp>
      <p:sp>
        <p:nvSpPr>
          <p:cNvPr id="26" name="Cube 25"/>
          <p:cNvSpPr/>
          <p:nvPr/>
        </p:nvSpPr>
        <p:spPr>
          <a:xfrm>
            <a:off x="1190814" y="755832"/>
            <a:ext cx="5059371" cy="2564565"/>
          </a:xfrm>
          <a:prstGeom prst="cube">
            <a:avLst/>
          </a:prstGeom>
          <a:ln>
            <a:noFill/>
          </a:ln>
          <a:effectLst>
            <a:outerShdw blurRad="50800" dist="38100" dir="2700000" algn="tl" rotWithShape="0">
              <a:prstClr val="black">
                <a:alpha val="40000"/>
              </a:prstClr>
            </a:outerShdw>
          </a:effectLst>
          <a:scene3d>
            <a:camera prst="orthographicFront"/>
            <a:lightRig rig="threePt"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158902" y="762679"/>
            <a:ext cx="4421129" cy="531614"/>
          </a:xfrm>
          <a:prstGeom prst="rect">
            <a:avLst/>
          </a:prstGeom>
          <a:noFill/>
        </p:spPr>
        <p:txBody>
          <a:bodyPr wrap="square" lIns="91440" tIns="45720" rIns="91440" bIns="45720">
            <a:spAutoFit/>
          </a:bodyPr>
          <a:lstStyle/>
          <a:p>
            <a:pPr algn="ctr"/>
            <a:r>
              <a:rPr lang="en-US" sz="3200" b="1" cap="none" spc="0">
                <a:ln w="0"/>
                <a:solidFill>
                  <a:schemeClr val="bg1"/>
                </a:solidFill>
                <a:effectLst>
                  <a:reflection blurRad="6350" stA="53000" endA="300" endPos="35500" dir="5400000" sy="-90000" algn="bl" rotWithShape="0"/>
                </a:effectLst>
                <a:latin typeface="Arial" charset="0"/>
                <a:ea typeface="Arial" charset="0"/>
                <a:cs typeface="Arial" charset="0"/>
              </a:rPr>
              <a:t>      STRENGTHS </a:t>
            </a:r>
            <a:r>
              <a:rPr lang="en-US" sz="3200" b="1" cap="none" spc="0" dirty="0">
                <a:ln w="0"/>
                <a:solidFill>
                  <a:schemeClr val="bg1"/>
                </a:solidFill>
                <a:effectLst>
                  <a:reflection blurRad="6350" stA="53000" endA="300" endPos="35500" dir="5400000" sy="-90000" algn="bl" rotWithShape="0"/>
                </a:effectLst>
                <a:latin typeface="Arial" charset="0"/>
                <a:ea typeface="Arial" charset="0"/>
                <a:cs typeface="Arial" charset="0"/>
              </a:rPr>
              <a:t>(+)</a:t>
            </a:r>
          </a:p>
        </p:txBody>
      </p:sp>
      <p:sp>
        <p:nvSpPr>
          <p:cNvPr id="29" name="Cube 28"/>
          <p:cNvSpPr/>
          <p:nvPr/>
        </p:nvSpPr>
        <p:spPr>
          <a:xfrm>
            <a:off x="6641644" y="744164"/>
            <a:ext cx="5059371" cy="2564565"/>
          </a:xfrm>
          <a:prstGeom prst="cube">
            <a:avLst/>
          </a:prstGeom>
          <a:solidFill>
            <a:srgbClr val="D57820"/>
          </a:solidFill>
          <a:ln>
            <a:noFill/>
          </a:ln>
          <a:effectLst>
            <a:outerShdw blurRad="50800" dist="38100" dir="2700000" algn="tl" rotWithShape="0">
              <a:prstClr val="black">
                <a:alpha val="40000"/>
              </a:prstClr>
            </a:outerShdw>
          </a:effectLst>
          <a:scene3d>
            <a:camera prst="orthographicFront"/>
            <a:lightRig rig="threePt"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6609732" y="751011"/>
            <a:ext cx="4421129" cy="531614"/>
          </a:xfrm>
          <a:prstGeom prst="rect">
            <a:avLst/>
          </a:prstGeom>
          <a:noFill/>
        </p:spPr>
        <p:txBody>
          <a:bodyPr wrap="square" lIns="91440" tIns="45720" rIns="91440" bIns="45720">
            <a:spAutoFit/>
          </a:bodyPr>
          <a:lstStyle/>
          <a:p>
            <a:pPr algn="ctr"/>
            <a:r>
              <a:rPr lang="en-US" sz="3200" b="1" cap="none" spc="0" dirty="0">
                <a:ln w="0"/>
                <a:solidFill>
                  <a:schemeClr val="bg1"/>
                </a:solidFill>
                <a:effectLst>
                  <a:reflection blurRad="6350" stA="53000" endA="300" endPos="35500" dir="5400000" sy="-90000" algn="bl" rotWithShape="0"/>
                </a:effectLst>
                <a:latin typeface="Arial" charset="0"/>
                <a:ea typeface="Arial" charset="0"/>
                <a:cs typeface="Arial" charset="0"/>
              </a:rPr>
              <a:t>     WEAKNESSES (–)</a:t>
            </a:r>
          </a:p>
        </p:txBody>
      </p:sp>
      <p:sp>
        <p:nvSpPr>
          <p:cNvPr id="31" name="TextBox 30"/>
          <p:cNvSpPr txBox="1"/>
          <p:nvPr/>
        </p:nvSpPr>
        <p:spPr>
          <a:xfrm>
            <a:off x="6855876" y="1824825"/>
            <a:ext cx="4210708" cy="1323439"/>
          </a:xfrm>
          <a:prstGeom prst="rect">
            <a:avLst/>
          </a:prstGeom>
          <a:noFill/>
        </p:spPr>
        <p:txBody>
          <a:bodyPr wrap="square" rtlCol="0">
            <a:spAutoFit/>
          </a:bodyPr>
          <a:lstStyle/>
          <a:p>
            <a:r>
              <a:rPr lang="en-US" sz="1600" dirty="0">
                <a:solidFill>
                  <a:schemeClr val="bg1"/>
                </a:solidFill>
              </a:rPr>
              <a:t>• Needs are identified by professionals </a:t>
            </a:r>
          </a:p>
          <a:p>
            <a:r>
              <a:rPr lang="en-US" sz="1600" dirty="0">
                <a:solidFill>
                  <a:schemeClr val="bg1"/>
                </a:solidFill>
              </a:rPr>
              <a:t>• Short term</a:t>
            </a:r>
          </a:p>
          <a:p>
            <a:pPr marL="285750" indent="-285750">
              <a:buFont typeface="Arial" panose="020B0604020202020204" pitchFamily="34" charset="0"/>
              <a:buChar char="•"/>
            </a:pPr>
            <a:r>
              <a:rPr lang="en-US" sz="1600" dirty="0">
                <a:solidFill>
                  <a:schemeClr val="bg1"/>
                </a:solidFill>
              </a:rPr>
              <a:t>Funded by  professionals</a:t>
            </a:r>
          </a:p>
          <a:p>
            <a:r>
              <a:rPr lang="en-US" sz="1600" dirty="0">
                <a:solidFill>
                  <a:schemeClr val="bg1"/>
                </a:solidFill>
              </a:rPr>
              <a:t>• Need more capacity building opportunities</a:t>
            </a:r>
          </a:p>
        </p:txBody>
      </p:sp>
      <p:sp>
        <p:nvSpPr>
          <p:cNvPr id="32" name="Rectangle 31"/>
          <p:cNvSpPr/>
          <p:nvPr/>
        </p:nvSpPr>
        <p:spPr>
          <a:xfrm rot="16200000">
            <a:off x="-396500" y="2069606"/>
            <a:ext cx="1946360" cy="643533"/>
          </a:xfrm>
          <a:prstGeom prst="rect">
            <a:avLst/>
          </a:prstGeom>
          <a:noFill/>
        </p:spPr>
        <p:txBody>
          <a:bodyPr wrap="square" lIns="91440" tIns="45720" rIns="91440" bIns="45720">
            <a:spAutoFit/>
          </a:bodyPr>
          <a:lstStyle/>
          <a:p>
            <a:pPr algn="ctr"/>
            <a:r>
              <a:rPr lang="en-US" sz="2000" b="1" dirty="0">
                <a:solidFill>
                  <a:schemeClr val="bg1">
                    <a:lumMod val="65000"/>
                  </a:schemeClr>
                </a:solidFill>
                <a:latin typeface="Arial" charset="0"/>
                <a:ea typeface="Arial" charset="0"/>
                <a:cs typeface="Arial" charset="0"/>
              </a:rPr>
              <a:t>INTERNAL FACTORS</a:t>
            </a:r>
          </a:p>
        </p:txBody>
      </p:sp>
      <p:sp>
        <p:nvSpPr>
          <p:cNvPr id="33" name="Rectangle 32"/>
          <p:cNvSpPr/>
          <p:nvPr/>
        </p:nvSpPr>
        <p:spPr>
          <a:xfrm rot="16200000">
            <a:off x="-396498" y="4842325"/>
            <a:ext cx="1946360" cy="643533"/>
          </a:xfrm>
          <a:prstGeom prst="rect">
            <a:avLst/>
          </a:prstGeom>
          <a:noFill/>
        </p:spPr>
        <p:txBody>
          <a:bodyPr wrap="square" lIns="91440" tIns="45720" rIns="91440" bIns="45720">
            <a:spAutoFit/>
          </a:bodyPr>
          <a:lstStyle/>
          <a:p>
            <a:pPr algn="ctr"/>
            <a:r>
              <a:rPr lang="en-US" sz="2000" b="1" dirty="0">
                <a:solidFill>
                  <a:schemeClr val="bg1">
                    <a:lumMod val="65000"/>
                  </a:schemeClr>
                </a:solidFill>
                <a:latin typeface="Arial" charset="0"/>
                <a:ea typeface="Arial" charset="0"/>
                <a:cs typeface="Arial" charset="0"/>
              </a:rPr>
              <a:t>EXTERNAL FACTORS</a:t>
            </a:r>
          </a:p>
        </p:txBody>
      </p:sp>
      <p:sp>
        <p:nvSpPr>
          <p:cNvPr id="16" name="TextBox 15"/>
          <p:cNvSpPr txBox="1"/>
          <p:nvPr/>
        </p:nvSpPr>
        <p:spPr>
          <a:xfrm>
            <a:off x="1245867" y="4504822"/>
            <a:ext cx="4210708" cy="1569660"/>
          </a:xfrm>
          <a:prstGeom prst="rect">
            <a:avLst/>
          </a:prstGeom>
          <a:noFill/>
        </p:spPr>
        <p:txBody>
          <a:bodyPr wrap="square" rtlCol="0">
            <a:spAutoFit/>
          </a:bodyPr>
          <a:lstStyle/>
          <a:p>
            <a:r>
              <a:rPr lang="en-US" sz="1100" dirty="0">
                <a:solidFill>
                  <a:schemeClr val="bg1"/>
                </a:solidFill>
              </a:rPr>
              <a:t>• </a:t>
            </a:r>
            <a:r>
              <a:rPr lang="en-US" sz="1600" dirty="0">
                <a:solidFill>
                  <a:schemeClr val="bg1"/>
                </a:solidFill>
              </a:rPr>
              <a:t>Community empowerment</a:t>
            </a:r>
          </a:p>
          <a:p>
            <a:pPr marL="285750" indent="-285750">
              <a:buFont typeface="Arial" panose="020B0604020202020204" pitchFamily="34" charset="0"/>
              <a:buChar char="•"/>
            </a:pPr>
            <a:r>
              <a:rPr lang="en-US" sz="1600" dirty="0">
                <a:solidFill>
                  <a:schemeClr val="bg1"/>
                </a:solidFill>
              </a:rPr>
              <a:t>Key Area 3 (CDNOS, 2015) </a:t>
            </a:r>
          </a:p>
          <a:p>
            <a:r>
              <a:rPr lang="en-US" sz="1600" dirty="0">
                <a:solidFill>
                  <a:schemeClr val="bg1"/>
                </a:solidFill>
              </a:rPr>
              <a:t>• Enable others</a:t>
            </a:r>
          </a:p>
          <a:p>
            <a:pPr marL="285750" indent="-285750">
              <a:buFont typeface="Arial" panose="020B0604020202020204" pitchFamily="34" charset="0"/>
              <a:buChar char="•"/>
            </a:pPr>
            <a:r>
              <a:rPr lang="en-US" sz="1600" dirty="0">
                <a:solidFill>
                  <a:schemeClr val="bg1"/>
                </a:solidFill>
              </a:rPr>
              <a:t>Manage NI Conflict (Das et al, 2015)</a:t>
            </a:r>
          </a:p>
          <a:p>
            <a:r>
              <a:rPr lang="en-US" sz="1600" dirty="0">
                <a:solidFill>
                  <a:schemeClr val="bg1"/>
                </a:solidFill>
              </a:rPr>
              <a:t>• Enhance skills/ capacity building</a:t>
            </a:r>
          </a:p>
          <a:p>
            <a:pPr marL="171450" indent="-171450">
              <a:buFont typeface="Arial" panose="020B0604020202020204" pitchFamily="34" charset="0"/>
              <a:buChar char="•"/>
            </a:pPr>
            <a:r>
              <a:rPr lang="en-US" sz="1600" dirty="0">
                <a:solidFill>
                  <a:schemeClr val="bg1"/>
                </a:solidFill>
              </a:rPr>
              <a:t>Share ideas</a:t>
            </a:r>
          </a:p>
        </p:txBody>
      </p:sp>
      <p:sp>
        <p:nvSpPr>
          <p:cNvPr id="28" name="TextBox 27"/>
          <p:cNvSpPr txBox="1"/>
          <p:nvPr/>
        </p:nvSpPr>
        <p:spPr>
          <a:xfrm>
            <a:off x="1245867" y="1720436"/>
            <a:ext cx="4210708" cy="1908215"/>
          </a:xfrm>
          <a:prstGeom prst="rect">
            <a:avLst/>
          </a:prstGeom>
          <a:noFill/>
        </p:spPr>
        <p:txBody>
          <a:bodyPr wrap="square" rtlCol="0">
            <a:spAutoFit/>
          </a:bodyPr>
          <a:lstStyle/>
          <a:p>
            <a:r>
              <a:rPr lang="en-US" sz="1100" dirty="0">
                <a:solidFill>
                  <a:schemeClr val="bg1"/>
                </a:solidFill>
              </a:rPr>
              <a:t>•  </a:t>
            </a:r>
            <a:r>
              <a:rPr lang="en-US" sz="1600" dirty="0" smtClean="0">
                <a:solidFill>
                  <a:schemeClr val="bg1"/>
                </a:solidFill>
              </a:rPr>
              <a:t>Funding</a:t>
            </a:r>
            <a:endParaRPr lang="en-US" sz="1600" dirty="0">
              <a:solidFill>
                <a:schemeClr val="bg1"/>
              </a:solidFill>
            </a:endParaRPr>
          </a:p>
          <a:p>
            <a:r>
              <a:rPr lang="en-US" sz="1600" dirty="0">
                <a:solidFill>
                  <a:schemeClr val="bg1"/>
                </a:solidFill>
              </a:rPr>
              <a:t>• Positive feedback</a:t>
            </a:r>
          </a:p>
          <a:p>
            <a:r>
              <a:rPr lang="en-US" sz="1600" dirty="0">
                <a:solidFill>
                  <a:schemeClr val="bg1"/>
                </a:solidFill>
              </a:rPr>
              <a:t>• Relationship building</a:t>
            </a:r>
          </a:p>
          <a:p>
            <a:pPr marL="171450" indent="-171450">
              <a:buFont typeface="Arial" panose="020B0604020202020204" pitchFamily="34" charset="0"/>
              <a:buChar char="•"/>
            </a:pPr>
            <a:r>
              <a:rPr lang="en-US" sz="1600" dirty="0">
                <a:solidFill>
                  <a:schemeClr val="bg1"/>
                </a:solidFill>
              </a:rPr>
              <a:t>Learning from each other in group work process (Tuckman, 1965)</a:t>
            </a:r>
          </a:p>
          <a:p>
            <a:pPr marL="171450" indent="-171450">
              <a:buFont typeface="Arial" panose="020B0604020202020204" pitchFamily="34" charset="0"/>
              <a:buChar char="•"/>
            </a:pPr>
            <a:r>
              <a:rPr lang="en-US" sz="1600" dirty="0">
                <a:solidFill>
                  <a:schemeClr val="bg1"/>
                </a:solidFill>
              </a:rPr>
              <a:t>Partnership working/ networking </a:t>
            </a:r>
          </a:p>
          <a:p>
            <a:endParaRPr lang="en-US" sz="1100" dirty="0">
              <a:solidFill>
                <a:schemeClr val="bg1"/>
              </a:solidFill>
            </a:endParaRPr>
          </a:p>
          <a:p>
            <a:endParaRPr lang="en-US" sz="1100" dirty="0">
              <a:solidFill>
                <a:schemeClr val="bg1"/>
              </a:solidFill>
            </a:endParaRPr>
          </a:p>
        </p:txBody>
      </p:sp>
    </p:spTree>
    <p:extLst>
      <p:ext uri="{BB962C8B-B14F-4D97-AF65-F5344CB8AC3E}">
        <p14:creationId xmlns:p14="http://schemas.microsoft.com/office/powerpoint/2010/main" val="8766448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1355</TotalTime>
  <Words>907</Words>
  <Application>Microsoft Office PowerPoint</Application>
  <PresentationFormat>Custom</PresentationFormat>
  <Paragraphs>115</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Ion Boardroom</vt:lpstr>
      <vt:lpstr>PowerPoint Presentation</vt:lpstr>
      <vt:lpstr> Co-production and the Young Men’s Group (YMG)</vt:lpstr>
      <vt:lpstr>Rationale of project</vt:lpstr>
      <vt:lpstr>Project Planning towards Person-Centred and Integrated Service Delivery</vt:lpstr>
      <vt:lpstr>Young Males Talk</vt:lpstr>
      <vt:lpstr>Other stakeholder perspectives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Maxine McMorris-Cloughley</dc:creator>
  <cp:lastModifiedBy>David Hamilton</cp:lastModifiedBy>
  <cp:revision>86</cp:revision>
  <dcterms:created xsi:type="dcterms:W3CDTF">2019-06-01T17:51:47Z</dcterms:created>
  <dcterms:modified xsi:type="dcterms:W3CDTF">2020-11-13T11:18:34Z</dcterms:modified>
</cp:coreProperties>
</file>