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handoutMasterIdLst>
    <p:handoutMasterId r:id="rId121"/>
  </p:handoutMasterIdLst>
  <p:sldIdLst>
    <p:sldId id="256" r:id="rId2"/>
    <p:sldId id="261" r:id="rId3"/>
    <p:sldId id="282" r:id="rId4"/>
    <p:sldId id="302" r:id="rId5"/>
    <p:sldId id="311" r:id="rId6"/>
    <p:sldId id="303" r:id="rId7"/>
    <p:sldId id="308" r:id="rId8"/>
    <p:sldId id="312" r:id="rId9"/>
    <p:sldId id="306" r:id="rId10"/>
    <p:sldId id="307" r:id="rId11"/>
    <p:sldId id="257" r:id="rId12"/>
    <p:sldId id="288" r:id="rId13"/>
    <p:sldId id="287" r:id="rId14"/>
    <p:sldId id="290" r:id="rId15"/>
    <p:sldId id="310" r:id="rId16"/>
    <p:sldId id="291" r:id="rId17"/>
    <p:sldId id="292" r:id="rId18"/>
    <p:sldId id="262" r:id="rId19"/>
    <p:sldId id="322" r:id="rId20"/>
    <p:sldId id="326" r:id="rId21"/>
    <p:sldId id="328" r:id="rId22"/>
    <p:sldId id="318" r:id="rId23"/>
    <p:sldId id="323" r:id="rId24"/>
    <p:sldId id="329" r:id="rId25"/>
    <p:sldId id="319" r:id="rId26"/>
    <p:sldId id="324" r:id="rId27"/>
    <p:sldId id="330" r:id="rId28"/>
    <p:sldId id="331" r:id="rId29"/>
    <p:sldId id="332" r:id="rId30"/>
    <p:sldId id="333" r:id="rId31"/>
    <p:sldId id="320" r:id="rId32"/>
    <p:sldId id="335" r:id="rId33"/>
    <p:sldId id="336" r:id="rId34"/>
    <p:sldId id="337" r:id="rId35"/>
    <p:sldId id="338" r:id="rId36"/>
    <p:sldId id="321" r:id="rId37"/>
    <p:sldId id="340" r:id="rId38"/>
    <p:sldId id="341" r:id="rId39"/>
    <p:sldId id="342" r:id="rId40"/>
    <p:sldId id="343" r:id="rId41"/>
    <p:sldId id="344" r:id="rId42"/>
    <p:sldId id="313" r:id="rId43"/>
    <p:sldId id="345" r:id="rId44"/>
    <p:sldId id="353" r:id="rId45"/>
    <p:sldId id="355" r:id="rId46"/>
    <p:sldId id="356" r:id="rId47"/>
    <p:sldId id="357" r:id="rId48"/>
    <p:sldId id="358" r:id="rId49"/>
    <p:sldId id="359" r:id="rId50"/>
    <p:sldId id="361" r:id="rId51"/>
    <p:sldId id="362" r:id="rId52"/>
    <p:sldId id="314" r:id="rId53"/>
    <p:sldId id="365" r:id="rId54"/>
    <p:sldId id="367" r:id="rId55"/>
    <p:sldId id="368" r:id="rId56"/>
    <p:sldId id="315" r:id="rId57"/>
    <p:sldId id="374" r:id="rId58"/>
    <p:sldId id="369" r:id="rId59"/>
    <p:sldId id="370" r:id="rId60"/>
    <p:sldId id="372" r:id="rId61"/>
    <p:sldId id="373" r:id="rId62"/>
    <p:sldId id="377" r:id="rId63"/>
    <p:sldId id="317" r:id="rId64"/>
    <p:sldId id="379" r:id="rId65"/>
    <p:sldId id="380" r:id="rId66"/>
    <p:sldId id="381" r:id="rId67"/>
    <p:sldId id="382" r:id="rId68"/>
    <p:sldId id="383" r:id="rId69"/>
    <p:sldId id="384" r:id="rId70"/>
    <p:sldId id="386" r:id="rId71"/>
    <p:sldId id="387" r:id="rId72"/>
    <p:sldId id="389" r:id="rId73"/>
    <p:sldId id="390" r:id="rId74"/>
    <p:sldId id="391" r:id="rId75"/>
    <p:sldId id="392" r:id="rId76"/>
    <p:sldId id="265" r:id="rId77"/>
    <p:sldId id="445" r:id="rId78"/>
    <p:sldId id="393" r:id="rId79"/>
    <p:sldId id="394" r:id="rId80"/>
    <p:sldId id="395" r:id="rId81"/>
    <p:sldId id="396" r:id="rId82"/>
    <p:sldId id="398" r:id="rId83"/>
    <p:sldId id="399" r:id="rId84"/>
    <p:sldId id="446" r:id="rId85"/>
    <p:sldId id="401" r:id="rId86"/>
    <p:sldId id="402" r:id="rId87"/>
    <p:sldId id="450" r:id="rId88"/>
    <p:sldId id="404" r:id="rId89"/>
    <p:sldId id="408" r:id="rId90"/>
    <p:sldId id="409" r:id="rId91"/>
    <p:sldId id="410" r:id="rId92"/>
    <p:sldId id="449" r:id="rId93"/>
    <p:sldId id="413" r:id="rId94"/>
    <p:sldId id="414" r:id="rId95"/>
    <p:sldId id="418" r:id="rId96"/>
    <p:sldId id="405" r:id="rId97"/>
    <p:sldId id="419" r:id="rId98"/>
    <p:sldId id="295" r:id="rId99"/>
    <p:sldId id="425" r:id="rId100"/>
    <p:sldId id="429" r:id="rId101"/>
    <p:sldId id="430" r:id="rId102"/>
    <p:sldId id="436" r:id="rId103"/>
    <p:sldId id="447" r:id="rId104"/>
    <p:sldId id="432" r:id="rId105"/>
    <p:sldId id="435" r:id="rId106"/>
    <p:sldId id="433" r:id="rId107"/>
    <p:sldId id="439" r:id="rId108"/>
    <p:sldId id="440" r:id="rId109"/>
    <p:sldId id="426" r:id="rId110"/>
    <p:sldId id="437" r:id="rId111"/>
    <p:sldId id="448" r:id="rId112"/>
    <p:sldId id="441" r:id="rId113"/>
    <p:sldId id="296" r:id="rId114"/>
    <p:sldId id="442" r:id="rId115"/>
    <p:sldId id="443" r:id="rId116"/>
    <p:sldId id="259" r:id="rId117"/>
    <p:sldId id="274" r:id="rId118"/>
    <p:sldId id="316" r:id="rId119"/>
    <p:sldId id="260" r:id="rId12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25" autoAdjust="0"/>
    <p:restoredTop sz="94660"/>
  </p:normalViewPr>
  <p:slideViewPr>
    <p:cSldViewPr snapToGrid="0">
      <p:cViewPr varScale="1">
        <p:scale>
          <a:sx n="74" d="100"/>
          <a:sy n="74" d="100"/>
        </p:scale>
        <p:origin x="-456" y="-90"/>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handoutMaster" Target="handoutMasters/handout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69B9404-35C0-4271-A41E-1F92C202519B}" type="datetimeFigureOut">
              <a:rPr lang="en-GB" smtClean="0"/>
              <a:t>07/12/2020</a:t>
            </a:fld>
            <a:endParaRPr lang="en-GB"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7091803-8B28-4479-A2F6-69A568220B05}" type="slidenum">
              <a:rPr lang="en-GB" smtClean="0"/>
              <a:t>‹#›</a:t>
            </a:fld>
            <a:endParaRPr lang="en-GB" dirty="0"/>
          </a:p>
        </p:txBody>
      </p:sp>
    </p:spTree>
    <p:extLst>
      <p:ext uri="{BB962C8B-B14F-4D97-AF65-F5344CB8AC3E}">
        <p14:creationId xmlns:p14="http://schemas.microsoft.com/office/powerpoint/2010/main" val="257744431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3CBD7FBA-4FE9-4D68-87BD-069735790DCD}" type="datetimeFigureOut">
              <a:rPr lang="en-GB" smtClean="0"/>
              <a:t>07/12/2020</a:t>
            </a:fld>
            <a:endParaRPr lang="en-GB" dirty="0"/>
          </a:p>
        </p:txBody>
      </p:sp>
      <p:sp>
        <p:nvSpPr>
          <p:cNvPr id="5" name="Footer Placeholder 4"/>
          <p:cNvSpPr>
            <a:spLocks noGrp="1"/>
          </p:cNvSpPr>
          <p:nvPr>
            <p:ph type="ftr" sz="quarter" idx="11"/>
          </p:nvPr>
        </p:nvSpPr>
        <p:spPr>
          <a:xfrm>
            <a:off x="1876424" y="5410201"/>
            <a:ext cx="5124886" cy="365125"/>
          </a:xfrm>
        </p:spPr>
        <p:txBody>
          <a:bodyPr/>
          <a:lstStyle/>
          <a:p>
            <a:endParaRPr lang="en-GB" dirty="0"/>
          </a:p>
        </p:txBody>
      </p:sp>
      <p:sp>
        <p:nvSpPr>
          <p:cNvPr id="6" name="Slide Number Placeholder 5"/>
          <p:cNvSpPr>
            <a:spLocks noGrp="1"/>
          </p:cNvSpPr>
          <p:nvPr>
            <p:ph type="sldNum" sz="quarter" idx="12"/>
          </p:nvPr>
        </p:nvSpPr>
        <p:spPr>
          <a:xfrm>
            <a:off x="9896911" y="5410199"/>
            <a:ext cx="771089" cy="365125"/>
          </a:xfrm>
        </p:spPr>
        <p:txBody>
          <a:bodyPr/>
          <a:lstStyle/>
          <a:p>
            <a:fld id="{8802FE28-A168-4ACB-B4A5-CA8798E51F09}" type="slidenum">
              <a:rPr lang="en-GB" smtClean="0"/>
              <a:t>‹#›</a:t>
            </a:fld>
            <a:endParaRPr lang="en-GB" dirty="0"/>
          </a:p>
        </p:txBody>
      </p:sp>
    </p:spTree>
    <p:extLst>
      <p:ext uri="{BB962C8B-B14F-4D97-AF65-F5344CB8AC3E}">
        <p14:creationId xmlns:p14="http://schemas.microsoft.com/office/powerpoint/2010/main" val="4258459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dirty="0"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BD7FBA-4FE9-4D68-87BD-069735790DCD}" type="datetimeFigureOut">
              <a:rPr lang="en-GB" smtClean="0"/>
              <a:t>07/12/2020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802FE28-A168-4ACB-B4A5-CA8798E51F09}" type="slidenum">
              <a:rPr lang="en-GB" smtClean="0"/>
              <a:t>‹#›</a:t>
            </a:fld>
            <a:endParaRPr lang="en-GB" dirty="0"/>
          </a:p>
        </p:txBody>
      </p:sp>
    </p:spTree>
    <p:extLst>
      <p:ext uri="{BB962C8B-B14F-4D97-AF65-F5344CB8AC3E}">
        <p14:creationId xmlns:p14="http://schemas.microsoft.com/office/powerpoint/2010/main" val="3345182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BD7FBA-4FE9-4D68-87BD-069735790DCD}" type="datetimeFigureOut">
              <a:rPr lang="en-GB" smtClean="0"/>
              <a:t>07/12/2020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802FE28-A168-4ACB-B4A5-CA8798E51F09}" type="slidenum">
              <a:rPr lang="en-GB" smtClean="0"/>
              <a:t>‹#›</a:t>
            </a:fld>
            <a:endParaRPr lang="en-GB" dirty="0"/>
          </a:p>
        </p:txBody>
      </p:sp>
    </p:spTree>
    <p:extLst>
      <p:ext uri="{BB962C8B-B14F-4D97-AF65-F5344CB8AC3E}">
        <p14:creationId xmlns:p14="http://schemas.microsoft.com/office/powerpoint/2010/main" val="14555880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BD7FBA-4FE9-4D68-87BD-069735790DCD}" type="datetimeFigureOut">
              <a:rPr lang="en-GB" smtClean="0"/>
              <a:t>07/12/2020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802FE28-A168-4ACB-B4A5-CA8798E51F09}" type="slidenum">
              <a:rPr lang="en-GB" smtClean="0"/>
              <a:t>‹#›</a:t>
            </a:fld>
            <a:endParaRPr lang="en-GB"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453650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BD7FBA-4FE9-4D68-87BD-069735790DCD}" type="datetimeFigureOut">
              <a:rPr lang="en-GB" smtClean="0"/>
              <a:t>07/12/2020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802FE28-A168-4ACB-B4A5-CA8798E51F09}" type="slidenum">
              <a:rPr lang="en-GB" smtClean="0"/>
              <a:t>‹#›</a:t>
            </a:fld>
            <a:endParaRPr lang="en-GB" dirty="0"/>
          </a:p>
        </p:txBody>
      </p:sp>
    </p:spTree>
    <p:extLst>
      <p:ext uri="{BB962C8B-B14F-4D97-AF65-F5344CB8AC3E}">
        <p14:creationId xmlns:p14="http://schemas.microsoft.com/office/powerpoint/2010/main" val="38536814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D7FBA-4FE9-4D68-87BD-069735790DCD}" type="datetimeFigureOut">
              <a:rPr lang="en-GB" smtClean="0"/>
              <a:t>07/12/2020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802FE28-A168-4ACB-B4A5-CA8798E51F09}" type="slidenum">
              <a:rPr lang="en-GB" smtClean="0"/>
              <a:t>‹#›</a:t>
            </a:fld>
            <a:endParaRPr lang="en-GB" dirty="0"/>
          </a:p>
        </p:txBody>
      </p:sp>
    </p:spTree>
    <p:extLst>
      <p:ext uri="{BB962C8B-B14F-4D97-AF65-F5344CB8AC3E}">
        <p14:creationId xmlns:p14="http://schemas.microsoft.com/office/powerpoint/2010/main" val="30222009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dirty="0"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Date Placeholder 2"/>
          <p:cNvSpPr>
            <a:spLocks noGrp="1"/>
          </p:cNvSpPr>
          <p:nvPr>
            <p:ph type="dt" sz="half" idx="10"/>
          </p:nvPr>
        </p:nvSpPr>
        <p:spPr/>
        <p:txBody>
          <a:bodyPr/>
          <a:lstStyle/>
          <a:p>
            <a:fld id="{3CBD7FBA-4FE9-4D68-87BD-069735790DCD}" type="datetimeFigureOut">
              <a:rPr lang="en-GB" smtClean="0"/>
              <a:t>07/12/2020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802FE28-A168-4ACB-B4A5-CA8798E51F09}" type="slidenum">
              <a:rPr lang="en-GB" smtClean="0"/>
              <a:t>‹#›</a:t>
            </a:fld>
            <a:endParaRPr lang="en-GB" dirty="0"/>
          </a:p>
        </p:txBody>
      </p:sp>
    </p:spTree>
    <p:extLst>
      <p:ext uri="{BB962C8B-B14F-4D97-AF65-F5344CB8AC3E}">
        <p14:creationId xmlns:p14="http://schemas.microsoft.com/office/powerpoint/2010/main" val="811909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BD7FBA-4FE9-4D68-87BD-069735790DCD}" type="datetimeFigureOut">
              <a:rPr lang="en-GB" smtClean="0"/>
              <a:t>07/12/2020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802FE28-A168-4ACB-B4A5-CA8798E51F09}" type="slidenum">
              <a:rPr lang="en-GB" smtClean="0"/>
              <a:t>‹#›</a:t>
            </a:fld>
            <a:endParaRPr lang="en-GB" dirty="0"/>
          </a:p>
        </p:txBody>
      </p:sp>
    </p:spTree>
    <p:extLst>
      <p:ext uri="{BB962C8B-B14F-4D97-AF65-F5344CB8AC3E}">
        <p14:creationId xmlns:p14="http://schemas.microsoft.com/office/powerpoint/2010/main" val="414721318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BD7FBA-4FE9-4D68-87BD-069735790DCD}" type="datetimeFigureOut">
              <a:rPr lang="en-GB" smtClean="0"/>
              <a:t>07/12/2020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802FE28-A168-4ACB-B4A5-CA8798E51F09}" type="slidenum">
              <a:rPr lang="en-GB" smtClean="0"/>
              <a:t>‹#›</a:t>
            </a:fld>
            <a:endParaRPr lang="en-GB" dirty="0"/>
          </a:p>
        </p:txBody>
      </p:sp>
    </p:spTree>
    <p:extLst>
      <p:ext uri="{BB962C8B-B14F-4D97-AF65-F5344CB8AC3E}">
        <p14:creationId xmlns:p14="http://schemas.microsoft.com/office/powerpoint/2010/main" val="23822711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BD7FBA-4FE9-4D68-87BD-069735790DCD}" type="datetimeFigureOut">
              <a:rPr lang="en-GB" smtClean="0"/>
              <a:t>07/12/2020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802FE28-A168-4ACB-B4A5-CA8798E51F09}" type="slidenum">
              <a:rPr lang="en-GB" smtClean="0"/>
              <a:t>‹#›</a:t>
            </a:fld>
            <a:endParaRPr lang="en-GB" dirty="0"/>
          </a:p>
        </p:txBody>
      </p:sp>
    </p:spTree>
    <p:extLst>
      <p:ext uri="{BB962C8B-B14F-4D97-AF65-F5344CB8AC3E}">
        <p14:creationId xmlns:p14="http://schemas.microsoft.com/office/powerpoint/2010/main" val="4033352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3CBD7FBA-4FE9-4D68-87BD-069735790DCD}" type="datetimeFigureOut">
              <a:rPr lang="en-GB" smtClean="0"/>
              <a:t>07/12/2020</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8802FE28-A168-4ACB-B4A5-CA8798E51F09}" type="slidenum">
              <a:rPr lang="en-GB" smtClean="0"/>
              <a:t>‹#›</a:t>
            </a:fld>
            <a:endParaRPr lang="en-GB" dirty="0"/>
          </a:p>
        </p:txBody>
      </p:sp>
    </p:spTree>
    <p:extLst>
      <p:ext uri="{BB962C8B-B14F-4D97-AF65-F5344CB8AC3E}">
        <p14:creationId xmlns:p14="http://schemas.microsoft.com/office/powerpoint/2010/main" val="1547418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CBD7FBA-4FE9-4D68-87BD-069735790DCD}" type="datetimeFigureOut">
              <a:rPr lang="en-GB" smtClean="0"/>
              <a:t>07/12/2020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802FE28-A168-4ACB-B4A5-CA8798E51F09}" type="slidenum">
              <a:rPr lang="en-GB" smtClean="0"/>
              <a:t>‹#›</a:t>
            </a:fld>
            <a:endParaRPr lang="en-GB" dirty="0"/>
          </a:p>
        </p:txBody>
      </p:sp>
    </p:spTree>
    <p:extLst>
      <p:ext uri="{BB962C8B-B14F-4D97-AF65-F5344CB8AC3E}">
        <p14:creationId xmlns:p14="http://schemas.microsoft.com/office/powerpoint/2010/main" val="4129163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CBD7FBA-4FE9-4D68-87BD-069735790DCD}" type="datetimeFigureOut">
              <a:rPr lang="en-GB" smtClean="0"/>
              <a:t>07/12/2020</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8802FE28-A168-4ACB-B4A5-CA8798E51F09}" type="slidenum">
              <a:rPr lang="en-GB" smtClean="0"/>
              <a:t>‹#›</a:t>
            </a:fld>
            <a:endParaRPr lang="en-GB" dirty="0"/>
          </a:p>
        </p:txBody>
      </p:sp>
    </p:spTree>
    <p:extLst>
      <p:ext uri="{BB962C8B-B14F-4D97-AF65-F5344CB8AC3E}">
        <p14:creationId xmlns:p14="http://schemas.microsoft.com/office/powerpoint/2010/main" val="25083757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CBD7FBA-4FE9-4D68-87BD-069735790DCD}" type="datetimeFigureOut">
              <a:rPr lang="en-GB" smtClean="0"/>
              <a:t>07/12/2020</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8802FE28-A168-4ACB-B4A5-CA8798E51F09}" type="slidenum">
              <a:rPr lang="en-GB" smtClean="0"/>
              <a:t>‹#›</a:t>
            </a:fld>
            <a:endParaRPr lang="en-GB" dirty="0"/>
          </a:p>
        </p:txBody>
      </p:sp>
    </p:spTree>
    <p:extLst>
      <p:ext uri="{BB962C8B-B14F-4D97-AF65-F5344CB8AC3E}">
        <p14:creationId xmlns:p14="http://schemas.microsoft.com/office/powerpoint/2010/main" val="14920142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BD7FBA-4FE9-4D68-87BD-069735790DCD}" type="datetimeFigureOut">
              <a:rPr lang="en-GB" smtClean="0"/>
              <a:t>07/12/2020</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8802FE28-A168-4ACB-B4A5-CA8798E51F09}" type="slidenum">
              <a:rPr lang="en-GB" smtClean="0"/>
              <a:t>‹#›</a:t>
            </a:fld>
            <a:endParaRPr lang="en-GB" dirty="0"/>
          </a:p>
        </p:txBody>
      </p:sp>
    </p:spTree>
    <p:extLst>
      <p:ext uri="{BB962C8B-B14F-4D97-AF65-F5344CB8AC3E}">
        <p14:creationId xmlns:p14="http://schemas.microsoft.com/office/powerpoint/2010/main" val="19345243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BD7FBA-4FE9-4D68-87BD-069735790DCD}" type="datetimeFigureOut">
              <a:rPr lang="en-GB" smtClean="0"/>
              <a:t>07/12/2020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802FE28-A168-4ACB-B4A5-CA8798E51F09}" type="slidenum">
              <a:rPr lang="en-GB" smtClean="0"/>
              <a:t>‹#›</a:t>
            </a:fld>
            <a:endParaRPr lang="en-GB" dirty="0"/>
          </a:p>
        </p:txBody>
      </p:sp>
    </p:spTree>
    <p:extLst>
      <p:ext uri="{BB962C8B-B14F-4D97-AF65-F5344CB8AC3E}">
        <p14:creationId xmlns:p14="http://schemas.microsoft.com/office/powerpoint/2010/main" val="2040517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3CBD7FBA-4FE9-4D68-87BD-069735790DCD}" type="datetimeFigureOut">
              <a:rPr lang="en-GB" smtClean="0"/>
              <a:t>07/12/2020</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8802FE28-A168-4ACB-B4A5-CA8798E51F09}" type="slidenum">
              <a:rPr lang="en-GB" smtClean="0"/>
              <a:t>‹#›</a:t>
            </a:fld>
            <a:endParaRPr lang="en-GB" dirty="0"/>
          </a:p>
        </p:txBody>
      </p:sp>
    </p:spTree>
    <p:extLst>
      <p:ext uri="{BB962C8B-B14F-4D97-AF65-F5344CB8AC3E}">
        <p14:creationId xmlns:p14="http://schemas.microsoft.com/office/powerpoint/2010/main" val="3073543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3CBD7FBA-4FE9-4D68-87BD-069735790DCD}" type="datetimeFigureOut">
              <a:rPr lang="en-GB" smtClean="0"/>
              <a:t>07/12/2020</a:t>
            </a:fld>
            <a:endParaRPr lang="en-GB"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8802FE28-A168-4ACB-B4A5-CA8798E51F09}" type="slidenum">
              <a:rPr lang="en-GB" smtClean="0"/>
              <a:t>‹#›</a:t>
            </a:fld>
            <a:endParaRPr lang="en-GB" dirty="0"/>
          </a:p>
        </p:txBody>
      </p:sp>
    </p:spTree>
    <p:extLst>
      <p:ext uri="{BB962C8B-B14F-4D97-AF65-F5344CB8AC3E}">
        <p14:creationId xmlns:p14="http://schemas.microsoft.com/office/powerpoint/2010/main" val="2948239473"/>
      </p:ext>
    </p:extLst>
  </p:cSld>
  <p:clrMap bg1="dk1" tx1="lt1" bg2="dk2" tx2="lt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Lst>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3" Type="http://schemas.openxmlformats.org/officeDocument/2006/relationships/hyperlink" Target="https://www.safeguardingni.org/briefings" TargetMode="External"/><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3" Type="http://schemas.openxmlformats.org/officeDocument/2006/relationships/hyperlink" Target="mailto:Jacqui.devlin63@btinternet.com" TargetMode="External"/><Relationship Id="rId2" Type="http://schemas.openxmlformats.org/officeDocument/2006/relationships/hyperlink" Target="https://www.google.co.uk/url?sa=i&amp;rct=j&amp;q=&amp;esrc=s&amp;source=images&amp;cd=&amp;cad=rja&amp;uact=8&amp;ved=&amp;url=https://www.vectorstock.com/royalty-free-vector/mobile-phone-icon-vector-2387713&amp;psig=AOvVaw1goixXpDmbBg8afcZ6OOnA&amp;ust=1525689628808868" TargetMode="Externa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pPr algn="ctr"/>
            <a:r>
              <a:rPr lang="en-US" sz="4400" b="1" dirty="0" smtClean="0">
                <a:latin typeface="Calibri Light" panose="020F0302020204030204" pitchFamily="34" charset="0"/>
                <a:cs typeface="Calibri Light" panose="020F0302020204030204" pitchFamily="34" charset="0"/>
              </a:rPr>
              <a:t>Impediments to the recognition of the sexual exploitation of young males under 18 </a:t>
            </a:r>
            <a:br>
              <a:rPr lang="en-US" sz="4400" b="1" dirty="0" smtClean="0">
                <a:latin typeface="Calibri Light" panose="020F0302020204030204" pitchFamily="34" charset="0"/>
                <a:cs typeface="Calibri Light" panose="020F0302020204030204" pitchFamily="34" charset="0"/>
              </a:rPr>
            </a:br>
            <a:endParaRPr lang="en-GB" sz="4400" b="1" dirty="0">
              <a:latin typeface="Calibri Light" panose="020F0302020204030204" pitchFamily="34" charset="0"/>
              <a:cs typeface="Calibri Light" panose="020F0302020204030204" pitchFamily="34" charset="0"/>
            </a:endParaRPr>
          </a:p>
        </p:txBody>
      </p:sp>
      <p:sp>
        <p:nvSpPr>
          <p:cNvPr id="3" name="Subtitle 2"/>
          <p:cNvSpPr>
            <a:spLocks noGrp="1"/>
          </p:cNvSpPr>
          <p:nvPr>
            <p:ph type="subTitle" idx="1"/>
          </p:nvPr>
        </p:nvSpPr>
        <p:spPr/>
        <p:txBody>
          <a:bodyPr>
            <a:normAutofit lnSpcReduction="10000"/>
          </a:bodyPr>
          <a:lstStyle/>
          <a:p>
            <a:endParaRPr lang="en-US" sz="4000" dirty="0" smtClean="0">
              <a:solidFill>
                <a:schemeClr val="bg1"/>
              </a:solidFill>
              <a:latin typeface="Calibri Light" panose="020F0302020204030204" pitchFamily="34" charset="0"/>
              <a:cs typeface="Calibri Light" panose="020F0302020204030204" pitchFamily="34" charset="0"/>
            </a:endParaRPr>
          </a:p>
          <a:p>
            <a:pPr algn="ctr"/>
            <a:r>
              <a:rPr lang="en-US" sz="4000" dirty="0" smtClean="0">
                <a:solidFill>
                  <a:schemeClr val="bg1"/>
                </a:solidFill>
                <a:latin typeface="Calibri Light" panose="020F0302020204030204" pitchFamily="34" charset="0"/>
                <a:cs typeface="Calibri Light" panose="020F0302020204030204" pitchFamily="34" charset="0"/>
              </a:rPr>
              <a:t>Dr Jacqui Montgomery-Devlin</a:t>
            </a:r>
            <a:endParaRPr lang="en-GB" sz="4000" dirty="0">
              <a:solidFill>
                <a:schemeClr val="bg1"/>
              </a:solidFill>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52267717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8718" y="0"/>
            <a:ext cx="7755513" cy="6858000"/>
          </a:xfrm>
          <a:prstGeom prst="rect">
            <a:avLst/>
          </a:prstGeom>
        </p:spPr>
      </p:pic>
      <p:sp>
        <p:nvSpPr>
          <p:cNvPr id="3" name="TextBox 2"/>
          <p:cNvSpPr txBox="1"/>
          <p:nvPr/>
        </p:nvSpPr>
        <p:spPr>
          <a:xfrm>
            <a:off x="2208718" y="171449"/>
            <a:ext cx="3115757" cy="400110"/>
          </a:xfrm>
          <a:prstGeom prst="rect">
            <a:avLst/>
          </a:prstGeom>
          <a:noFill/>
        </p:spPr>
        <p:txBody>
          <a:bodyPr wrap="square" rtlCol="0">
            <a:spAutoFit/>
          </a:bodyPr>
          <a:lstStyle/>
          <a:p>
            <a:r>
              <a:rPr lang="en-US" sz="2000" b="1" kern="1200" dirty="0" smtClean="0">
                <a:solidFill>
                  <a:schemeClr val="bg1"/>
                </a:solidFill>
              </a:rPr>
              <a:t>Theoretical </a:t>
            </a:r>
            <a:r>
              <a:rPr lang="en-US" sz="2000" b="1" dirty="0">
                <a:solidFill>
                  <a:schemeClr val="bg1"/>
                </a:solidFill>
              </a:rPr>
              <a:t>F</a:t>
            </a:r>
            <a:r>
              <a:rPr lang="en-US" sz="2000" b="1" kern="1200" dirty="0" smtClean="0">
                <a:solidFill>
                  <a:schemeClr val="bg1"/>
                </a:solidFill>
              </a:rPr>
              <a:t>ramework</a:t>
            </a:r>
            <a:endParaRPr lang="en-US" sz="2000" b="1" kern="1200" dirty="0">
              <a:solidFill>
                <a:schemeClr val="bg1"/>
              </a:solidFill>
            </a:endParaRPr>
          </a:p>
        </p:txBody>
      </p:sp>
    </p:spTree>
    <p:extLst>
      <p:ext uri="{BB962C8B-B14F-4D97-AF65-F5344CB8AC3E}">
        <p14:creationId xmlns:p14="http://schemas.microsoft.com/office/powerpoint/2010/main" val="60651707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b="1" dirty="0">
                <a:latin typeface="Calibri Light" panose="020F0302020204030204" pitchFamily="34" charset="0"/>
                <a:cs typeface="Calibri Light" panose="020F0302020204030204" pitchFamily="34" charset="0"/>
              </a:rPr>
              <a:t>Impact of fear, control and constrained choice</a:t>
            </a:r>
            <a:br>
              <a:rPr lang="en-GB" sz="4400" b="1" dirty="0">
                <a:latin typeface="Calibri Light" panose="020F0302020204030204" pitchFamily="34" charset="0"/>
                <a:cs typeface="Calibri Light" panose="020F0302020204030204" pitchFamily="34" charset="0"/>
              </a:rPr>
            </a:br>
            <a:endParaRPr lang="en-GB" sz="4400" b="1" dirty="0"/>
          </a:p>
        </p:txBody>
      </p:sp>
      <p:sp>
        <p:nvSpPr>
          <p:cNvPr id="3" name="Content Placeholder 2"/>
          <p:cNvSpPr>
            <a:spLocks noGrp="1"/>
          </p:cNvSpPr>
          <p:nvPr>
            <p:ph idx="1"/>
          </p:nvPr>
        </p:nvSpPr>
        <p:spPr/>
        <p:txBody>
          <a:bodyPr/>
          <a:lstStyle/>
          <a:p>
            <a:pPr marL="0" indent="0">
              <a:buNone/>
            </a:pPr>
            <a:r>
              <a:rPr lang="en-US" i="1" dirty="0">
                <a:latin typeface="Calibri Light" panose="020F0302020204030204" pitchFamily="34" charset="0"/>
                <a:cs typeface="Calibri Light" panose="020F0302020204030204" pitchFamily="34" charset="0"/>
              </a:rPr>
              <a:t>There was one young man one night when I was on nightshift, and he came down in tears, floods of tears…and then he disclosed he was in huge drug debts and a paramilitary group were making him perform oral sex as a way to pay off this favour. His social worker at the time was involved and reported it to the police but he didn’t want to proceed with the investigation. He withdrew his statement and retracted what he had said. </a:t>
            </a:r>
            <a:r>
              <a:rPr lang="en-US" dirty="0">
                <a:latin typeface="Calibri Light" panose="020F0302020204030204" pitchFamily="34" charset="0"/>
                <a:cs typeface="Calibri Light" panose="020F0302020204030204" pitchFamily="34" charset="0"/>
              </a:rPr>
              <a:t>(PI 16, Social Services). </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28523688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buNone/>
            </a:pPr>
            <a:endParaRPr lang="en-US" sz="2800" i="1" dirty="0" smtClean="0">
              <a:latin typeface="Calibri Light" panose="020F0302020204030204" pitchFamily="34" charset="0"/>
              <a:cs typeface="Calibri Light" panose="020F0302020204030204" pitchFamily="34" charset="0"/>
            </a:endParaRPr>
          </a:p>
          <a:p>
            <a:pPr marL="0" indent="0">
              <a:buNone/>
            </a:pPr>
            <a:r>
              <a:rPr lang="en-US" sz="2800" i="1" dirty="0" smtClean="0">
                <a:latin typeface="Calibri Light" panose="020F0302020204030204" pitchFamily="34" charset="0"/>
                <a:cs typeface="Calibri Light" panose="020F0302020204030204" pitchFamily="34" charset="0"/>
              </a:rPr>
              <a:t>…</a:t>
            </a:r>
            <a:r>
              <a:rPr lang="en-US" sz="2800" i="1" dirty="0">
                <a:latin typeface="Calibri Light" panose="020F0302020204030204" pitchFamily="34" charset="0"/>
                <a:cs typeface="Calibri Light" panose="020F0302020204030204" pitchFamily="34" charset="0"/>
              </a:rPr>
              <a:t>that touts get a hard time or get beat up, especially by this known group of paramilitaries. </a:t>
            </a:r>
            <a:r>
              <a:rPr lang="en-US" sz="2800" dirty="0">
                <a:latin typeface="Calibri Light" panose="020F0302020204030204" pitchFamily="34" charset="0"/>
                <a:cs typeface="Calibri Light" panose="020F0302020204030204" pitchFamily="34" charset="0"/>
              </a:rPr>
              <a:t>(PI 16, Social Services). </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726556471"/>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Paramilitarism</a:t>
            </a:r>
            <a:br>
              <a:rPr lang="en-US" sz="4400" b="1" dirty="0">
                <a:latin typeface="Calibri Light" panose="020F0302020204030204" pitchFamily="34" charset="0"/>
                <a:cs typeface="Calibri Light" panose="020F0302020204030204" pitchFamily="34" charset="0"/>
              </a:rPr>
            </a:br>
            <a:endParaRPr lang="en-GB" sz="4400" dirty="0"/>
          </a:p>
        </p:txBody>
      </p:sp>
      <p:sp>
        <p:nvSpPr>
          <p:cNvPr id="3" name="Content Placeholder 2"/>
          <p:cNvSpPr>
            <a:spLocks noGrp="1"/>
          </p:cNvSpPr>
          <p:nvPr>
            <p:ph idx="1"/>
          </p:nvPr>
        </p:nvSpPr>
        <p:spPr>
          <a:xfrm>
            <a:off x="1327529" y="2556984"/>
            <a:ext cx="9905999" cy="3541714"/>
          </a:xfrm>
        </p:spPr>
        <p:txBody>
          <a:bodyPr>
            <a:normAutofit/>
          </a:bodyPr>
          <a:lstStyle/>
          <a:p>
            <a:pPr lvl="1">
              <a:buFont typeface="Wingdings" panose="05000000000000000000" pitchFamily="2" charset="2"/>
              <a:buChar char="Ø"/>
            </a:pPr>
            <a:r>
              <a:rPr lang="en-GB" sz="2800" dirty="0" smtClean="0">
                <a:latin typeface="Calibri Light" panose="020F0302020204030204" pitchFamily="34" charset="0"/>
                <a:cs typeface="Calibri Light" panose="020F0302020204030204" pitchFamily="34" charset="0"/>
              </a:rPr>
              <a:t>Impact </a:t>
            </a:r>
            <a:r>
              <a:rPr lang="en-GB" sz="2800" dirty="0">
                <a:latin typeface="Calibri Light" panose="020F0302020204030204" pitchFamily="34" charset="0"/>
                <a:cs typeface="Calibri Light" panose="020F0302020204030204" pitchFamily="34" charset="0"/>
              </a:rPr>
              <a:t>of fear, control and constrained choice</a:t>
            </a:r>
          </a:p>
          <a:p>
            <a:pPr lvl="1">
              <a:buFont typeface="Wingdings" panose="05000000000000000000" pitchFamily="2" charset="2"/>
              <a:buChar char="Ø"/>
            </a:pPr>
            <a:r>
              <a:rPr lang="en-GB" sz="2800" b="1" u="sng" dirty="0">
                <a:latin typeface="Calibri Light" panose="020F0302020204030204" pitchFamily="34" charset="0"/>
                <a:cs typeface="Calibri Light" panose="020F0302020204030204" pitchFamily="34" charset="0"/>
              </a:rPr>
              <a:t>Fear of </a:t>
            </a:r>
            <a:r>
              <a:rPr lang="en-GB" sz="2800" b="1" u="sng" dirty="0" smtClean="0">
                <a:latin typeface="Calibri Light" panose="020F0302020204030204" pitchFamily="34" charset="0"/>
                <a:cs typeface="Calibri Light" panose="020F0302020204030204" pitchFamily="34" charset="0"/>
              </a:rPr>
              <a:t>consequences for self and others</a:t>
            </a:r>
            <a:endParaRPr lang="en-GB" sz="2800" b="1" u="sng" dirty="0">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Control through </a:t>
            </a:r>
            <a:r>
              <a:rPr lang="en-GB" sz="2800" dirty="0" smtClean="0">
                <a:latin typeface="Calibri Light" panose="020F0302020204030204" pitchFamily="34" charset="0"/>
                <a:cs typeface="Calibri Light" panose="020F0302020204030204" pitchFamily="34" charset="0"/>
              </a:rPr>
              <a:t>drugs</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Coercion to perpetrate </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Gains versus disclosure</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From tolerance to normalisation</a:t>
            </a:r>
          </a:p>
          <a:p>
            <a:pPr marL="0" indent="0">
              <a:buNone/>
            </a:pPr>
            <a:endParaRPr lang="en-GB" dirty="0"/>
          </a:p>
        </p:txBody>
      </p:sp>
    </p:spTree>
    <p:extLst>
      <p:ext uri="{BB962C8B-B14F-4D97-AF65-F5344CB8AC3E}">
        <p14:creationId xmlns:p14="http://schemas.microsoft.com/office/powerpoint/2010/main" val="244900663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fear</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US" i="1" dirty="0">
                <a:latin typeface="Calibri Light" panose="020F0302020204030204" pitchFamily="34" charset="0"/>
                <a:cs typeface="Calibri Light" panose="020F0302020204030204" pitchFamily="34" charset="0"/>
              </a:rPr>
              <a:t>Northern Ireland has this real sense of community where… ‘we can work it out,’ but because of the way it is with the paramilitaries and no equal rights here, …everyone in the estate knows everyone… You walk outside your door and everyone knows what time you left at… but because of those other things (sexual exploitation) it’s just surface level. It’s ‘I will tell you about this and this and this, but I won’t tell you ever about this’. </a:t>
            </a:r>
            <a:r>
              <a:rPr lang="en-US" dirty="0">
                <a:latin typeface="Calibri Light" panose="020F0302020204030204" pitchFamily="34" charset="0"/>
                <a:cs typeface="Calibri Light" panose="020F0302020204030204" pitchFamily="34" charset="0"/>
              </a:rPr>
              <a:t>(Sammy, aged 21). </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4409819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fear</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US" i="1" dirty="0">
                <a:latin typeface="Calibri Light" panose="020F0302020204030204" pitchFamily="34" charset="0"/>
                <a:cs typeface="Calibri Light" panose="020F0302020204030204" pitchFamily="34" charset="0"/>
              </a:rPr>
              <a:t>Especially in [named paramilitary area] – that’s all I’ve known… these are all manly men and I know, if I went and told my dad, him and his manly paramilitary friends would go up and kill him, I mean literally kill him there and then on the spot. So, for a young male feeling that sense of responsibility, knowing you’ve caused someone’s death because you’ve told about something happening. </a:t>
            </a:r>
            <a:r>
              <a:rPr lang="en-US" dirty="0">
                <a:latin typeface="Calibri Light" panose="020F0302020204030204" pitchFamily="34" charset="0"/>
                <a:cs typeface="Calibri Light" panose="020F0302020204030204" pitchFamily="34" charset="0"/>
              </a:rPr>
              <a:t>(Sammy, aged 21). </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49544062"/>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Paramilitarism</a:t>
            </a:r>
            <a:br>
              <a:rPr lang="en-US" sz="4400" b="1" dirty="0">
                <a:latin typeface="Calibri Light" panose="020F0302020204030204" pitchFamily="34" charset="0"/>
                <a:cs typeface="Calibri Light" panose="020F0302020204030204" pitchFamily="34" charset="0"/>
              </a:rPr>
            </a:br>
            <a:endParaRPr lang="en-GB" sz="4400" dirty="0"/>
          </a:p>
        </p:txBody>
      </p:sp>
      <p:sp>
        <p:nvSpPr>
          <p:cNvPr id="3" name="Content Placeholder 2"/>
          <p:cNvSpPr>
            <a:spLocks noGrp="1"/>
          </p:cNvSpPr>
          <p:nvPr>
            <p:ph idx="1"/>
          </p:nvPr>
        </p:nvSpPr>
        <p:spPr>
          <a:xfrm>
            <a:off x="1327529" y="2556984"/>
            <a:ext cx="9905999" cy="3541714"/>
          </a:xfrm>
        </p:spPr>
        <p:txBody>
          <a:bodyPr>
            <a:normAutofit/>
          </a:bodyPr>
          <a:lstStyle/>
          <a:p>
            <a:pPr lvl="1">
              <a:buFont typeface="Wingdings" panose="05000000000000000000" pitchFamily="2" charset="2"/>
              <a:buChar char="Ø"/>
            </a:pPr>
            <a:r>
              <a:rPr lang="en-GB" sz="2800" dirty="0" smtClean="0">
                <a:latin typeface="Calibri Light" panose="020F0302020204030204" pitchFamily="34" charset="0"/>
                <a:cs typeface="Calibri Light" panose="020F0302020204030204" pitchFamily="34" charset="0"/>
              </a:rPr>
              <a:t>Impact </a:t>
            </a:r>
            <a:r>
              <a:rPr lang="en-GB" sz="2800" dirty="0">
                <a:latin typeface="Calibri Light" panose="020F0302020204030204" pitchFamily="34" charset="0"/>
                <a:cs typeface="Calibri Light" panose="020F0302020204030204" pitchFamily="34" charset="0"/>
              </a:rPr>
              <a:t>of fear, control and constrained choice</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Fear of </a:t>
            </a:r>
            <a:r>
              <a:rPr lang="en-GB" sz="2800" dirty="0" smtClean="0">
                <a:latin typeface="Calibri Light" panose="020F0302020204030204" pitchFamily="34" charset="0"/>
                <a:cs typeface="Calibri Light" panose="020F0302020204030204" pitchFamily="34" charset="0"/>
              </a:rPr>
              <a:t>consequences for self and others</a:t>
            </a:r>
            <a:endParaRPr lang="en-GB" sz="2800" dirty="0">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r>
              <a:rPr lang="en-GB" sz="2800" b="1" u="sng" dirty="0">
                <a:latin typeface="Calibri Light" panose="020F0302020204030204" pitchFamily="34" charset="0"/>
                <a:cs typeface="Calibri Light" panose="020F0302020204030204" pitchFamily="34" charset="0"/>
              </a:rPr>
              <a:t>Control through </a:t>
            </a:r>
            <a:r>
              <a:rPr lang="en-GB" sz="2800" b="1" u="sng" dirty="0" smtClean="0">
                <a:latin typeface="Calibri Light" panose="020F0302020204030204" pitchFamily="34" charset="0"/>
                <a:cs typeface="Calibri Light" panose="020F0302020204030204" pitchFamily="34" charset="0"/>
              </a:rPr>
              <a:t>drugs</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Coercion to perpetrate </a:t>
            </a:r>
            <a:endParaRPr lang="en-GB" sz="2800" b="1" u="sng" dirty="0">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Gains versus disclosure</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From tolerance to normalisation</a:t>
            </a:r>
          </a:p>
          <a:p>
            <a:pPr marL="0" indent="0">
              <a:buNone/>
            </a:pPr>
            <a:endParaRPr lang="en-GB" dirty="0"/>
          </a:p>
        </p:txBody>
      </p:sp>
    </p:spTree>
    <p:extLst>
      <p:ext uri="{BB962C8B-B14F-4D97-AF65-F5344CB8AC3E}">
        <p14:creationId xmlns:p14="http://schemas.microsoft.com/office/powerpoint/2010/main" val="23003665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Control through drugs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US" i="1" dirty="0">
                <a:latin typeface="Calibri Light" panose="020F0302020204030204" pitchFamily="34" charset="0"/>
                <a:cs typeface="Calibri Light" panose="020F0302020204030204" pitchFamily="34" charset="0"/>
              </a:rPr>
              <a:t>With females it’s more about control; in that they would be given a bit of the substance and ‘here’s a party’ and ‘you take a wee bit of this love’; it’s less of that party atmosphere and more of this big man, hard man atmosphere, you know ‘you’re part of our group now and you’re part of moving this [drugs] from here to here’ and it’s very much tied in…like a job rather than a party situation. </a:t>
            </a:r>
            <a:r>
              <a:rPr lang="en-US" dirty="0">
                <a:latin typeface="Calibri Light" panose="020F0302020204030204" pitchFamily="34" charset="0"/>
                <a:cs typeface="Calibri Light" panose="020F0302020204030204" pitchFamily="34" charset="0"/>
              </a:rPr>
              <a:t>(PI 8, Voluntary, non-specialist). </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6014916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Paramilitarism</a:t>
            </a:r>
            <a:br>
              <a:rPr lang="en-US" sz="4400" b="1" dirty="0">
                <a:latin typeface="Calibri Light" panose="020F0302020204030204" pitchFamily="34" charset="0"/>
                <a:cs typeface="Calibri Light" panose="020F0302020204030204" pitchFamily="34" charset="0"/>
              </a:rPr>
            </a:br>
            <a:endParaRPr lang="en-GB" sz="4400" dirty="0"/>
          </a:p>
        </p:txBody>
      </p:sp>
      <p:sp>
        <p:nvSpPr>
          <p:cNvPr id="3" name="Content Placeholder 2"/>
          <p:cNvSpPr>
            <a:spLocks noGrp="1"/>
          </p:cNvSpPr>
          <p:nvPr>
            <p:ph idx="1"/>
          </p:nvPr>
        </p:nvSpPr>
        <p:spPr>
          <a:xfrm>
            <a:off x="1327529" y="2556984"/>
            <a:ext cx="9905999" cy="3541714"/>
          </a:xfrm>
        </p:spPr>
        <p:txBody>
          <a:bodyPr>
            <a:normAutofit/>
          </a:bodyPr>
          <a:lstStyle/>
          <a:p>
            <a:pPr lvl="1">
              <a:buFont typeface="Wingdings" panose="05000000000000000000" pitchFamily="2" charset="2"/>
              <a:buChar char="Ø"/>
            </a:pPr>
            <a:r>
              <a:rPr lang="en-GB" sz="2800" dirty="0" smtClean="0">
                <a:latin typeface="Calibri Light" panose="020F0302020204030204" pitchFamily="34" charset="0"/>
                <a:cs typeface="Calibri Light" panose="020F0302020204030204" pitchFamily="34" charset="0"/>
              </a:rPr>
              <a:t>Impact </a:t>
            </a:r>
            <a:r>
              <a:rPr lang="en-GB" sz="2800" dirty="0">
                <a:latin typeface="Calibri Light" panose="020F0302020204030204" pitchFamily="34" charset="0"/>
                <a:cs typeface="Calibri Light" panose="020F0302020204030204" pitchFamily="34" charset="0"/>
              </a:rPr>
              <a:t>of fear, control and constrained choice</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Fear of </a:t>
            </a:r>
            <a:r>
              <a:rPr lang="en-GB" sz="2800" dirty="0" smtClean="0">
                <a:latin typeface="Calibri Light" panose="020F0302020204030204" pitchFamily="34" charset="0"/>
                <a:cs typeface="Calibri Light" panose="020F0302020204030204" pitchFamily="34" charset="0"/>
              </a:rPr>
              <a:t>consequences for self and others</a:t>
            </a:r>
            <a:endParaRPr lang="en-GB" sz="2800" dirty="0">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Control through </a:t>
            </a:r>
            <a:r>
              <a:rPr lang="en-GB" sz="2800" dirty="0" smtClean="0">
                <a:latin typeface="Calibri Light" panose="020F0302020204030204" pitchFamily="34" charset="0"/>
                <a:cs typeface="Calibri Light" panose="020F0302020204030204" pitchFamily="34" charset="0"/>
              </a:rPr>
              <a:t>drugs</a:t>
            </a:r>
          </a:p>
          <a:p>
            <a:pPr lvl="1">
              <a:buFont typeface="Wingdings" panose="05000000000000000000" pitchFamily="2" charset="2"/>
              <a:buChar char="Ø"/>
            </a:pPr>
            <a:r>
              <a:rPr lang="en-GB" sz="2800" b="1" u="sng" dirty="0">
                <a:latin typeface="Calibri Light" panose="020F0302020204030204" pitchFamily="34" charset="0"/>
                <a:cs typeface="Calibri Light" panose="020F0302020204030204" pitchFamily="34" charset="0"/>
              </a:rPr>
              <a:t>Coercion to perpetrate </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Gains versus disclosure</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From tolerance to normalisation</a:t>
            </a:r>
          </a:p>
          <a:p>
            <a:pPr marL="0" indent="0">
              <a:buNone/>
            </a:pPr>
            <a:endParaRPr lang="en-GB" dirty="0"/>
          </a:p>
        </p:txBody>
      </p:sp>
    </p:spTree>
    <p:extLst>
      <p:ext uri="{BB962C8B-B14F-4D97-AF65-F5344CB8AC3E}">
        <p14:creationId xmlns:p14="http://schemas.microsoft.com/office/powerpoint/2010/main" val="2215002176"/>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Coercion to perpetrate</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US" i="1" dirty="0">
                <a:latin typeface="Calibri Light" panose="020F0302020204030204" pitchFamily="34" charset="0"/>
                <a:cs typeface="Calibri Light" panose="020F0302020204030204" pitchFamily="34" charset="0"/>
              </a:rPr>
              <a:t>…so there would be powerful individuals in the community who would organise line-ups and then there would be fear attached if young men don’t turn up and do as they are asked; then there would be repercussions – could be very, very sinister; they could be beaten up...Young males would be expected to perform sexual acts on girls as well so then they look like they are the predators but essentially, they are being controlled by the paramilitaries. So, there is a very fine line between victim and perpetrator. </a:t>
            </a:r>
            <a:r>
              <a:rPr lang="en-US" dirty="0">
                <a:latin typeface="Calibri Light" panose="020F0302020204030204" pitchFamily="34" charset="0"/>
                <a:cs typeface="Calibri Light" panose="020F0302020204030204" pitchFamily="34" charset="0"/>
              </a:rPr>
              <a:t>(PI 21, Voluntary, specialist). </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0126727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Paramilitarism</a:t>
            </a:r>
            <a:br>
              <a:rPr lang="en-US" sz="4400" b="1" dirty="0">
                <a:latin typeface="Calibri Light" panose="020F0302020204030204" pitchFamily="34" charset="0"/>
                <a:cs typeface="Calibri Light" panose="020F0302020204030204" pitchFamily="34" charset="0"/>
              </a:rPr>
            </a:br>
            <a:endParaRPr lang="en-GB" sz="4400" dirty="0"/>
          </a:p>
        </p:txBody>
      </p:sp>
      <p:sp>
        <p:nvSpPr>
          <p:cNvPr id="3" name="Content Placeholder 2"/>
          <p:cNvSpPr>
            <a:spLocks noGrp="1"/>
          </p:cNvSpPr>
          <p:nvPr>
            <p:ph idx="1"/>
          </p:nvPr>
        </p:nvSpPr>
        <p:spPr>
          <a:xfrm>
            <a:off x="1327529" y="2556984"/>
            <a:ext cx="9905999" cy="3541714"/>
          </a:xfrm>
        </p:spPr>
        <p:txBody>
          <a:bodyPr>
            <a:normAutofit/>
          </a:bodyPr>
          <a:lstStyle/>
          <a:p>
            <a:pPr lvl="1">
              <a:buFont typeface="Wingdings" panose="05000000000000000000" pitchFamily="2" charset="2"/>
              <a:buChar char="Ø"/>
            </a:pPr>
            <a:r>
              <a:rPr lang="en-GB" sz="2800" dirty="0" smtClean="0">
                <a:latin typeface="Calibri Light" panose="020F0302020204030204" pitchFamily="34" charset="0"/>
                <a:cs typeface="Calibri Light" panose="020F0302020204030204" pitchFamily="34" charset="0"/>
              </a:rPr>
              <a:t>Impact </a:t>
            </a:r>
            <a:r>
              <a:rPr lang="en-GB" sz="2800" dirty="0">
                <a:latin typeface="Calibri Light" panose="020F0302020204030204" pitchFamily="34" charset="0"/>
                <a:cs typeface="Calibri Light" panose="020F0302020204030204" pitchFamily="34" charset="0"/>
              </a:rPr>
              <a:t>of fear, control and constrained choice</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Fear of </a:t>
            </a:r>
            <a:r>
              <a:rPr lang="en-GB" sz="2800" dirty="0" smtClean="0">
                <a:latin typeface="Calibri Light" panose="020F0302020204030204" pitchFamily="34" charset="0"/>
                <a:cs typeface="Calibri Light" panose="020F0302020204030204" pitchFamily="34" charset="0"/>
              </a:rPr>
              <a:t>consequences for self and others</a:t>
            </a:r>
            <a:endParaRPr lang="en-GB" sz="2800" dirty="0">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Control through </a:t>
            </a:r>
            <a:r>
              <a:rPr lang="en-GB" sz="2800" dirty="0" smtClean="0">
                <a:latin typeface="Calibri Light" panose="020F0302020204030204" pitchFamily="34" charset="0"/>
                <a:cs typeface="Calibri Light" panose="020F0302020204030204" pitchFamily="34" charset="0"/>
              </a:rPr>
              <a:t>drugs</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Coercion to perpetrate </a:t>
            </a:r>
          </a:p>
          <a:p>
            <a:pPr lvl="1">
              <a:buFont typeface="Wingdings" panose="05000000000000000000" pitchFamily="2" charset="2"/>
              <a:buChar char="Ø"/>
            </a:pPr>
            <a:r>
              <a:rPr lang="en-GB" sz="2800" b="1" u="sng" dirty="0">
                <a:latin typeface="Calibri Light" panose="020F0302020204030204" pitchFamily="34" charset="0"/>
                <a:cs typeface="Calibri Light" panose="020F0302020204030204" pitchFamily="34" charset="0"/>
              </a:rPr>
              <a:t>Gains versus disclosure</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From tolerance to normalisation</a:t>
            </a:r>
          </a:p>
          <a:p>
            <a:pPr marL="0" indent="0">
              <a:buNone/>
            </a:pPr>
            <a:endParaRPr lang="en-GB" dirty="0"/>
          </a:p>
        </p:txBody>
      </p:sp>
    </p:spTree>
    <p:extLst>
      <p:ext uri="{BB962C8B-B14F-4D97-AF65-F5344CB8AC3E}">
        <p14:creationId xmlns:p14="http://schemas.microsoft.com/office/powerpoint/2010/main" val="12774548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Research Methodology</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r>
              <a:rPr lang="en-GB" dirty="0" smtClean="0">
                <a:latin typeface="Calibri Light" panose="020F0302020204030204" pitchFamily="34" charset="0"/>
                <a:cs typeface="Calibri Light" panose="020F0302020204030204" pitchFamily="34" charset="0"/>
              </a:rPr>
              <a:t>UK wide</a:t>
            </a:r>
          </a:p>
          <a:p>
            <a:r>
              <a:rPr lang="en-GB" dirty="0" smtClean="0">
                <a:latin typeface="Calibri Light" panose="020F0302020204030204" pitchFamily="34" charset="0"/>
                <a:cs typeface="Calibri Light" panose="020F0302020204030204" pitchFamily="34" charset="0"/>
              </a:rPr>
              <a:t>Mixed methods approach</a:t>
            </a:r>
          </a:p>
          <a:p>
            <a:r>
              <a:rPr lang="en-GB" dirty="0" smtClean="0">
                <a:latin typeface="Calibri Light" panose="020F0302020204030204" pitchFamily="34" charset="0"/>
                <a:cs typeface="Calibri Light" panose="020F0302020204030204" pitchFamily="34" charset="0"/>
              </a:rPr>
              <a:t>Professional surveys (n= 91 )</a:t>
            </a:r>
          </a:p>
          <a:p>
            <a:r>
              <a:rPr lang="en-GB" dirty="0" smtClean="0">
                <a:latin typeface="Calibri Light" panose="020F0302020204030204" pitchFamily="34" charset="0"/>
                <a:cs typeface="Calibri Light" panose="020F0302020204030204" pitchFamily="34" charset="0"/>
              </a:rPr>
              <a:t>Professional interviews – 1:1 (n= 30)</a:t>
            </a:r>
          </a:p>
          <a:p>
            <a:r>
              <a:rPr lang="en-GB" dirty="0" smtClean="0">
                <a:latin typeface="Calibri Light" panose="020F0302020204030204" pitchFamily="34" charset="0"/>
                <a:cs typeface="Calibri Light" panose="020F0302020204030204" pitchFamily="34" charset="0"/>
              </a:rPr>
              <a:t>Young male </a:t>
            </a:r>
            <a:r>
              <a:rPr lang="en-GB" dirty="0">
                <a:latin typeface="Calibri Light" panose="020F0302020204030204" pitchFamily="34" charset="0"/>
                <a:cs typeface="Calibri Light" panose="020F0302020204030204" pitchFamily="34" charset="0"/>
              </a:rPr>
              <a:t>interviews </a:t>
            </a:r>
            <a:r>
              <a:rPr lang="en-GB" dirty="0" smtClean="0">
                <a:latin typeface="Calibri Light" panose="020F0302020204030204" pitchFamily="34" charset="0"/>
                <a:cs typeface="Calibri Light" panose="020F0302020204030204" pitchFamily="34" charset="0"/>
              </a:rPr>
              <a:t>– 1:1 (n= 10)</a:t>
            </a:r>
          </a:p>
          <a:p>
            <a:r>
              <a:rPr lang="en-GB" dirty="0" smtClean="0">
                <a:latin typeface="Calibri Light" panose="020F0302020204030204" pitchFamily="34" charset="0"/>
                <a:cs typeface="Calibri Light" panose="020F0302020204030204" pitchFamily="34" charset="0"/>
              </a:rPr>
              <a:t>Young  Life and Times Survey (n= 1,158 )</a:t>
            </a:r>
          </a:p>
          <a:p>
            <a:pPr marL="0" indent="0">
              <a:buNone/>
            </a:pPr>
            <a:endParaRPr lang="en-GB" dirty="0" smtClean="0">
              <a:latin typeface="Calibri Light" panose="020F0302020204030204" pitchFamily="34" charset="0"/>
              <a:cs typeface="Calibri Light" panose="020F0302020204030204" pitchFamily="34" charset="0"/>
            </a:endParaRPr>
          </a:p>
          <a:p>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73456597"/>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Gains versus disclosure</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US" i="1" dirty="0">
                <a:latin typeface="Calibri Light" panose="020F0302020204030204" pitchFamily="34" charset="0"/>
                <a:cs typeface="Calibri Light" panose="020F0302020204030204" pitchFamily="34" charset="0"/>
              </a:rPr>
              <a:t>You’ve got a lot of these young males coming from very deprived areas and I suppose a lot of the deprived areas, if they are run by paramilitaries, they are the men that are held in high esteem. </a:t>
            </a:r>
            <a:r>
              <a:rPr lang="en-US" dirty="0">
                <a:latin typeface="Calibri Light" panose="020F0302020204030204" pitchFamily="34" charset="0"/>
                <a:cs typeface="Calibri Light" panose="020F0302020204030204" pitchFamily="34" charset="0"/>
              </a:rPr>
              <a:t>(PI 12, Social Services). </a:t>
            </a:r>
            <a:endParaRPr lang="en-US" dirty="0" smtClean="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pPr marL="0" indent="0">
              <a:buNone/>
            </a:pPr>
            <a:r>
              <a:rPr lang="en-US" i="1" dirty="0">
                <a:latin typeface="Calibri Light" panose="020F0302020204030204" pitchFamily="34" charset="0"/>
                <a:cs typeface="Calibri Light" panose="020F0302020204030204" pitchFamily="34" charset="0"/>
              </a:rPr>
              <a:t>The paramilitaries have access to guns, they have access to drugs and a lot of things that would be used to lure young men into involvement in certain things. </a:t>
            </a:r>
            <a:r>
              <a:rPr lang="en-US" dirty="0">
                <a:latin typeface="Calibri Light" panose="020F0302020204030204" pitchFamily="34" charset="0"/>
                <a:cs typeface="Calibri Light" panose="020F0302020204030204" pitchFamily="34" charset="0"/>
              </a:rPr>
              <a:t>(PI 21, Voluntary, specialist). </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47453811"/>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Paramilitarism</a:t>
            </a:r>
            <a:br>
              <a:rPr lang="en-US" sz="4400" b="1" dirty="0">
                <a:latin typeface="Calibri Light" panose="020F0302020204030204" pitchFamily="34" charset="0"/>
                <a:cs typeface="Calibri Light" panose="020F0302020204030204" pitchFamily="34" charset="0"/>
              </a:rPr>
            </a:br>
            <a:endParaRPr lang="en-GB" sz="4400" dirty="0"/>
          </a:p>
        </p:txBody>
      </p:sp>
      <p:sp>
        <p:nvSpPr>
          <p:cNvPr id="3" name="Content Placeholder 2"/>
          <p:cNvSpPr>
            <a:spLocks noGrp="1"/>
          </p:cNvSpPr>
          <p:nvPr>
            <p:ph idx="1"/>
          </p:nvPr>
        </p:nvSpPr>
        <p:spPr>
          <a:xfrm>
            <a:off x="1327529" y="2556984"/>
            <a:ext cx="9905999" cy="3541714"/>
          </a:xfrm>
        </p:spPr>
        <p:txBody>
          <a:bodyPr>
            <a:normAutofit/>
          </a:bodyPr>
          <a:lstStyle/>
          <a:p>
            <a:pPr lvl="1">
              <a:buFont typeface="Wingdings" panose="05000000000000000000" pitchFamily="2" charset="2"/>
              <a:buChar char="Ø"/>
            </a:pPr>
            <a:r>
              <a:rPr lang="en-GB" sz="2800" dirty="0" smtClean="0">
                <a:latin typeface="Calibri Light" panose="020F0302020204030204" pitchFamily="34" charset="0"/>
                <a:cs typeface="Calibri Light" panose="020F0302020204030204" pitchFamily="34" charset="0"/>
              </a:rPr>
              <a:t>Impact </a:t>
            </a:r>
            <a:r>
              <a:rPr lang="en-GB" sz="2800" dirty="0">
                <a:latin typeface="Calibri Light" panose="020F0302020204030204" pitchFamily="34" charset="0"/>
                <a:cs typeface="Calibri Light" panose="020F0302020204030204" pitchFamily="34" charset="0"/>
              </a:rPr>
              <a:t>of fear, control and constrained choice</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Fear of </a:t>
            </a:r>
            <a:r>
              <a:rPr lang="en-GB" sz="2800" dirty="0" smtClean="0">
                <a:latin typeface="Calibri Light" panose="020F0302020204030204" pitchFamily="34" charset="0"/>
                <a:cs typeface="Calibri Light" panose="020F0302020204030204" pitchFamily="34" charset="0"/>
              </a:rPr>
              <a:t>consequences for self and others</a:t>
            </a:r>
            <a:endParaRPr lang="en-GB" sz="2800" dirty="0">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Control through </a:t>
            </a:r>
            <a:r>
              <a:rPr lang="en-GB" sz="2800" dirty="0" smtClean="0">
                <a:latin typeface="Calibri Light" panose="020F0302020204030204" pitchFamily="34" charset="0"/>
                <a:cs typeface="Calibri Light" panose="020F0302020204030204" pitchFamily="34" charset="0"/>
              </a:rPr>
              <a:t>drugs</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Coercion to perpetrate </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Gains versus disclosure</a:t>
            </a:r>
          </a:p>
          <a:p>
            <a:pPr lvl="1">
              <a:buFont typeface="Wingdings" panose="05000000000000000000" pitchFamily="2" charset="2"/>
              <a:buChar char="Ø"/>
            </a:pPr>
            <a:r>
              <a:rPr lang="en-GB" sz="2800" b="1" u="sng" dirty="0">
                <a:latin typeface="Calibri Light" panose="020F0302020204030204" pitchFamily="34" charset="0"/>
                <a:cs typeface="Calibri Light" panose="020F0302020204030204" pitchFamily="34" charset="0"/>
              </a:rPr>
              <a:t>From tolerance to normalisation</a:t>
            </a:r>
          </a:p>
          <a:p>
            <a:pPr marL="0" indent="0">
              <a:buNone/>
            </a:pPr>
            <a:endParaRPr lang="en-GB" dirty="0"/>
          </a:p>
        </p:txBody>
      </p:sp>
    </p:spTree>
    <p:extLst>
      <p:ext uri="{BB962C8B-B14F-4D97-AF65-F5344CB8AC3E}">
        <p14:creationId xmlns:p14="http://schemas.microsoft.com/office/powerpoint/2010/main" val="1616928291"/>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From tolerance to normalisation</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fontScale="92500"/>
          </a:bodyPr>
          <a:lstStyle/>
          <a:p>
            <a:pPr marL="0" indent="0">
              <a:buNone/>
            </a:pPr>
            <a:r>
              <a:rPr lang="en-US" i="1" dirty="0">
                <a:latin typeface="Calibri Light" panose="020F0302020204030204" pitchFamily="34" charset="0"/>
                <a:cs typeface="Calibri Light" panose="020F0302020204030204" pitchFamily="34" charset="0"/>
              </a:rPr>
              <a:t>…if you grow up in the wrong place…if you are born into the wrong house…He saw that he was never going to live anywhere else in his life; that was him for the rest of his days, he was never going to be employed or have proper education but…this was how he was going to make his money, this was his future; so everything was tied in to this and whatever was going on, on the side, you just had to soak it up, you just had to get on with it; that was life and just accept it. Young men get very stuck, ‘this is my life, this is the way it is. This is the way it was for my brother, my da, my cousin’. </a:t>
            </a:r>
            <a:r>
              <a:rPr lang="en-US" dirty="0">
                <a:latin typeface="Calibri Light" panose="020F0302020204030204" pitchFamily="34" charset="0"/>
                <a:cs typeface="Calibri Light" panose="020F0302020204030204" pitchFamily="34" charset="0"/>
              </a:rPr>
              <a:t>(PI 8, Voluntary, non-CSE specialist). </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59430378"/>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Conclusions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r>
              <a:rPr lang="en-US" dirty="0" smtClean="0">
                <a:latin typeface="Calibri Light" panose="020F0302020204030204" pitchFamily="34" charset="0"/>
                <a:cs typeface="Calibri Light" panose="020F0302020204030204" pitchFamily="34" charset="0"/>
              </a:rPr>
              <a:t>Commonality and dissonance – views of young people and CSA literature</a:t>
            </a:r>
          </a:p>
          <a:p>
            <a:r>
              <a:rPr lang="en-US" dirty="0" smtClean="0">
                <a:latin typeface="Calibri Light" panose="020F0302020204030204" pitchFamily="34" charset="0"/>
                <a:cs typeface="Calibri Light" panose="020F0302020204030204" pitchFamily="34" charset="0"/>
              </a:rPr>
              <a:t>Challenge stereotypical assumptions re males and masculinity</a:t>
            </a:r>
          </a:p>
          <a:p>
            <a:r>
              <a:rPr lang="en-US" dirty="0" smtClean="0">
                <a:latin typeface="Calibri Light" panose="020F0302020204030204" pitchFamily="34" charset="0"/>
                <a:cs typeface="Calibri Light" panose="020F0302020204030204" pitchFamily="34" charset="0"/>
              </a:rPr>
              <a:t>Importance of role of gender constructs and socialization</a:t>
            </a:r>
          </a:p>
          <a:p>
            <a:r>
              <a:rPr lang="en-US" dirty="0" smtClean="0">
                <a:latin typeface="Calibri Light" panose="020F0302020204030204" pitchFamily="34" charset="0"/>
                <a:cs typeface="Calibri Light" panose="020F0302020204030204" pitchFamily="34" charset="0"/>
              </a:rPr>
              <a:t>Dissonance between views of young people and professionals</a:t>
            </a:r>
          </a:p>
          <a:p>
            <a:r>
              <a:rPr lang="en-US" dirty="0" smtClean="0">
                <a:latin typeface="Calibri Light" panose="020F0302020204030204" pitchFamily="34" charset="0"/>
                <a:cs typeface="Calibri Light" panose="020F0302020204030204" pitchFamily="34" charset="0"/>
              </a:rPr>
              <a:t>Implications for interpretation and application of policies and procedures</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622332880"/>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200" b="1" dirty="0">
                <a:latin typeface="Calibri Light" panose="020F0302020204030204" pitchFamily="34" charset="0"/>
                <a:cs typeface="Calibri Light" panose="020F0302020204030204" pitchFamily="34" charset="0"/>
              </a:rPr>
              <a:t>Young peoples’ main perceived inhibitors to recognition of males as victims</a:t>
            </a:r>
            <a:br>
              <a:rPr lang="en-US" sz="3200" b="1" dirty="0">
                <a:latin typeface="Calibri Light" panose="020F0302020204030204" pitchFamily="34" charset="0"/>
                <a:cs typeface="Calibri Light" panose="020F0302020204030204" pitchFamily="34" charset="0"/>
              </a:rPr>
            </a:br>
            <a:r>
              <a:rPr lang="en-GB" sz="3200" b="1" dirty="0">
                <a:latin typeface="Calibri Light" panose="020F0302020204030204" pitchFamily="34" charset="0"/>
                <a:cs typeface="Calibri Light" panose="020F0302020204030204" pitchFamily="34" charset="0"/>
              </a:rPr>
              <a:t>of CSE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989365084"/>
              </p:ext>
            </p:extLst>
          </p:nvPr>
        </p:nvGraphicFramePr>
        <p:xfrm>
          <a:off x="1141413" y="1998733"/>
          <a:ext cx="9906000" cy="4192835"/>
        </p:xfrm>
        <a:graphic>
          <a:graphicData uri="http://schemas.openxmlformats.org/drawingml/2006/table">
            <a:tbl>
              <a:tblPr firstRow="1" bandRow="1">
                <a:tableStyleId>{7DF18680-E054-41AD-8BC1-D1AEF772440D}</a:tableStyleId>
              </a:tblPr>
              <a:tblGrid>
                <a:gridCol w="3302000">
                  <a:extLst>
                    <a:ext uri="{9D8B030D-6E8A-4147-A177-3AD203B41FA5}">
                      <a16:colId xmlns:a16="http://schemas.microsoft.com/office/drawing/2014/main" xmlns="" val="975691165"/>
                    </a:ext>
                  </a:extLst>
                </a:gridCol>
                <a:gridCol w="3302000">
                  <a:extLst>
                    <a:ext uri="{9D8B030D-6E8A-4147-A177-3AD203B41FA5}">
                      <a16:colId xmlns:a16="http://schemas.microsoft.com/office/drawing/2014/main" xmlns="" val="3325853200"/>
                    </a:ext>
                  </a:extLst>
                </a:gridCol>
                <a:gridCol w="3302000">
                  <a:extLst>
                    <a:ext uri="{9D8B030D-6E8A-4147-A177-3AD203B41FA5}">
                      <a16:colId xmlns:a16="http://schemas.microsoft.com/office/drawing/2014/main" xmlns="" val="1332070996"/>
                    </a:ext>
                  </a:extLst>
                </a:gridCol>
              </a:tblGrid>
              <a:tr h="621595">
                <a:tc>
                  <a:txBody>
                    <a:bodyPr/>
                    <a:lstStyle/>
                    <a:p>
                      <a:endParaRPr lang="en-GB" sz="1800" dirty="0">
                        <a:latin typeface="Calibri Light" panose="020F0302020204030204" pitchFamily="34" charset="0"/>
                        <a:cs typeface="Calibri Light" panose="020F0302020204030204" pitchFamily="34" charset="0"/>
                      </a:endParaRPr>
                    </a:p>
                  </a:txBody>
                  <a:tcPr/>
                </a:tc>
                <a:tc>
                  <a:txBody>
                    <a:bodyPr/>
                    <a:lstStyle/>
                    <a:p>
                      <a:r>
                        <a:rPr lang="en-US" sz="1800" dirty="0" smtClean="0">
                          <a:latin typeface="Calibri Light" panose="020F0302020204030204" pitchFamily="34" charset="0"/>
                          <a:cs typeface="Calibri Light" panose="020F0302020204030204" pitchFamily="34" charset="0"/>
                        </a:rPr>
                        <a:t>Personal</a:t>
                      </a:r>
                      <a:endParaRPr lang="en-GB" sz="1800" dirty="0">
                        <a:latin typeface="Calibri Light" panose="020F0302020204030204" pitchFamily="34" charset="0"/>
                        <a:cs typeface="Calibri Light" panose="020F0302020204030204" pitchFamily="34" charset="0"/>
                      </a:endParaRPr>
                    </a:p>
                  </a:txBody>
                  <a:tcPr/>
                </a:tc>
                <a:tc>
                  <a:txBody>
                    <a:bodyPr/>
                    <a:lstStyle/>
                    <a:p>
                      <a:r>
                        <a:rPr lang="en-US" sz="1800" dirty="0" smtClean="0">
                          <a:latin typeface="Calibri Light" panose="020F0302020204030204" pitchFamily="34" charset="0"/>
                          <a:cs typeface="Calibri Light" panose="020F0302020204030204" pitchFamily="34" charset="0"/>
                        </a:rPr>
                        <a:t>Socio-cultural</a:t>
                      </a:r>
                      <a:endParaRPr lang="en-GB" sz="1800"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xmlns="" val="32608258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alibri Light" panose="020F0302020204030204" pitchFamily="34" charset="0"/>
                          <a:cs typeface="Calibri Light" panose="020F0302020204030204" pitchFamily="34" charset="0"/>
                        </a:rPr>
                        <a:t>Barriers to disclosure</a:t>
                      </a:r>
                      <a:endParaRPr lang="en-GB" sz="1800" b="1" dirty="0" smtClean="0">
                        <a:latin typeface="Calibri Light" panose="020F0302020204030204" pitchFamily="34" charset="0"/>
                        <a:cs typeface="Calibri Light" panose="020F0302020204030204" pitchFamily="34" charset="0"/>
                      </a:endParaRPr>
                    </a:p>
                    <a:p>
                      <a:endParaRPr lang="en-GB" sz="1800" b="1" dirty="0">
                        <a:latin typeface="Calibri Light" panose="020F0302020204030204" pitchFamily="34" charset="0"/>
                        <a:cs typeface="Calibri Light" panose="020F03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smtClean="0">
                          <a:solidFill>
                            <a:schemeClr val="dk1"/>
                          </a:solidFill>
                          <a:latin typeface="Calibri Light" panose="020F0302020204030204" pitchFamily="34" charset="0"/>
                          <a:ea typeface="+mn-ea"/>
                          <a:cs typeface="Calibri Light" panose="020F0302020204030204" pitchFamily="34" charset="0"/>
                        </a:rPr>
                        <a:t>A sense of shame</a:t>
                      </a:r>
                      <a:endParaRPr lang="en-GB" sz="1800" b="1" dirty="0" smtClean="0">
                        <a:latin typeface="Calibri Light" panose="020F0302020204030204" pitchFamily="34" charset="0"/>
                        <a:cs typeface="Calibri Light" panose="020F0302020204030204" pitchFamily="34" charset="0"/>
                      </a:endParaRPr>
                    </a:p>
                    <a:p>
                      <a:endParaRPr lang="en-GB" sz="1800" b="1" dirty="0">
                        <a:latin typeface="Calibri Light" panose="020F0302020204030204" pitchFamily="34" charset="0"/>
                        <a:cs typeface="Calibri Light" panose="020F0302020204030204" pitchFamily="34" charset="0"/>
                      </a:endParaRPr>
                    </a:p>
                  </a:txBody>
                  <a:tcPr/>
                </a:tc>
                <a:tc>
                  <a:txBody>
                    <a:bodyPr/>
                    <a:lstStyle/>
                    <a:p>
                      <a:endParaRPr lang="en-GB" sz="1800" b="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xmlns="" val="580167383"/>
                  </a:ext>
                </a:extLst>
              </a:tr>
              <a:tr h="370840">
                <a:tc>
                  <a:txBody>
                    <a:bodyPr/>
                    <a:lstStyle/>
                    <a:p>
                      <a:endParaRPr lang="en-GB" sz="1800" b="1" dirty="0">
                        <a:latin typeface="Calibri Light" panose="020F0302020204030204" pitchFamily="34" charset="0"/>
                        <a:cs typeface="Calibri Light" panose="020F03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b="1" i="0" u="none" strike="noStrike" kern="1200" baseline="0" dirty="0" smtClean="0">
                          <a:solidFill>
                            <a:schemeClr val="dk1"/>
                          </a:solidFill>
                          <a:latin typeface="Calibri Light" panose="020F0302020204030204" pitchFamily="34" charset="0"/>
                          <a:ea typeface="+mn-ea"/>
                          <a:cs typeface="Calibri Light" panose="020F0302020204030204" pitchFamily="34" charset="0"/>
                        </a:rPr>
                        <a:t>Difficulty explaining what happened</a:t>
                      </a:r>
                      <a:endParaRPr lang="en-GB" sz="1800" b="1" dirty="0">
                        <a:latin typeface="Calibri Light" panose="020F0302020204030204" pitchFamily="34" charset="0"/>
                        <a:cs typeface="Calibri Light" panose="020F0302020204030204" pitchFamily="34" charset="0"/>
                      </a:endParaRPr>
                    </a:p>
                  </a:txBody>
                  <a:tcPr/>
                </a:tc>
                <a:tc>
                  <a:txBody>
                    <a:bodyPr/>
                    <a:lstStyle/>
                    <a:p>
                      <a:endParaRPr lang="en-GB" sz="1800" b="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xmlns="" val="4208200271"/>
                  </a:ext>
                </a:extLst>
              </a:tr>
              <a:tr h="370840">
                <a:tc>
                  <a:txBody>
                    <a:bodyPr/>
                    <a:lstStyle/>
                    <a:p>
                      <a:endParaRPr lang="en-GB" sz="1800" b="1" dirty="0">
                        <a:latin typeface="Calibri Light" panose="020F0302020204030204" pitchFamily="34" charset="0"/>
                        <a:cs typeface="Calibri Light" panose="020F03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i="0" u="none" strike="noStrike" kern="1200" baseline="0" dirty="0" smtClean="0">
                          <a:solidFill>
                            <a:schemeClr val="dk1"/>
                          </a:solidFill>
                          <a:latin typeface="Calibri Light" panose="020F0302020204030204" pitchFamily="34" charset="0"/>
                          <a:ea typeface="+mn-ea"/>
                          <a:cs typeface="Calibri Light" panose="020F0302020204030204" pitchFamily="34" charset="0"/>
                        </a:rPr>
                        <a:t>‘I should be able to protect myself’</a:t>
                      </a:r>
                      <a:endParaRPr lang="en-GB" sz="1800" b="1" dirty="0">
                        <a:latin typeface="Calibri Light" panose="020F0302020204030204" pitchFamily="34" charset="0"/>
                        <a:cs typeface="Calibri Light" panose="020F0302020204030204" pitchFamily="34" charset="0"/>
                      </a:endParaRPr>
                    </a:p>
                  </a:txBody>
                  <a:tcPr/>
                </a:tc>
                <a:tc>
                  <a:txBody>
                    <a:bodyPr/>
                    <a:lstStyle/>
                    <a:p>
                      <a:endParaRPr lang="en-GB" sz="1800" b="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xmlns="" val="106518560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smtClean="0">
                          <a:latin typeface="Calibri Light" panose="020F0302020204030204" pitchFamily="34" charset="0"/>
                          <a:cs typeface="Calibri Light" panose="020F0302020204030204" pitchFamily="34" charset="0"/>
                        </a:rPr>
                        <a:t>Impediment</a:t>
                      </a:r>
                      <a:r>
                        <a:rPr lang="en-US" sz="1800" b="1" baseline="0" dirty="0" smtClean="0">
                          <a:latin typeface="Calibri Light" panose="020F0302020204030204" pitchFamily="34" charset="0"/>
                          <a:cs typeface="Calibri Light" panose="020F0302020204030204" pitchFamily="34" charset="0"/>
                        </a:rPr>
                        <a:t>s to identification</a:t>
                      </a:r>
                      <a:endParaRPr lang="en-GB" sz="1800" b="1" dirty="0" smtClean="0">
                        <a:latin typeface="Calibri Light" panose="020F0302020204030204" pitchFamily="34" charset="0"/>
                        <a:cs typeface="Calibri Light" panose="020F0302020204030204" pitchFamily="34" charset="0"/>
                      </a:endParaRPr>
                    </a:p>
                    <a:p>
                      <a:endParaRPr lang="en-GB" sz="1800" b="1" dirty="0">
                        <a:latin typeface="Calibri Light" panose="020F0302020204030204" pitchFamily="34" charset="0"/>
                        <a:cs typeface="Calibri Light" panose="020F0302020204030204" pitchFamily="34" charset="0"/>
                      </a:endParaRPr>
                    </a:p>
                  </a:txBody>
                  <a:tcPr/>
                </a:tc>
                <a:tc>
                  <a:txBody>
                    <a:bodyPr/>
                    <a:lstStyle/>
                    <a:p>
                      <a:endParaRPr lang="en-GB" sz="1800" b="1" dirty="0">
                        <a:latin typeface="Calibri Light" panose="020F0302020204030204" pitchFamily="34" charset="0"/>
                        <a:cs typeface="Calibri Light" panose="020F0302020204030204" pitchFamily="34" charset="0"/>
                      </a:endParaRPr>
                    </a:p>
                  </a:txBody>
                  <a:tcPr/>
                </a:tc>
                <a:tc>
                  <a:txBody>
                    <a:bodyPr/>
                    <a:lstStyle/>
                    <a:p>
                      <a:r>
                        <a:rPr lang="en-US" sz="1800" b="1" i="0" u="none" strike="noStrike" kern="1200" baseline="0" dirty="0" smtClean="0">
                          <a:solidFill>
                            <a:schemeClr val="dk1"/>
                          </a:solidFill>
                          <a:latin typeface="Calibri Light" panose="020F0302020204030204" pitchFamily="34" charset="0"/>
                          <a:ea typeface="+mn-ea"/>
                          <a:cs typeface="Calibri Light" panose="020F0302020204030204" pitchFamily="34" charset="0"/>
                        </a:rPr>
                        <a:t>Males are seen as abusers rather than victims</a:t>
                      </a:r>
                      <a:endParaRPr lang="en-GB" sz="1800" b="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xmlns="" val="3020520633"/>
                  </a:ext>
                </a:extLst>
              </a:tr>
              <a:tr h="370840">
                <a:tc>
                  <a:txBody>
                    <a:bodyPr/>
                    <a:lstStyle/>
                    <a:p>
                      <a:endParaRPr lang="en-GB" sz="1800" b="1" dirty="0">
                        <a:latin typeface="Calibri Light" panose="020F0302020204030204" pitchFamily="34" charset="0"/>
                        <a:cs typeface="Calibri Light" panose="020F0302020204030204" pitchFamily="34" charset="0"/>
                      </a:endParaRPr>
                    </a:p>
                  </a:txBody>
                  <a:tcPr/>
                </a:tc>
                <a:tc>
                  <a:txBody>
                    <a:bodyPr/>
                    <a:lstStyle/>
                    <a:p>
                      <a:endParaRPr lang="en-GB" sz="1800" b="1" dirty="0">
                        <a:latin typeface="Calibri Light" panose="020F0302020204030204" pitchFamily="34" charset="0"/>
                        <a:cs typeface="Calibri Light" panose="020F0302020204030204" pitchFamily="34" charset="0"/>
                      </a:endParaRPr>
                    </a:p>
                  </a:txBody>
                  <a:tcPr/>
                </a:tc>
                <a:tc>
                  <a:txBody>
                    <a:bodyPr/>
                    <a:lstStyle/>
                    <a:p>
                      <a:r>
                        <a:rPr lang="en-US" sz="1800" b="1" i="0" u="none" strike="noStrike" kern="1200" baseline="0" dirty="0" smtClean="0">
                          <a:solidFill>
                            <a:schemeClr val="dk1"/>
                          </a:solidFill>
                          <a:latin typeface="Calibri Light" panose="020F0302020204030204" pitchFamily="34" charset="0"/>
                          <a:ea typeface="+mn-ea"/>
                          <a:cs typeface="Calibri Light" panose="020F0302020204030204" pitchFamily="34" charset="0"/>
                        </a:rPr>
                        <a:t>Males cannot be victims of CSE</a:t>
                      </a:r>
                      <a:endParaRPr lang="en-GB" sz="1800" b="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xmlns="" val="3553063920"/>
                  </a:ext>
                </a:extLst>
              </a:tr>
              <a:tr h="370840">
                <a:tc>
                  <a:txBody>
                    <a:bodyPr/>
                    <a:lstStyle/>
                    <a:p>
                      <a:endParaRPr lang="en-GB" sz="1800" b="1" dirty="0">
                        <a:latin typeface="Calibri Light" panose="020F0302020204030204" pitchFamily="34" charset="0"/>
                        <a:cs typeface="Calibri Light" panose="020F0302020204030204" pitchFamily="34" charset="0"/>
                      </a:endParaRPr>
                    </a:p>
                  </a:txBody>
                  <a:tcPr/>
                </a:tc>
                <a:tc>
                  <a:txBody>
                    <a:bodyPr/>
                    <a:lstStyle/>
                    <a:p>
                      <a:endParaRPr lang="en-GB" sz="1800" b="1" dirty="0">
                        <a:latin typeface="Calibri Light" panose="020F0302020204030204" pitchFamily="34" charset="0"/>
                        <a:cs typeface="Calibri Light" panose="020F0302020204030204" pitchFamily="34" charset="0"/>
                      </a:endParaRPr>
                    </a:p>
                  </a:txBody>
                  <a:tcPr/>
                </a:tc>
                <a:tc>
                  <a:txBody>
                    <a:bodyPr/>
                    <a:lstStyle/>
                    <a:p>
                      <a:r>
                        <a:rPr lang="en-US" sz="1800" b="1" i="0" u="none" strike="noStrike" kern="1200" baseline="0" dirty="0" smtClean="0">
                          <a:solidFill>
                            <a:schemeClr val="dk1"/>
                          </a:solidFill>
                          <a:latin typeface="Calibri Light" panose="020F0302020204030204" pitchFamily="34" charset="0"/>
                          <a:ea typeface="+mn-ea"/>
                          <a:cs typeface="Calibri Light" panose="020F0302020204030204" pitchFamily="34" charset="0"/>
                        </a:rPr>
                        <a:t>If abused by a female, it is seen as a ‘conquest’ for the young male</a:t>
                      </a:r>
                      <a:endParaRPr lang="en-GB" sz="1800" b="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xmlns="" val="2355388376"/>
                  </a:ext>
                </a:extLst>
              </a:tr>
            </a:tbl>
          </a:graphicData>
        </a:graphic>
      </p:graphicFrame>
    </p:spTree>
    <p:extLst>
      <p:ext uri="{BB962C8B-B14F-4D97-AF65-F5344CB8AC3E}">
        <p14:creationId xmlns:p14="http://schemas.microsoft.com/office/powerpoint/2010/main" val="160868065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b="1" dirty="0">
                <a:latin typeface="Calibri Light" panose="020F0302020204030204" pitchFamily="34" charset="0"/>
                <a:cs typeface="Calibri Light" panose="020F0302020204030204" pitchFamily="34" charset="0"/>
              </a:rPr>
              <a:t>Professionals’ main perceived inhibitors to recognition of CSE in young</a:t>
            </a:r>
            <a:br>
              <a:rPr lang="en-US" b="1" dirty="0">
                <a:latin typeface="Calibri Light" panose="020F0302020204030204" pitchFamily="34" charset="0"/>
                <a:cs typeface="Calibri Light" panose="020F0302020204030204" pitchFamily="34" charset="0"/>
              </a:rPr>
            </a:br>
            <a:r>
              <a:rPr lang="en-GB" b="1" dirty="0">
                <a:latin typeface="Calibri Light" panose="020F0302020204030204" pitchFamily="34" charset="0"/>
                <a:cs typeface="Calibri Light" panose="020F0302020204030204" pitchFamily="34" charset="0"/>
              </a:rPr>
              <a:t>males</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381074319"/>
              </p:ext>
            </p:extLst>
          </p:nvPr>
        </p:nvGraphicFramePr>
        <p:xfrm>
          <a:off x="1141413" y="2249488"/>
          <a:ext cx="9906000" cy="3690066"/>
        </p:xfrm>
        <a:graphic>
          <a:graphicData uri="http://schemas.openxmlformats.org/drawingml/2006/table">
            <a:tbl>
              <a:tblPr firstRow="1" bandRow="1">
                <a:tableStyleId>{7DF18680-E054-41AD-8BC1-D1AEF772440D}</a:tableStyleId>
              </a:tblPr>
              <a:tblGrid>
                <a:gridCol w="2476500">
                  <a:extLst>
                    <a:ext uri="{9D8B030D-6E8A-4147-A177-3AD203B41FA5}">
                      <a16:colId xmlns:a16="http://schemas.microsoft.com/office/drawing/2014/main" xmlns="" val="2665752846"/>
                    </a:ext>
                  </a:extLst>
                </a:gridCol>
                <a:gridCol w="2476500">
                  <a:extLst>
                    <a:ext uri="{9D8B030D-6E8A-4147-A177-3AD203B41FA5}">
                      <a16:colId xmlns:a16="http://schemas.microsoft.com/office/drawing/2014/main" xmlns="" val="3644537976"/>
                    </a:ext>
                  </a:extLst>
                </a:gridCol>
                <a:gridCol w="2476500">
                  <a:extLst>
                    <a:ext uri="{9D8B030D-6E8A-4147-A177-3AD203B41FA5}">
                      <a16:colId xmlns:a16="http://schemas.microsoft.com/office/drawing/2014/main" xmlns="" val="3076851258"/>
                    </a:ext>
                  </a:extLst>
                </a:gridCol>
                <a:gridCol w="2476500">
                  <a:extLst>
                    <a:ext uri="{9D8B030D-6E8A-4147-A177-3AD203B41FA5}">
                      <a16:colId xmlns:a16="http://schemas.microsoft.com/office/drawing/2014/main" xmlns="" val="863242522"/>
                    </a:ext>
                  </a:extLst>
                </a:gridCol>
              </a:tblGrid>
              <a:tr h="1230022">
                <a:tc>
                  <a:txBody>
                    <a:bodyPr/>
                    <a:lstStyle/>
                    <a:p>
                      <a:endParaRPr lang="en-GB" b="1" dirty="0">
                        <a:latin typeface="Calibri Light" panose="020F0302020204030204" pitchFamily="34" charset="0"/>
                        <a:cs typeface="Calibri Light" panose="020F0302020204030204" pitchFamily="34" charset="0"/>
                      </a:endParaRPr>
                    </a:p>
                  </a:txBody>
                  <a:tcPr/>
                </a:tc>
                <a:tc>
                  <a:txBody>
                    <a:bodyPr/>
                    <a:lstStyle/>
                    <a:p>
                      <a:r>
                        <a:rPr lang="en-US" b="1" dirty="0" smtClean="0">
                          <a:latin typeface="Calibri Light" panose="020F0302020204030204" pitchFamily="34" charset="0"/>
                          <a:cs typeface="Calibri Light" panose="020F0302020204030204" pitchFamily="34" charset="0"/>
                        </a:rPr>
                        <a:t>Personal</a:t>
                      </a:r>
                      <a:endParaRPr lang="en-GB" b="1" dirty="0">
                        <a:latin typeface="Calibri Light" panose="020F0302020204030204" pitchFamily="34" charset="0"/>
                        <a:cs typeface="Calibri Light" panose="020F0302020204030204" pitchFamily="34" charset="0"/>
                      </a:endParaRPr>
                    </a:p>
                  </a:txBody>
                  <a:tcPr/>
                </a:tc>
                <a:tc>
                  <a:txBody>
                    <a:bodyPr/>
                    <a:lstStyle/>
                    <a:p>
                      <a:r>
                        <a:rPr lang="en-US" b="1" dirty="0" smtClean="0">
                          <a:latin typeface="Calibri Light" panose="020F0302020204030204" pitchFamily="34" charset="0"/>
                          <a:cs typeface="Calibri Light" panose="020F0302020204030204" pitchFamily="34" charset="0"/>
                        </a:rPr>
                        <a:t>Relational</a:t>
                      </a:r>
                      <a:endParaRPr lang="en-GB" b="1" dirty="0">
                        <a:latin typeface="Calibri Light" panose="020F0302020204030204" pitchFamily="34" charset="0"/>
                        <a:cs typeface="Calibri Light" panose="020F0302020204030204" pitchFamily="34" charset="0"/>
                      </a:endParaRPr>
                    </a:p>
                  </a:txBody>
                  <a:tcPr/>
                </a:tc>
                <a:tc>
                  <a:txBody>
                    <a:bodyPr/>
                    <a:lstStyle/>
                    <a:p>
                      <a:r>
                        <a:rPr lang="en-US" b="1" dirty="0" smtClean="0">
                          <a:latin typeface="Calibri Light" panose="020F0302020204030204" pitchFamily="34" charset="0"/>
                          <a:cs typeface="Calibri Light" panose="020F0302020204030204" pitchFamily="34" charset="0"/>
                        </a:rPr>
                        <a:t>Socio-cultural</a:t>
                      </a:r>
                      <a:endParaRPr lang="en-GB" b="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xmlns="" val="2951500897"/>
                  </a:ext>
                </a:extLst>
              </a:tr>
              <a:tr h="1230022">
                <a:tc>
                  <a:txBody>
                    <a:bodyPr/>
                    <a:lstStyle/>
                    <a:p>
                      <a:r>
                        <a:rPr lang="en-US" b="1" dirty="0" smtClean="0">
                          <a:latin typeface="Calibri Light" panose="020F0302020204030204" pitchFamily="34" charset="0"/>
                          <a:cs typeface="Calibri Light" panose="020F0302020204030204" pitchFamily="34" charset="0"/>
                        </a:rPr>
                        <a:t>Barriers to disclosure</a:t>
                      </a:r>
                      <a:endParaRPr lang="en-GB" b="1" dirty="0">
                        <a:latin typeface="Calibri Light" panose="020F0302020204030204" pitchFamily="34" charset="0"/>
                        <a:cs typeface="Calibri Light" panose="020F0302020204030204" pitchFamily="34" charset="0"/>
                      </a:endParaRPr>
                    </a:p>
                  </a:txBody>
                  <a:tcPr/>
                </a:tc>
                <a:tc>
                  <a:txBody>
                    <a:bodyPr/>
                    <a:lstStyle/>
                    <a:p>
                      <a:r>
                        <a:rPr lang="en-US" sz="1800" b="1" i="0" u="none" strike="noStrike" kern="1200" baseline="0" dirty="0" smtClean="0">
                          <a:solidFill>
                            <a:schemeClr val="dk1"/>
                          </a:solidFill>
                          <a:latin typeface="Calibri Light" panose="020F0302020204030204" pitchFamily="34" charset="0"/>
                          <a:ea typeface="+mn-ea"/>
                          <a:cs typeface="Calibri Light" panose="020F0302020204030204" pitchFamily="34" charset="0"/>
                        </a:rPr>
                        <a:t>I should be able to protect myself because I’m male</a:t>
                      </a:r>
                      <a:endParaRPr lang="en-GB" b="1" dirty="0">
                        <a:latin typeface="Calibri Light" panose="020F0302020204030204" pitchFamily="34" charset="0"/>
                        <a:cs typeface="Calibri Light" panose="020F0302020204030204" pitchFamily="34" charset="0"/>
                      </a:endParaRPr>
                    </a:p>
                  </a:txBody>
                  <a:tcPr/>
                </a:tc>
                <a:tc>
                  <a:txBody>
                    <a:bodyPr/>
                    <a:lstStyle/>
                    <a:p>
                      <a:r>
                        <a:rPr lang="en-US" sz="1800" b="1" i="0" u="none" strike="noStrike" kern="1200" baseline="0" dirty="0" smtClean="0">
                          <a:solidFill>
                            <a:schemeClr val="dk1"/>
                          </a:solidFill>
                          <a:latin typeface="Calibri Light" panose="020F0302020204030204" pitchFamily="34" charset="0"/>
                          <a:ea typeface="+mn-ea"/>
                          <a:cs typeface="Calibri Light" panose="020F0302020204030204" pitchFamily="34" charset="0"/>
                        </a:rPr>
                        <a:t>Fear of being labelled gay</a:t>
                      </a:r>
                      <a:endParaRPr lang="en-GB" b="1" dirty="0">
                        <a:latin typeface="Calibri Light" panose="020F0302020204030204" pitchFamily="34" charset="0"/>
                        <a:cs typeface="Calibri Light" panose="020F0302020204030204" pitchFamily="34" charset="0"/>
                      </a:endParaRPr>
                    </a:p>
                  </a:txBody>
                  <a:tcPr/>
                </a:tc>
                <a:tc>
                  <a:txBody>
                    <a:bodyPr/>
                    <a:lstStyle/>
                    <a:p>
                      <a:r>
                        <a:rPr lang="en-US" sz="1800" b="1" i="0" u="none" strike="noStrike" kern="1200" baseline="0" dirty="0" smtClean="0">
                          <a:solidFill>
                            <a:schemeClr val="dk1"/>
                          </a:solidFill>
                          <a:latin typeface="Calibri Light" panose="020F0302020204030204" pitchFamily="34" charset="0"/>
                          <a:ea typeface="+mn-ea"/>
                          <a:cs typeface="Calibri Light" panose="020F0302020204030204" pitchFamily="34" charset="0"/>
                        </a:rPr>
                        <a:t>People do not believe CSE happens to males</a:t>
                      </a:r>
                      <a:endParaRPr lang="en-GB" b="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xmlns="" val="2987040181"/>
                  </a:ext>
                </a:extLst>
              </a:tr>
              <a:tr h="1230022">
                <a:tc>
                  <a:txBody>
                    <a:bodyPr/>
                    <a:lstStyle/>
                    <a:p>
                      <a:r>
                        <a:rPr lang="en-US" b="1" dirty="0" smtClean="0">
                          <a:latin typeface="Calibri Light" panose="020F0302020204030204" pitchFamily="34" charset="0"/>
                          <a:cs typeface="Calibri Light" panose="020F0302020204030204" pitchFamily="34" charset="0"/>
                        </a:rPr>
                        <a:t>Impediments to identification</a:t>
                      </a:r>
                      <a:endParaRPr lang="en-GB" b="1" dirty="0">
                        <a:latin typeface="Calibri Light" panose="020F0302020204030204" pitchFamily="34" charset="0"/>
                        <a:cs typeface="Calibri Light" panose="020F0302020204030204" pitchFamily="34" charset="0"/>
                      </a:endParaRPr>
                    </a:p>
                  </a:txBody>
                  <a:tcPr/>
                </a:tc>
                <a:tc>
                  <a:txBody>
                    <a:bodyPr/>
                    <a:lstStyle/>
                    <a:p>
                      <a:r>
                        <a:rPr lang="en-US" sz="1800" b="1" i="0" u="none" strike="noStrike" kern="1200" baseline="0" dirty="0" smtClean="0">
                          <a:solidFill>
                            <a:schemeClr val="dk1"/>
                          </a:solidFill>
                          <a:latin typeface="Calibri Light" panose="020F0302020204030204" pitchFamily="34" charset="0"/>
                          <a:ea typeface="+mn-ea"/>
                          <a:cs typeface="Calibri Light" panose="020F0302020204030204" pitchFamily="34" charset="0"/>
                        </a:rPr>
                        <a:t>Lack of knowledge about male CSE</a:t>
                      </a:r>
                      <a:endParaRPr lang="en-GB" b="1" dirty="0">
                        <a:latin typeface="Calibri Light" panose="020F0302020204030204" pitchFamily="34" charset="0"/>
                        <a:cs typeface="Calibri Light" panose="020F0302020204030204" pitchFamily="34" charset="0"/>
                      </a:endParaRPr>
                    </a:p>
                  </a:txBody>
                  <a:tcPr/>
                </a:tc>
                <a:tc>
                  <a:txBody>
                    <a:bodyPr/>
                    <a:lstStyle/>
                    <a:p>
                      <a:r>
                        <a:rPr lang="en-GB" sz="1800" b="1" i="0" u="none" strike="noStrike" kern="1200" baseline="0" dirty="0" smtClean="0">
                          <a:solidFill>
                            <a:schemeClr val="dk1"/>
                          </a:solidFill>
                          <a:latin typeface="Calibri Light" panose="020F0302020204030204" pitchFamily="34" charset="0"/>
                          <a:ea typeface="+mn-ea"/>
                          <a:cs typeface="Calibri Light" panose="020F0302020204030204" pitchFamily="34" charset="0"/>
                        </a:rPr>
                        <a:t>Criminal behaviour masks victimhood</a:t>
                      </a:r>
                      <a:endParaRPr lang="en-GB" b="1" dirty="0">
                        <a:latin typeface="Calibri Light" panose="020F0302020204030204" pitchFamily="34" charset="0"/>
                        <a:cs typeface="Calibri Light" panose="020F0302020204030204" pitchFamily="34" charset="0"/>
                      </a:endParaRPr>
                    </a:p>
                  </a:txBody>
                  <a:tcPr/>
                </a:tc>
                <a:tc>
                  <a:txBody>
                    <a:bodyPr/>
                    <a:lstStyle/>
                    <a:p>
                      <a:r>
                        <a:rPr lang="en-US" sz="1800" b="1" i="0" u="none" strike="noStrike" kern="1200" baseline="0" dirty="0" smtClean="0">
                          <a:solidFill>
                            <a:schemeClr val="dk1"/>
                          </a:solidFill>
                          <a:latin typeface="Calibri Light" panose="020F0302020204030204" pitchFamily="34" charset="0"/>
                          <a:ea typeface="+mn-ea"/>
                          <a:cs typeface="Calibri Light" panose="020F0302020204030204" pitchFamily="34" charset="0"/>
                        </a:rPr>
                        <a:t>Thinking males are perpetrators rather than victims</a:t>
                      </a:r>
                      <a:endParaRPr lang="en-GB" b="1" dirty="0">
                        <a:latin typeface="Calibri Light" panose="020F0302020204030204" pitchFamily="34" charset="0"/>
                        <a:cs typeface="Calibri Light" panose="020F0302020204030204" pitchFamily="34" charset="0"/>
                      </a:endParaRPr>
                    </a:p>
                  </a:txBody>
                  <a:tcPr/>
                </a:tc>
                <a:extLst>
                  <a:ext uri="{0D108BD9-81ED-4DB2-BD59-A6C34878D82A}">
                    <a16:rowId xmlns:a16="http://schemas.microsoft.com/office/drawing/2014/main" xmlns="" val="139014175"/>
                  </a:ext>
                </a:extLst>
              </a:tr>
            </a:tbl>
          </a:graphicData>
        </a:graphic>
      </p:graphicFrame>
    </p:spTree>
    <p:extLst>
      <p:ext uri="{BB962C8B-B14F-4D97-AF65-F5344CB8AC3E}">
        <p14:creationId xmlns:p14="http://schemas.microsoft.com/office/powerpoint/2010/main" val="304518156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Recommendations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r>
              <a:rPr lang="en-US" sz="2800" dirty="0" smtClean="0">
                <a:latin typeface="Calibri Light" panose="020F0302020204030204" pitchFamily="34" charset="0"/>
                <a:cs typeface="Calibri Light" panose="020F0302020204030204" pitchFamily="34" charset="0"/>
              </a:rPr>
              <a:t>Policy and practice</a:t>
            </a:r>
          </a:p>
          <a:p>
            <a:r>
              <a:rPr lang="en-US" sz="2800" dirty="0" smtClean="0">
                <a:latin typeface="Calibri Light" panose="020F0302020204030204" pitchFamily="34" charset="0"/>
                <a:cs typeface="Calibri Light" panose="020F0302020204030204" pitchFamily="34" charset="0"/>
              </a:rPr>
              <a:t>Services</a:t>
            </a:r>
          </a:p>
          <a:p>
            <a:r>
              <a:rPr lang="en-US" sz="2800" dirty="0" smtClean="0">
                <a:latin typeface="Calibri Light" panose="020F0302020204030204" pitchFamily="34" charset="0"/>
                <a:cs typeface="Calibri Light" panose="020F0302020204030204" pitchFamily="34" charset="0"/>
              </a:rPr>
              <a:t>Training</a:t>
            </a:r>
          </a:p>
          <a:p>
            <a:r>
              <a:rPr lang="en-US" sz="2800" dirty="0" smtClean="0">
                <a:latin typeface="Calibri Light" panose="020F0302020204030204" pitchFamily="34" charset="0"/>
                <a:cs typeface="Calibri Light" panose="020F0302020204030204" pitchFamily="34" charset="0"/>
              </a:rPr>
              <a:t>Campaigns</a:t>
            </a:r>
          </a:p>
          <a:p>
            <a:r>
              <a:rPr lang="en-US" sz="2800" dirty="0" smtClean="0">
                <a:latin typeface="Calibri Light" panose="020F0302020204030204" pitchFamily="34" charset="0"/>
                <a:cs typeface="Calibri Light" panose="020F0302020204030204" pitchFamily="34" charset="0"/>
              </a:rPr>
              <a:t>Further research</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920810391"/>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113288"/>
            <a:ext cx="9905998" cy="1537485"/>
          </a:xfrm>
        </p:spPr>
        <p:txBody>
          <a:bodyPr>
            <a:normAutofit/>
          </a:bodyPr>
          <a:lstStyle/>
          <a:p>
            <a:pPr algn="ctr"/>
            <a:r>
              <a:rPr lang="en-US" sz="4400" b="1" dirty="0" smtClean="0">
                <a:latin typeface="Calibri Light" panose="020F0302020204030204" pitchFamily="34" charset="0"/>
                <a:cs typeface="Calibri Light" panose="020F0302020204030204" pitchFamily="34" charset="0"/>
              </a:rPr>
              <a:t>Briefing Paper No. 1</a:t>
            </a:r>
            <a:endParaRPr lang="en-GB" sz="4400" b="1" dirty="0">
              <a:latin typeface="Calibri Light" panose="020F0302020204030204" pitchFamily="34" charset="0"/>
              <a:cs typeface="Calibri Light" panose="020F0302020204030204" pitchFamily="34"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213720" y="1238081"/>
            <a:ext cx="5219003" cy="4037926"/>
          </a:xfrm>
        </p:spPr>
      </p:pic>
      <p:sp>
        <p:nvSpPr>
          <p:cNvPr id="7" name="Rectangle 6"/>
          <p:cNvSpPr/>
          <p:nvPr/>
        </p:nvSpPr>
        <p:spPr>
          <a:xfrm>
            <a:off x="2900125" y="5613205"/>
            <a:ext cx="6149504" cy="954107"/>
          </a:xfrm>
          <a:prstGeom prst="rect">
            <a:avLst/>
          </a:prstGeom>
        </p:spPr>
        <p:txBody>
          <a:bodyPr wrap="none">
            <a:spAutoFit/>
          </a:bodyPr>
          <a:lstStyle/>
          <a:p>
            <a:pPr algn="ctr"/>
            <a:r>
              <a:rPr lang="en-GB" sz="2800" dirty="0">
                <a:latin typeface="Calibri Light" panose="020F0302020204030204" pitchFamily="34" charset="0"/>
                <a:cs typeface="Calibri Light" panose="020F0302020204030204" pitchFamily="34" charset="0"/>
                <a:hlinkClick r:id="rId3"/>
              </a:rPr>
              <a:t>https://</a:t>
            </a:r>
            <a:r>
              <a:rPr lang="en-GB" sz="2800" dirty="0" smtClean="0">
                <a:latin typeface="Calibri Light" panose="020F0302020204030204" pitchFamily="34" charset="0"/>
                <a:cs typeface="Calibri Light" panose="020F0302020204030204" pitchFamily="34" charset="0"/>
                <a:hlinkClick r:id="rId3"/>
              </a:rPr>
              <a:t>www.safeguardingni.org/briefings</a:t>
            </a:r>
            <a:endParaRPr lang="en-GB" sz="2800" dirty="0" smtClean="0">
              <a:latin typeface="Calibri Light" panose="020F0302020204030204" pitchFamily="34" charset="0"/>
              <a:cs typeface="Calibri Light" panose="020F0302020204030204" pitchFamily="34" charset="0"/>
            </a:endParaRPr>
          </a:p>
          <a:p>
            <a:pPr algn="ct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52941325"/>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Coming soon……</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r>
              <a:rPr lang="en-US" sz="2800" u="sng" dirty="0" smtClean="0">
                <a:latin typeface="Calibri Light" panose="020F0302020204030204" pitchFamily="34" charset="0"/>
                <a:cs typeface="Calibri Light" panose="020F0302020204030204" pitchFamily="34" charset="0"/>
              </a:rPr>
              <a:t>Briefing Paper No. 2: </a:t>
            </a:r>
            <a:r>
              <a:rPr lang="en-US" sz="2800" dirty="0" smtClean="0">
                <a:latin typeface="Calibri Light" panose="020F0302020204030204" pitchFamily="34" charset="0"/>
                <a:cs typeface="Calibri Light" panose="020F0302020204030204" pitchFamily="34" charset="0"/>
              </a:rPr>
              <a:t>The influence of paramilitary gangs in Northern Ireland on the recognition of CSE in young males</a:t>
            </a:r>
          </a:p>
          <a:p>
            <a:endParaRPr lang="en-US" sz="2800" dirty="0">
              <a:latin typeface="Calibri Light" panose="020F0302020204030204" pitchFamily="34" charset="0"/>
              <a:cs typeface="Calibri Light" panose="020F0302020204030204" pitchFamily="34" charset="0"/>
            </a:endParaRPr>
          </a:p>
          <a:p>
            <a:r>
              <a:rPr lang="en-US" sz="2800" u="sng" dirty="0" smtClean="0">
                <a:latin typeface="Calibri Light" panose="020F0302020204030204" pitchFamily="34" charset="0"/>
                <a:cs typeface="Calibri Light" panose="020F0302020204030204" pitchFamily="34" charset="0"/>
              </a:rPr>
              <a:t>Briefing Paper No. 3: </a:t>
            </a:r>
            <a:r>
              <a:rPr lang="en-US" sz="2800" dirty="0" smtClean="0">
                <a:latin typeface="Calibri Light" panose="020F0302020204030204" pitchFamily="34" charset="0"/>
                <a:cs typeface="Calibri Light" panose="020F0302020204030204" pitchFamily="34" charset="0"/>
              </a:rPr>
              <a:t>The </a:t>
            </a:r>
            <a:r>
              <a:rPr lang="en-GB" sz="2800" dirty="0" smtClean="0">
                <a:latin typeface="Calibri Light" panose="020F0302020204030204" pitchFamily="34" charset="0"/>
                <a:cs typeface="Calibri Light" panose="020F0302020204030204" pitchFamily="34" charset="0"/>
              </a:rPr>
              <a:t>association </a:t>
            </a:r>
            <a:r>
              <a:rPr lang="en-GB" sz="2800" dirty="0">
                <a:latin typeface="Calibri Light" panose="020F0302020204030204" pitchFamily="34" charset="0"/>
                <a:cs typeface="Calibri Light" panose="020F0302020204030204" pitchFamily="34" charset="0"/>
              </a:rPr>
              <a:t>between youth offending and the recognition of CSE in young males. </a:t>
            </a:r>
          </a:p>
        </p:txBody>
      </p:sp>
    </p:spTree>
    <p:extLst>
      <p:ext uri="{BB962C8B-B14F-4D97-AF65-F5344CB8AC3E}">
        <p14:creationId xmlns:p14="http://schemas.microsoft.com/office/powerpoint/2010/main" val="3721626472"/>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smtClean="0">
                <a:latin typeface="Calibri Light" panose="020F0302020204030204" pitchFamily="34" charset="0"/>
                <a:cs typeface="Calibri Light" panose="020F0302020204030204" pitchFamily="34" charset="0"/>
              </a:rPr>
              <a:t>Contact details</a:t>
            </a:r>
            <a:endParaRPr lang="en-GB" sz="4400" b="1" dirty="0">
              <a:latin typeface="Calibri Light" panose="020F0302020204030204" pitchFamily="34" charset="0"/>
              <a:cs typeface="Calibri Light" panose="020F0302020204030204" pitchFamily="34" charset="0"/>
            </a:endParaRPr>
          </a:p>
        </p:txBody>
      </p:sp>
      <p:sp>
        <p:nvSpPr>
          <p:cNvPr id="5" name="AutoShape 2" descr="Image result for mobile phone icon">
            <a:hlinkClick r:id="rId2"/>
            <a:extLst>
              <a:ext uri="{FF2B5EF4-FFF2-40B4-BE49-F238E27FC236}">
                <a16:creationId xmlns:a16="http://schemas.microsoft.com/office/drawing/2014/main" xmlns="" id="{88BCA824-801C-46F0-81EE-5F71BBA5C0A6}"/>
              </a:ext>
            </a:extLst>
          </p:cNvPr>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normAutofit fontScale="92500" lnSpcReduction="20000"/>
          </a:bodyPr>
          <a:lstStyle/>
          <a:p>
            <a:pPr marL="0" indent="0" algn="ctr">
              <a:buNone/>
            </a:pPr>
            <a:endParaRPr lang="en-GB" dirty="0" smtClean="0">
              <a:latin typeface="Arial" panose="020B0604020202020204" pitchFamily="34" charset="0"/>
              <a:cs typeface="Arial" panose="020B0604020202020204" pitchFamily="34" charset="0"/>
              <a:hlinkClick r:id="rId3"/>
            </a:endParaRPr>
          </a:p>
          <a:p>
            <a:pPr marL="0" indent="0" algn="ctr">
              <a:buNone/>
            </a:pPr>
            <a:endParaRPr lang="en-US" dirty="0" smtClean="0">
              <a:latin typeface="Arial" panose="020B0604020202020204" pitchFamily="34" charset="0"/>
              <a:cs typeface="Arial" panose="020B0604020202020204" pitchFamily="34" charset="0"/>
              <a:hlinkClick r:id="rId3"/>
            </a:endParaRPr>
          </a:p>
          <a:p>
            <a:pPr marL="0" indent="0" algn="ctr">
              <a:buNone/>
            </a:pPr>
            <a:r>
              <a:rPr lang="en-US" sz="3900" dirty="0" smtClean="0">
                <a:latin typeface="Calibri Light" panose="020F0302020204030204" pitchFamily="34" charset="0"/>
                <a:cs typeface="Calibri Light" panose="020F0302020204030204" pitchFamily="34" charset="0"/>
                <a:hlinkClick r:id="rId3"/>
              </a:rPr>
              <a:t>Email: Jacqui.devlin63@btinternet.com</a:t>
            </a:r>
            <a:endParaRPr lang="en-US" sz="3900" dirty="0">
              <a:latin typeface="Calibri Light" panose="020F0302020204030204" pitchFamily="34" charset="0"/>
              <a:cs typeface="Calibri Light" panose="020F0302020204030204" pitchFamily="34" charset="0"/>
              <a:hlinkClick r:id="rId3"/>
            </a:endParaRPr>
          </a:p>
          <a:p>
            <a:pPr marL="0" indent="0" algn="ctr">
              <a:buNone/>
            </a:pPr>
            <a:endParaRPr lang="en-US" dirty="0">
              <a:latin typeface="Arial" panose="020B0604020202020204" pitchFamily="34" charset="0"/>
              <a:cs typeface="Arial" panose="020B0604020202020204" pitchFamily="34" charset="0"/>
              <a:hlinkClick r:id="rId3"/>
            </a:endParaRPr>
          </a:p>
          <a:p>
            <a:pPr marL="0" indent="0" algn="ctr">
              <a:buNone/>
            </a:pPr>
            <a:r>
              <a:rPr lang="en-US" sz="3900" dirty="0" smtClean="0">
                <a:latin typeface="Calibri Light" panose="020F0302020204030204" pitchFamily="34" charset="0"/>
                <a:cs typeface="Calibri Light" panose="020F0302020204030204" pitchFamily="34" charset="0"/>
                <a:hlinkClick r:id="rId3"/>
              </a:rPr>
              <a:t>07813373935</a:t>
            </a:r>
          </a:p>
          <a:p>
            <a:pPr marL="0" indent="0" algn="ctr">
              <a:buNone/>
            </a:pPr>
            <a:r>
              <a:rPr lang="en-US" sz="3900" dirty="0" smtClean="0">
                <a:latin typeface="Calibri Light" panose="020F0302020204030204" pitchFamily="34" charset="0"/>
                <a:cs typeface="Calibri Light" panose="020F0302020204030204" pitchFamily="34" charset="0"/>
                <a:hlinkClick r:id="rId3"/>
              </a:rPr>
              <a:t>@DevlinJacqui</a:t>
            </a:r>
          </a:p>
          <a:p>
            <a:pPr marL="0" indent="0" algn="ctr">
              <a:buNone/>
            </a:pPr>
            <a:endParaRPr lang="en-US" dirty="0">
              <a:latin typeface="Arial" panose="020B0604020202020204" pitchFamily="34" charset="0"/>
              <a:cs typeface="Arial" panose="020B0604020202020204" pitchFamily="34" charset="0"/>
              <a:hlinkClick r:id="rId3"/>
            </a:endParaRPr>
          </a:p>
        </p:txBody>
      </p:sp>
      <p:pic>
        <p:nvPicPr>
          <p:cNvPr id="6" name="Picture 5" descr="C:\Users\Owner\AppData\Local\Microsoft\Windows\INetCache\Content.MSO\E4354F6.tmp">
            <a:hlinkClick r:id="rId2" tgtFrame="_blank"/>
            <a:extLst>
              <a:ext uri="{FF2B5EF4-FFF2-40B4-BE49-F238E27FC236}">
                <a16:creationId xmlns:a16="http://schemas.microsoft.com/office/drawing/2014/main" xmlns="" id="{14E44195-7DF3-4E30-9FAF-7A7F706235F9}"/>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92202" y="4419230"/>
            <a:ext cx="529590" cy="571500"/>
          </a:xfrm>
          <a:prstGeom prst="rect">
            <a:avLst/>
          </a:prstGeom>
          <a:noFill/>
          <a:ln>
            <a:noFill/>
          </a:ln>
        </p:spPr>
      </p:pic>
      <p:pic>
        <p:nvPicPr>
          <p:cNvPr id="7" name="Picture 6" descr="A picture containing ax, silhouette&#10;&#10;Description generated with very high confidence">
            <a:extLst>
              <a:ext uri="{FF2B5EF4-FFF2-40B4-BE49-F238E27FC236}">
                <a16:creationId xmlns:a16="http://schemas.microsoft.com/office/drawing/2014/main" xmlns="" id="{87BDF61D-45F4-4303-96FD-8A9E31277E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73720" y="5143129"/>
            <a:ext cx="648072" cy="648072"/>
          </a:xfrm>
          <a:prstGeom prst="rect">
            <a:avLst/>
          </a:prstGeom>
        </p:spPr>
      </p:pic>
    </p:spTree>
    <p:extLst>
      <p:ext uri="{BB962C8B-B14F-4D97-AF65-F5344CB8AC3E}">
        <p14:creationId xmlns:p14="http://schemas.microsoft.com/office/powerpoint/2010/main" val="301505222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413" y="752475"/>
            <a:ext cx="9906000" cy="4442612"/>
          </a:xfrm>
          <a:prstGeom prst="rect">
            <a:avLst/>
          </a:prstGeom>
        </p:spPr>
      </p:pic>
    </p:spTree>
    <p:extLst>
      <p:ext uri="{BB962C8B-B14F-4D97-AF65-F5344CB8AC3E}">
        <p14:creationId xmlns:p14="http://schemas.microsoft.com/office/powerpoint/2010/main" val="11041095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8609" y="1530740"/>
            <a:ext cx="10341622" cy="4125593"/>
          </a:xfrm>
          <a:prstGeom prst="rect">
            <a:avLst/>
          </a:prstGeom>
        </p:spPr>
      </p:pic>
    </p:spTree>
    <p:extLst>
      <p:ext uri="{BB962C8B-B14F-4D97-AF65-F5344CB8AC3E}">
        <p14:creationId xmlns:p14="http://schemas.microsoft.com/office/powerpoint/2010/main" val="26361461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dirty="0" smtClean="0">
                <a:latin typeface="Calibri Light" panose="020F0302020204030204" pitchFamily="34" charset="0"/>
                <a:cs typeface="Calibri Light" panose="020F0302020204030204" pitchFamily="34" charset="0"/>
              </a:rPr>
              <a:t/>
            </a:r>
            <a:br>
              <a:rPr lang="en-US" sz="4400" dirty="0" smtClean="0">
                <a:latin typeface="Calibri Light" panose="020F0302020204030204" pitchFamily="34" charset="0"/>
                <a:cs typeface="Calibri Light" panose="020F0302020204030204" pitchFamily="34" charset="0"/>
              </a:rPr>
            </a:br>
            <a:r>
              <a:rPr lang="en-US" sz="4400" dirty="0" smtClean="0">
                <a:latin typeface="Calibri Light" panose="020F0302020204030204" pitchFamily="34" charset="0"/>
                <a:cs typeface="Calibri Light" panose="020F0302020204030204" pitchFamily="34" charset="0"/>
              </a:rPr>
              <a:t/>
            </a:r>
            <a:br>
              <a:rPr lang="en-US" sz="4400" dirty="0" smtClean="0">
                <a:latin typeface="Calibri Light" panose="020F0302020204030204" pitchFamily="34" charset="0"/>
                <a:cs typeface="Calibri Light" panose="020F0302020204030204" pitchFamily="34" charset="0"/>
              </a:rPr>
            </a:br>
            <a:r>
              <a:rPr lang="en-US" sz="4400" dirty="0" smtClean="0">
                <a:latin typeface="Calibri Light" panose="020F0302020204030204" pitchFamily="34" charset="0"/>
                <a:cs typeface="Calibri Light" panose="020F0302020204030204" pitchFamily="34" charset="0"/>
              </a:rPr>
              <a:t/>
            </a:r>
            <a:br>
              <a:rPr lang="en-US" sz="4400" dirty="0" smtClean="0">
                <a:latin typeface="Calibri Light" panose="020F0302020204030204" pitchFamily="34" charset="0"/>
                <a:cs typeface="Calibri Light" panose="020F0302020204030204" pitchFamily="34" charset="0"/>
              </a:rPr>
            </a:br>
            <a:r>
              <a:rPr lang="en-US" sz="4400" dirty="0">
                <a:latin typeface="Calibri Light" panose="020F0302020204030204" pitchFamily="34" charset="0"/>
                <a:cs typeface="Calibri Light" panose="020F0302020204030204" pitchFamily="34" charset="0"/>
              </a:rPr>
              <a:t/>
            </a:r>
            <a:br>
              <a:rPr lang="en-US" sz="4400" dirty="0">
                <a:latin typeface="Calibri Light" panose="020F0302020204030204" pitchFamily="34" charset="0"/>
                <a:cs typeface="Calibri Light" panose="020F0302020204030204" pitchFamily="34" charset="0"/>
              </a:rPr>
            </a:br>
            <a:r>
              <a:rPr lang="en-US" sz="4900" b="1" dirty="0" smtClean="0">
                <a:latin typeface="Calibri Light" panose="020F0302020204030204" pitchFamily="34" charset="0"/>
                <a:cs typeface="Calibri Light" panose="020F0302020204030204" pitchFamily="34" charset="0"/>
              </a:rPr>
              <a:t>RESEARCH FINDINGS</a:t>
            </a:r>
            <a:endParaRPr lang="en-GB" sz="4900" b="1"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68657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000" b="1" dirty="0">
                <a:latin typeface="Calibri Light" panose="020F0302020204030204" pitchFamily="34" charset="0"/>
                <a:cs typeface="Calibri Light" panose="020F0302020204030204" pitchFamily="34" charset="0"/>
              </a:rPr>
              <a:t>Perceived top three groups of young males least likely to disclose</a:t>
            </a:r>
          </a:p>
        </p:txBody>
      </p:sp>
      <p:sp>
        <p:nvSpPr>
          <p:cNvPr id="3" name="Content Placeholder 2"/>
          <p:cNvSpPr>
            <a:spLocks noGrp="1"/>
          </p:cNvSpPr>
          <p:nvPr>
            <p:ph idx="1"/>
          </p:nvPr>
        </p:nvSpPr>
        <p:spPr/>
        <p:txBody>
          <a:bodyPr/>
          <a:lstStyle/>
          <a:p>
            <a:r>
              <a:rPr lang="en-GB" sz="3600" dirty="0" smtClean="0">
                <a:latin typeface="Calibri Light" panose="020F0302020204030204" pitchFamily="34" charset="0"/>
                <a:cs typeface="Calibri Light" panose="020F0302020204030204" pitchFamily="34" charset="0"/>
              </a:rPr>
              <a:t>Involved </a:t>
            </a:r>
            <a:r>
              <a:rPr lang="en-GB" sz="3600" dirty="0">
                <a:latin typeface="Calibri Light" panose="020F0302020204030204" pitchFamily="34" charset="0"/>
                <a:cs typeface="Calibri Light" panose="020F0302020204030204" pitchFamily="34" charset="0"/>
              </a:rPr>
              <a:t>in </a:t>
            </a:r>
            <a:r>
              <a:rPr lang="en-GB" sz="3600" dirty="0" smtClean="0">
                <a:latin typeface="Calibri Light" panose="020F0302020204030204" pitchFamily="34" charset="0"/>
                <a:cs typeface="Calibri Light" panose="020F0302020204030204" pitchFamily="34" charset="0"/>
              </a:rPr>
              <a:t>criminality</a:t>
            </a:r>
            <a:endParaRPr lang="en-GB" sz="3600" dirty="0">
              <a:latin typeface="Calibri Light" panose="020F0302020204030204" pitchFamily="34" charset="0"/>
              <a:cs typeface="Calibri Light" panose="020F0302020204030204" pitchFamily="34" charset="0"/>
            </a:endParaRPr>
          </a:p>
          <a:p>
            <a:r>
              <a:rPr lang="en-GB" sz="3600" dirty="0" smtClean="0">
                <a:latin typeface="Calibri Light" panose="020F0302020204030204" pitchFamily="34" charset="0"/>
                <a:cs typeface="Calibri Light" panose="020F0302020204030204" pitchFamily="34" charset="0"/>
              </a:rPr>
              <a:t>With </a:t>
            </a:r>
            <a:r>
              <a:rPr lang="en-GB" sz="3600" dirty="0">
                <a:latin typeface="Calibri Light" panose="020F0302020204030204" pitchFamily="34" charset="0"/>
                <a:cs typeface="Calibri Light" panose="020F0302020204030204" pitchFamily="34" charset="0"/>
              </a:rPr>
              <a:t>a learning disability</a:t>
            </a:r>
          </a:p>
          <a:p>
            <a:r>
              <a:rPr lang="en-GB" sz="3600" dirty="0" smtClean="0">
                <a:latin typeface="Calibri Light" panose="020F0302020204030204" pitchFamily="34" charset="0"/>
                <a:cs typeface="Calibri Light" panose="020F0302020204030204" pitchFamily="34" charset="0"/>
              </a:rPr>
              <a:t>From </a:t>
            </a:r>
            <a:r>
              <a:rPr lang="en-GB" sz="3600" dirty="0">
                <a:latin typeface="Calibri Light" panose="020F0302020204030204" pitchFamily="34" charset="0"/>
                <a:cs typeface="Calibri Light" panose="020F0302020204030204" pitchFamily="34" charset="0"/>
              </a:rPr>
              <a:t>BME communities</a:t>
            </a:r>
          </a:p>
          <a:p>
            <a:endParaRPr lang="en-GB" dirty="0"/>
          </a:p>
        </p:txBody>
      </p:sp>
    </p:spTree>
    <p:extLst>
      <p:ext uri="{BB962C8B-B14F-4D97-AF65-F5344CB8AC3E}">
        <p14:creationId xmlns:p14="http://schemas.microsoft.com/office/powerpoint/2010/main" val="26958480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38676" y="169933"/>
            <a:ext cx="9920836" cy="6198499"/>
          </a:xfrm>
          <a:prstGeom prst="rect">
            <a:avLst/>
          </a:prstGeom>
        </p:spPr>
      </p:pic>
    </p:spTree>
    <p:extLst>
      <p:ext uri="{BB962C8B-B14F-4D97-AF65-F5344CB8AC3E}">
        <p14:creationId xmlns:p14="http://schemas.microsoft.com/office/powerpoint/2010/main" val="460979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6308" y="226577"/>
            <a:ext cx="10268793" cy="6238959"/>
          </a:xfrm>
          <a:prstGeom prst="rect">
            <a:avLst/>
          </a:prstGeom>
        </p:spPr>
      </p:pic>
    </p:spTree>
    <p:extLst>
      <p:ext uri="{BB962C8B-B14F-4D97-AF65-F5344CB8AC3E}">
        <p14:creationId xmlns:p14="http://schemas.microsoft.com/office/powerpoint/2010/main" val="15269477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400" b="1" dirty="0" smtClean="0">
                <a:latin typeface="Calibri Light" panose="020F0302020204030204" pitchFamily="34" charset="0"/>
                <a:cs typeface="Calibri Light" panose="020F0302020204030204" pitchFamily="34" charset="0"/>
              </a:rPr>
              <a:t>Stereotypical Assumptions regarding masculinity</a:t>
            </a:r>
            <a:br>
              <a:rPr lang="en-GB" sz="4400" b="1" dirty="0" smtClean="0">
                <a:latin typeface="Calibri Light" panose="020F0302020204030204" pitchFamily="34" charset="0"/>
                <a:cs typeface="Calibri Light" panose="020F0302020204030204" pitchFamily="34" charset="0"/>
              </a:rPr>
            </a:br>
            <a:endParaRPr lang="en-GB" sz="44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lnSpcReduction="10000"/>
          </a:bodyPr>
          <a:lstStyle/>
          <a:p>
            <a:r>
              <a:rPr lang="en-GB" sz="2600" b="1" u="sng" dirty="0" smtClean="0">
                <a:latin typeface="Calibri Light" panose="020F0302020204030204" pitchFamily="34" charset="0"/>
                <a:cs typeface="Calibri Light" panose="020F0302020204030204" pitchFamily="34" charset="0"/>
              </a:rPr>
              <a:t>Not the victim – others’ views/self views</a:t>
            </a:r>
          </a:p>
          <a:p>
            <a:r>
              <a:rPr lang="en-GB" sz="2600" dirty="0" smtClean="0">
                <a:latin typeface="Calibri Light" panose="020F0302020204030204" pitchFamily="34" charset="0"/>
                <a:cs typeface="Calibri Light" panose="020F0302020204030204" pitchFamily="34" charset="0"/>
              </a:rPr>
              <a:t>The perpetrator</a:t>
            </a:r>
          </a:p>
          <a:p>
            <a:r>
              <a:rPr lang="en-GB" sz="2600" dirty="0" smtClean="0">
                <a:latin typeface="Calibri Light" panose="020F0302020204030204" pitchFamily="34" charset="0"/>
                <a:cs typeface="Calibri Light" panose="020F0302020204030204" pitchFamily="34" charset="0"/>
              </a:rPr>
              <a:t>Protector of self and self preservation</a:t>
            </a:r>
          </a:p>
          <a:p>
            <a:r>
              <a:rPr lang="en-US" sz="2600" dirty="0" smtClean="0">
                <a:latin typeface="Calibri Light" panose="020F0302020204030204" pitchFamily="34" charset="0"/>
                <a:cs typeface="Calibri Light" panose="020F0302020204030204" pitchFamily="34" charset="0"/>
              </a:rPr>
              <a:t>Protector of others - s</a:t>
            </a:r>
            <a:r>
              <a:rPr lang="en-GB" sz="2600" dirty="0" smtClean="0">
                <a:latin typeface="Calibri Light" panose="020F0302020204030204" pitchFamily="34" charset="0"/>
                <a:cs typeface="Calibri Light" panose="020F0302020204030204" pitchFamily="34" charset="0"/>
              </a:rPr>
              <a:t>hame, self-blame </a:t>
            </a:r>
            <a:r>
              <a:rPr lang="en-GB" sz="2600" dirty="0">
                <a:latin typeface="Calibri Light" panose="020F0302020204030204" pitchFamily="34" charset="0"/>
                <a:cs typeface="Calibri Light" panose="020F0302020204030204" pitchFamily="34" charset="0"/>
              </a:rPr>
              <a:t>and helplessness</a:t>
            </a:r>
          </a:p>
          <a:p>
            <a:r>
              <a:rPr lang="en-GB" sz="2600" dirty="0" smtClean="0">
                <a:latin typeface="Calibri Light" panose="020F0302020204030204" pitchFamily="34" charset="0"/>
                <a:cs typeface="Calibri Light" panose="020F0302020204030204" pitchFamily="34" charset="0"/>
              </a:rPr>
              <a:t>Threat </a:t>
            </a:r>
            <a:r>
              <a:rPr lang="en-GB" sz="2600" dirty="0">
                <a:latin typeface="Calibri Light" panose="020F0302020204030204" pitchFamily="34" charset="0"/>
                <a:cs typeface="Calibri Light" panose="020F0302020204030204" pitchFamily="34" charset="0"/>
              </a:rPr>
              <a:t>to masculinity</a:t>
            </a:r>
          </a:p>
          <a:p>
            <a:r>
              <a:rPr lang="en-GB" sz="2600" dirty="0" smtClean="0">
                <a:latin typeface="Calibri Light" panose="020F0302020204030204" pitchFamily="34" charset="0"/>
                <a:cs typeface="Calibri Light" panose="020F0302020204030204" pitchFamily="34" charset="0"/>
              </a:rPr>
              <a:t>Communication strategies</a:t>
            </a:r>
          </a:p>
          <a:p>
            <a:endParaRPr lang="en-GB" dirty="0"/>
          </a:p>
        </p:txBody>
      </p:sp>
    </p:spTree>
    <p:extLst>
      <p:ext uri="{BB962C8B-B14F-4D97-AF65-F5344CB8AC3E}">
        <p14:creationId xmlns:p14="http://schemas.microsoft.com/office/powerpoint/2010/main" val="142570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Not the victim</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GB" i="1" dirty="0">
                <a:latin typeface="Calibri Light" panose="020F0302020204030204" pitchFamily="34" charset="0"/>
                <a:cs typeface="Calibri Light" panose="020F0302020204030204" pitchFamily="34" charset="0"/>
              </a:rPr>
              <a:t>Where there has been a disclosure I think legislation is probably used in the same way, but I think where there is only suspicion, for example, where you might use a harbouring </a:t>
            </a:r>
            <a:r>
              <a:rPr lang="en-GB" i="1" dirty="0" smtClean="0">
                <a:latin typeface="Calibri Light" panose="020F0302020204030204" pitchFamily="34" charset="0"/>
                <a:cs typeface="Calibri Light" panose="020F0302020204030204" pitchFamily="34" charset="0"/>
              </a:rPr>
              <a:t>notice, </a:t>
            </a:r>
            <a:r>
              <a:rPr lang="en-GB" i="1" dirty="0">
                <a:latin typeface="Calibri Light" panose="020F0302020204030204" pitchFamily="34" charset="0"/>
                <a:cs typeface="Calibri Light" panose="020F0302020204030204" pitchFamily="34" charset="0"/>
              </a:rPr>
              <a:t>I’m not quite sure people would automatically do that with boys because there seems to be an attitude that unless CSE is disclosed there is still a tendency to think that boys are just being boys, they are being naughty boys. </a:t>
            </a:r>
            <a:r>
              <a:rPr lang="en-GB" dirty="0">
                <a:latin typeface="Calibri Light" panose="020F0302020204030204" pitchFamily="34" charset="0"/>
                <a:cs typeface="Calibri Light" panose="020F0302020204030204" pitchFamily="34" charset="0"/>
              </a:rPr>
              <a:t>(PI 6 Voluntary, CSE specialist).</a:t>
            </a:r>
          </a:p>
        </p:txBody>
      </p:sp>
    </p:spTree>
    <p:extLst>
      <p:ext uri="{BB962C8B-B14F-4D97-AF65-F5344CB8AC3E}">
        <p14:creationId xmlns:p14="http://schemas.microsoft.com/office/powerpoint/2010/main" val="330630083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endParaRPr lang="en-GB" sz="44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lgn="ctr">
              <a:buNone/>
            </a:pPr>
            <a:r>
              <a:rPr lang="en-US" sz="4400" b="1" dirty="0" smtClean="0">
                <a:latin typeface="Calibri Light" panose="020F0302020204030204" pitchFamily="34" charset="0"/>
                <a:cs typeface="Calibri Light" panose="020F0302020204030204" pitchFamily="34" charset="0"/>
              </a:rPr>
              <a:t>BACKGROUND TO THE RESEARCH</a:t>
            </a:r>
            <a:endParaRPr lang="en-US" sz="4400" b="1" dirty="0" smtClean="0"/>
          </a:p>
        </p:txBody>
      </p:sp>
    </p:spTree>
    <p:extLst>
      <p:ext uri="{BB962C8B-B14F-4D97-AF65-F5344CB8AC3E}">
        <p14:creationId xmlns:p14="http://schemas.microsoft.com/office/powerpoint/2010/main" val="13714826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Not the victim</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GB" dirty="0"/>
              <a:t> </a:t>
            </a:r>
          </a:p>
          <a:p>
            <a:pPr marL="0" indent="0">
              <a:buNone/>
            </a:pPr>
            <a:r>
              <a:rPr lang="en-GB" i="1" dirty="0">
                <a:latin typeface="Calibri Light" panose="020F0302020204030204" pitchFamily="34" charset="0"/>
                <a:cs typeface="Calibri Light" panose="020F0302020204030204" pitchFamily="34" charset="0"/>
              </a:rPr>
              <a:t>I know there have been some areas where they’ve had large rings of boys being exploited… and I’ve said, ‘well we’ve never had any of those referrals’ and they look at me blankly and say ‘no we wouldn’t refer the boys’; so, I’m not quite sure who they refer the boys to, if anybody… </a:t>
            </a:r>
            <a:r>
              <a:rPr lang="en-GB" dirty="0">
                <a:latin typeface="Calibri Light" panose="020F0302020204030204" pitchFamily="34" charset="0"/>
                <a:cs typeface="Calibri Light" panose="020F0302020204030204" pitchFamily="34" charset="0"/>
              </a:rPr>
              <a:t>(PI 6, Voluntary CSE specialist</a:t>
            </a:r>
            <a:r>
              <a:rPr lang="en-GB" dirty="0" smtClean="0">
                <a:latin typeface="Calibri Light" panose="020F0302020204030204" pitchFamily="34" charset="0"/>
                <a:cs typeface="Calibri Light" panose="020F0302020204030204" pitchFamily="34" charset="0"/>
              </a:rPr>
              <a:t>).</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1660943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dirty="0">
                <a:latin typeface="Calibri Light" panose="020F0302020204030204" pitchFamily="34" charset="0"/>
                <a:cs typeface="Calibri Light" panose="020F0302020204030204" pitchFamily="34" charset="0"/>
              </a:rPr>
              <a:t>Not the victim</a:t>
            </a:r>
            <a:endParaRPr lang="en-GB" sz="44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GB" sz="2800" i="1" dirty="0">
                <a:latin typeface="Calibri Light" panose="020F0302020204030204" pitchFamily="34" charset="0"/>
                <a:cs typeface="Calibri Light" panose="020F0302020204030204" pitchFamily="34" charset="0"/>
              </a:rPr>
              <a:t>I have worked with men who have been raped and it did go to court but, because it came out that they did get an erection, the defence just slaughtered them saying ‘you must have enjoyed it because you got an erection’. </a:t>
            </a:r>
            <a:r>
              <a:rPr lang="en-GB" sz="2800" dirty="0">
                <a:latin typeface="Calibri Light" panose="020F0302020204030204" pitchFamily="34" charset="0"/>
                <a:cs typeface="Calibri Light" panose="020F0302020204030204" pitchFamily="34" charset="0"/>
              </a:rPr>
              <a:t>(PI 27, Voluntary, CSE specialist).</a:t>
            </a:r>
          </a:p>
          <a:p>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72817773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b="1" dirty="0" smtClean="0">
                <a:latin typeface="Calibri Light" panose="020F0302020204030204" pitchFamily="34" charset="0"/>
                <a:cs typeface="Calibri Light" panose="020F0302020204030204" pitchFamily="34" charset="0"/>
              </a:rPr>
              <a:t>Stereotypical Assumptions regarding masculinity</a:t>
            </a:r>
            <a:br>
              <a:rPr lang="en-GB" sz="4400" b="1" dirty="0" smtClean="0">
                <a:latin typeface="Calibri Light" panose="020F0302020204030204" pitchFamily="34" charset="0"/>
                <a:cs typeface="Calibri Light" panose="020F0302020204030204" pitchFamily="34" charset="0"/>
              </a:rPr>
            </a:br>
            <a:endParaRPr lang="en-GB" sz="44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lnSpcReduction="10000"/>
          </a:bodyPr>
          <a:lstStyle/>
          <a:p>
            <a:r>
              <a:rPr lang="en-GB" sz="2600" dirty="0" smtClean="0">
                <a:latin typeface="Calibri Light" panose="020F0302020204030204" pitchFamily="34" charset="0"/>
                <a:cs typeface="Calibri Light" panose="020F0302020204030204" pitchFamily="34" charset="0"/>
              </a:rPr>
              <a:t>Not the victim – others’ views/self views</a:t>
            </a:r>
          </a:p>
          <a:p>
            <a:r>
              <a:rPr lang="en-GB" sz="2600" b="1" u="sng" dirty="0" smtClean="0">
                <a:latin typeface="Calibri Light" panose="020F0302020204030204" pitchFamily="34" charset="0"/>
                <a:cs typeface="Calibri Light" panose="020F0302020204030204" pitchFamily="34" charset="0"/>
              </a:rPr>
              <a:t>The perpetrator</a:t>
            </a:r>
          </a:p>
          <a:p>
            <a:r>
              <a:rPr lang="en-GB" sz="2600" dirty="0" smtClean="0">
                <a:latin typeface="Calibri Light" panose="020F0302020204030204" pitchFamily="34" charset="0"/>
                <a:cs typeface="Calibri Light" panose="020F0302020204030204" pitchFamily="34" charset="0"/>
              </a:rPr>
              <a:t>Protector of self and self preservation</a:t>
            </a:r>
          </a:p>
          <a:p>
            <a:r>
              <a:rPr lang="en-US" sz="2600" dirty="0" smtClean="0">
                <a:latin typeface="Calibri Light" panose="020F0302020204030204" pitchFamily="34" charset="0"/>
                <a:cs typeface="Calibri Light" panose="020F0302020204030204" pitchFamily="34" charset="0"/>
              </a:rPr>
              <a:t>Protector of others - s</a:t>
            </a:r>
            <a:r>
              <a:rPr lang="en-GB" sz="2600" dirty="0" smtClean="0">
                <a:latin typeface="Calibri Light" panose="020F0302020204030204" pitchFamily="34" charset="0"/>
                <a:cs typeface="Calibri Light" panose="020F0302020204030204" pitchFamily="34" charset="0"/>
              </a:rPr>
              <a:t>hame, self-blame </a:t>
            </a:r>
            <a:r>
              <a:rPr lang="en-GB" sz="2600" dirty="0">
                <a:latin typeface="Calibri Light" panose="020F0302020204030204" pitchFamily="34" charset="0"/>
                <a:cs typeface="Calibri Light" panose="020F0302020204030204" pitchFamily="34" charset="0"/>
              </a:rPr>
              <a:t>and helplessness</a:t>
            </a:r>
          </a:p>
          <a:p>
            <a:r>
              <a:rPr lang="en-GB" sz="2600" dirty="0" smtClean="0">
                <a:latin typeface="Calibri Light" panose="020F0302020204030204" pitchFamily="34" charset="0"/>
                <a:cs typeface="Calibri Light" panose="020F0302020204030204" pitchFamily="34" charset="0"/>
              </a:rPr>
              <a:t>Threat </a:t>
            </a:r>
            <a:r>
              <a:rPr lang="en-GB" sz="2600" dirty="0">
                <a:latin typeface="Calibri Light" panose="020F0302020204030204" pitchFamily="34" charset="0"/>
                <a:cs typeface="Calibri Light" panose="020F0302020204030204" pitchFamily="34" charset="0"/>
              </a:rPr>
              <a:t>to masculinity</a:t>
            </a:r>
          </a:p>
          <a:p>
            <a:r>
              <a:rPr lang="en-GB" sz="2600" dirty="0" smtClean="0">
                <a:latin typeface="Calibri Light" panose="020F0302020204030204" pitchFamily="34" charset="0"/>
                <a:cs typeface="Calibri Light" panose="020F0302020204030204" pitchFamily="34" charset="0"/>
              </a:rPr>
              <a:t>Communication strategies</a:t>
            </a:r>
          </a:p>
          <a:p>
            <a:endParaRPr lang="en-GB" dirty="0"/>
          </a:p>
        </p:txBody>
      </p:sp>
    </p:spTree>
    <p:extLst>
      <p:ext uri="{BB962C8B-B14F-4D97-AF65-F5344CB8AC3E}">
        <p14:creationId xmlns:p14="http://schemas.microsoft.com/office/powerpoint/2010/main" val="1466020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The perpetrator</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i="1" dirty="0">
                <a:latin typeface="Calibri Light" panose="020F0302020204030204" pitchFamily="34" charset="0"/>
                <a:cs typeface="Calibri Light" panose="020F0302020204030204" pitchFamily="34" charset="0"/>
              </a:rPr>
              <a:t>He has spoken about being befriended by a number of adult males who we knew to be of concern…But when we wanted to raise the vulnerabilities for this lad - and he is 15 but he’s six foot, he’s quite heavily built, he’s got a learning difficulty - but no-one wanted to see him as being vulnerable or being exploited, and were seeing him as a perpetrator only. …there are those definite risks [as him posing a risk] but equally, this is a boy we now know was being picked up of evenings, by adults of concern, taken from one area to another area and not being returned home until three or four in the morning with nobody reporting him as not being home. It took quite a lot of advocacy from the service to get people to accept this was a lad who is vulnerable as well as posing a risk… </a:t>
            </a:r>
            <a:r>
              <a:rPr lang="en-GB" dirty="0">
                <a:latin typeface="Calibri Light" panose="020F0302020204030204" pitchFamily="34" charset="0"/>
                <a:cs typeface="Calibri Light" panose="020F0302020204030204" pitchFamily="34" charset="0"/>
              </a:rPr>
              <a:t>(PI 22,</a:t>
            </a:r>
            <a:r>
              <a:rPr lang="en-GB" i="1" dirty="0">
                <a:latin typeface="Calibri Light" panose="020F0302020204030204" pitchFamily="34" charset="0"/>
                <a:cs typeface="Calibri Light" panose="020F0302020204030204" pitchFamily="34" charset="0"/>
              </a:rPr>
              <a:t> </a:t>
            </a:r>
            <a:r>
              <a:rPr lang="en-GB" dirty="0">
                <a:latin typeface="Calibri Light" panose="020F0302020204030204" pitchFamily="34" charset="0"/>
                <a:cs typeface="Calibri Light" panose="020F0302020204030204" pitchFamily="34" charset="0"/>
              </a:rPr>
              <a:t>Voluntary CSE specialist).</a:t>
            </a:r>
          </a:p>
          <a:p>
            <a:endParaRPr lang="en-GB" dirty="0"/>
          </a:p>
        </p:txBody>
      </p:sp>
    </p:spTree>
    <p:extLst>
      <p:ext uri="{BB962C8B-B14F-4D97-AF65-F5344CB8AC3E}">
        <p14:creationId xmlns:p14="http://schemas.microsoft.com/office/powerpoint/2010/main" val="87064978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The perpetrator</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GB" i="1" dirty="0">
                <a:latin typeface="Calibri Light" panose="020F0302020204030204" pitchFamily="34" charset="0"/>
                <a:cs typeface="Calibri Light" panose="020F0302020204030204" pitchFamily="34" charset="0"/>
              </a:rPr>
              <a:t>…we’ve had some contact with the Roma community. There is an example of a 12 year old lad where he and a young girl were both being sexually exploited by adults, but the language used about him was that he was a perpetrator. The girl involved, who was also being exploited by the adults, was marginally older and she was seen as a victim, but both had been exploited. He was seen as facilitating it...as sexually harmful rather than being seen as vulnerable to sexual exploitation too. </a:t>
            </a:r>
            <a:r>
              <a:rPr lang="en-GB" dirty="0">
                <a:latin typeface="Calibri Light" panose="020F0302020204030204" pitchFamily="34" charset="0"/>
                <a:cs typeface="Calibri Light" panose="020F0302020204030204" pitchFamily="34" charset="0"/>
              </a:rPr>
              <a:t>(PI 4, Voluntary CSE specialist).</a:t>
            </a:r>
          </a:p>
        </p:txBody>
      </p:sp>
    </p:spTree>
    <p:extLst>
      <p:ext uri="{BB962C8B-B14F-4D97-AF65-F5344CB8AC3E}">
        <p14:creationId xmlns:p14="http://schemas.microsoft.com/office/powerpoint/2010/main" val="311760056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b="1" dirty="0" smtClean="0">
                <a:latin typeface="Calibri Light" panose="020F0302020204030204" pitchFamily="34" charset="0"/>
                <a:cs typeface="Calibri Light" panose="020F0302020204030204" pitchFamily="34" charset="0"/>
              </a:rPr>
              <a:t>Stereotypical Assumptions regarding masculinity</a:t>
            </a:r>
            <a:br>
              <a:rPr lang="en-GB" sz="4400" b="1" dirty="0" smtClean="0">
                <a:latin typeface="Calibri Light" panose="020F0302020204030204" pitchFamily="34" charset="0"/>
                <a:cs typeface="Calibri Light" panose="020F0302020204030204" pitchFamily="34" charset="0"/>
              </a:rPr>
            </a:br>
            <a:endParaRPr lang="en-GB" sz="44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lnSpcReduction="10000"/>
          </a:bodyPr>
          <a:lstStyle/>
          <a:p>
            <a:r>
              <a:rPr lang="en-GB" sz="2600" dirty="0" smtClean="0">
                <a:latin typeface="Calibri Light" panose="020F0302020204030204" pitchFamily="34" charset="0"/>
                <a:cs typeface="Calibri Light" panose="020F0302020204030204" pitchFamily="34" charset="0"/>
              </a:rPr>
              <a:t>Not the victim – others’ views/self views</a:t>
            </a:r>
          </a:p>
          <a:p>
            <a:r>
              <a:rPr lang="en-GB" sz="2600" dirty="0" smtClean="0">
                <a:latin typeface="Calibri Light" panose="020F0302020204030204" pitchFamily="34" charset="0"/>
                <a:cs typeface="Calibri Light" panose="020F0302020204030204" pitchFamily="34" charset="0"/>
              </a:rPr>
              <a:t>The perpetrator</a:t>
            </a:r>
          </a:p>
          <a:p>
            <a:r>
              <a:rPr lang="en-GB" sz="2600" b="1" u="sng" dirty="0" smtClean="0">
                <a:latin typeface="Calibri Light" panose="020F0302020204030204" pitchFamily="34" charset="0"/>
                <a:cs typeface="Calibri Light" panose="020F0302020204030204" pitchFamily="34" charset="0"/>
              </a:rPr>
              <a:t>Protector of self and self preservation</a:t>
            </a:r>
          </a:p>
          <a:p>
            <a:r>
              <a:rPr lang="en-US" sz="2600" dirty="0" smtClean="0">
                <a:latin typeface="Calibri Light" panose="020F0302020204030204" pitchFamily="34" charset="0"/>
                <a:cs typeface="Calibri Light" panose="020F0302020204030204" pitchFamily="34" charset="0"/>
              </a:rPr>
              <a:t>Protector of others - s</a:t>
            </a:r>
            <a:r>
              <a:rPr lang="en-GB" sz="2600" dirty="0" smtClean="0">
                <a:latin typeface="Calibri Light" panose="020F0302020204030204" pitchFamily="34" charset="0"/>
                <a:cs typeface="Calibri Light" panose="020F0302020204030204" pitchFamily="34" charset="0"/>
              </a:rPr>
              <a:t>hame, self-blame </a:t>
            </a:r>
            <a:r>
              <a:rPr lang="en-GB" sz="2600" dirty="0">
                <a:latin typeface="Calibri Light" panose="020F0302020204030204" pitchFamily="34" charset="0"/>
                <a:cs typeface="Calibri Light" panose="020F0302020204030204" pitchFamily="34" charset="0"/>
              </a:rPr>
              <a:t>and helplessness</a:t>
            </a:r>
          </a:p>
          <a:p>
            <a:r>
              <a:rPr lang="en-GB" sz="2600" dirty="0" smtClean="0">
                <a:latin typeface="Calibri Light" panose="020F0302020204030204" pitchFamily="34" charset="0"/>
                <a:cs typeface="Calibri Light" panose="020F0302020204030204" pitchFamily="34" charset="0"/>
              </a:rPr>
              <a:t>Threat </a:t>
            </a:r>
            <a:r>
              <a:rPr lang="en-GB" sz="2600" dirty="0">
                <a:latin typeface="Calibri Light" panose="020F0302020204030204" pitchFamily="34" charset="0"/>
                <a:cs typeface="Calibri Light" panose="020F0302020204030204" pitchFamily="34" charset="0"/>
              </a:rPr>
              <a:t>to masculinity</a:t>
            </a:r>
          </a:p>
          <a:p>
            <a:r>
              <a:rPr lang="en-GB" sz="2600" dirty="0" smtClean="0">
                <a:latin typeface="Calibri Light" panose="020F0302020204030204" pitchFamily="34" charset="0"/>
                <a:cs typeface="Calibri Light" panose="020F0302020204030204" pitchFamily="34" charset="0"/>
              </a:rPr>
              <a:t>Communication strategies</a:t>
            </a:r>
          </a:p>
          <a:p>
            <a:endParaRPr lang="en-GB" dirty="0"/>
          </a:p>
        </p:txBody>
      </p:sp>
    </p:spTree>
    <p:extLst>
      <p:ext uri="{BB962C8B-B14F-4D97-AF65-F5344CB8AC3E}">
        <p14:creationId xmlns:p14="http://schemas.microsoft.com/office/powerpoint/2010/main" val="369442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a:latin typeface="Calibri Light" panose="020F0302020204030204" pitchFamily="34" charset="0"/>
                <a:cs typeface="Calibri Light" panose="020F0302020204030204" pitchFamily="34" charset="0"/>
              </a:rPr>
              <a:t>Protector of self</a:t>
            </a:r>
            <a:endParaRPr lang="en-GB" sz="4400" b="1" dirty="0"/>
          </a:p>
        </p:txBody>
      </p:sp>
      <p:sp>
        <p:nvSpPr>
          <p:cNvPr id="3" name="Content Placeholder 2"/>
          <p:cNvSpPr>
            <a:spLocks noGrp="1"/>
          </p:cNvSpPr>
          <p:nvPr>
            <p:ph idx="1"/>
          </p:nvPr>
        </p:nvSpPr>
        <p:spPr/>
        <p:txBody>
          <a:bodyPr/>
          <a:lstStyle/>
          <a:p>
            <a:pPr marL="0" lvl="0" indent="0">
              <a:buNone/>
            </a:pPr>
            <a:r>
              <a:rPr lang="en-GB" sz="2800" i="1" dirty="0" smtClean="0">
                <a:latin typeface="Calibri Light" panose="020F0302020204030204" pitchFamily="34" charset="0"/>
                <a:cs typeface="Calibri Light" panose="020F0302020204030204" pitchFamily="34" charset="0"/>
              </a:rPr>
              <a:t>…a </a:t>
            </a:r>
            <a:r>
              <a:rPr lang="en-GB" sz="2800" i="1" dirty="0">
                <a:latin typeface="Calibri Light" panose="020F0302020204030204" pitchFamily="34" charset="0"/>
                <a:cs typeface="Calibri Light" panose="020F0302020204030204" pitchFamily="34" charset="0"/>
              </a:rPr>
              <a:t>young lad maybe 15/16 goes missing, maybe three or four times in a month …They (professionals) think nothing of it because he’s a bloke and he can look after himself. A girl  goes missing for one or two days and it’s all over Face Book, it’s all over [name of country] online, it’s out there… </a:t>
            </a:r>
            <a:r>
              <a:rPr lang="en-GB" sz="2800" dirty="0">
                <a:latin typeface="Calibri Light" panose="020F0302020204030204" pitchFamily="34" charset="0"/>
                <a:cs typeface="Calibri Light" panose="020F0302020204030204" pitchFamily="34" charset="0"/>
              </a:rPr>
              <a:t>(P23, Voluntary CSE specialist).</a:t>
            </a:r>
          </a:p>
          <a:p>
            <a:pPr marL="0" indent="0">
              <a:buNone/>
            </a:pPr>
            <a:endParaRPr lang="en-GB" dirty="0"/>
          </a:p>
          <a:p>
            <a:endParaRPr lang="en-GB" dirty="0"/>
          </a:p>
        </p:txBody>
      </p:sp>
    </p:spTree>
    <p:extLst>
      <p:ext uri="{BB962C8B-B14F-4D97-AF65-F5344CB8AC3E}">
        <p14:creationId xmlns:p14="http://schemas.microsoft.com/office/powerpoint/2010/main" val="18019513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a:latin typeface="Calibri Light" panose="020F0302020204030204" pitchFamily="34" charset="0"/>
                <a:cs typeface="Calibri Light" panose="020F0302020204030204" pitchFamily="34" charset="0"/>
              </a:rPr>
              <a:t>Protector of self</a:t>
            </a:r>
            <a:endParaRPr lang="en-GB" sz="4400" dirty="0"/>
          </a:p>
        </p:txBody>
      </p:sp>
      <p:sp>
        <p:nvSpPr>
          <p:cNvPr id="3" name="Content Placeholder 2"/>
          <p:cNvSpPr>
            <a:spLocks noGrp="1"/>
          </p:cNvSpPr>
          <p:nvPr>
            <p:ph idx="1"/>
          </p:nvPr>
        </p:nvSpPr>
        <p:spPr/>
        <p:txBody>
          <a:bodyPr/>
          <a:lstStyle/>
          <a:p>
            <a:pPr marL="0" indent="0">
              <a:buNone/>
            </a:pPr>
            <a:endParaRPr lang="en-GB" sz="2800" i="1" dirty="0" smtClean="0">
              <a:latin typeface="Calibri Light" panose="020F0302020204030204" pitchFamily="34" charset="0"/>
              <a:cs typeface="Calibri Light" panose="020F0302020204030204" pitchFamily="34" charset="0"/>
            </a:endParaRPr>
          </a:p>
          <a:p>
            <a:pPr marL="0" indent="0">
              <a:buNone/>
            </a:pPr>
            <a:r>
              <a:rPr lang="en-GB" sz="2800" i="1" dirty="0" smtClean="0">
                <a:latin typeface="Calibri Light" panose="020F0302020204030204" pitchFamily="34" charset="0"/>
                <a:cs typeface="Calibri Light" panose="020F0302020204030204" pitchFamily="34" charset="0"/>
              </a:rPr>
              <a:t>whilst </a:t>
            </a:r>
            <a:r>
              <a:rPr lang="en-GB" sz="2800" i="1" dirty="0">
                <a:latin typeface="Calibri Light" panose="020F0302020204030204" pitchFamily="34" charset="0"/>
                <a:cs typeface="Calibri Light" panose="020F0302020204030204" pitchFamily="34" charset="0"/>
              </a:rPr>
              <a:t>we all try to be impartial and non-judgemental, I think we are naïve to think it doesn’t influence us on some level. </a:t>
            </a:r>
            <a:r>
              <a:rPr lang="en-GB" sz="2800" dirty="0">
                <a:latin typeface="Calibri Light" panose="020F0302020204030204" pitchFamily="34" charset="0"/>
                <a:cs typeface="Calibri Light" panose="020F0302020204030204" pitchFamily="34" charset="0"/>
              </a:rPr>
              <a:t>(P16, Social Services).</a:t>
            </a:r>
          </a:p>
          <a:p>
            <a:r>
              <a:rPr lang="en-GB" dirty="0"/>
              <a:t> </a:t>
            </a:r>
          </a:p>
          <a:p>
            <a:endParaRPr lang="en-GB" dirty="0"/>
          </a:p>
        </p:txBody>
      </p:sp>
    </p:spTree>
    <p:extLst>
      <p:ext uri="{BB962C8B-B14F-4D97-AF65-F5344CB8AC3E}">
        <p14:creationId xmlns:p14="http://schemas.microsoft.com/office/powerpoint/2010/main" val="20001558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Self preservation</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GB" i="1" dirty="0">
                <a:latin typeface="Calibri Light" panose="020F0302020204030204" pitchFamily="34" charset="0"/>
                <a:cs typeface="Calibri Light" panose="020F0302020204030204" pitchFamily="34" charset="0"/>
              </a:rPr>
              <a:t>Obviously, I didn’t want to do it. I did it because it was a way of surviving; I needed money; I was homeless...this other bloke always put it that they were helping me out because I was homeless, and he was finding people for me… It’s just something you get into and it’s a way of surviving and sometimes you’ve just got no choice but to do the dirty things just to get on in life. </a:t>
            </a:r>
            <a:r>
              <a:rPr lang="en-GB" dirty="0">
                <a:latin typeface="Calibri Light" panose="020F0302020204030204" pitchFamily="34" charset="0"/>
                <a:cs typeface="Calibri Light" panose="020F0302020204030204" pitchFamily="34" charset="0"/>
              </a:rPr>
              <a:t>(Pete, aged 30).</a:t>
            </a:r>
          </a:p>
          <a:p>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1771816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Self preservation</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GB" i="1" dirty="0">
                <a:latin typeface="Calibri Light" panose="020F0302020204030204" pitchFamily="34" charset="0"/>
                <a:cs typeface="Calibri Light" panose="020F0302020204030204" pitchFamily="34" charset="0"/>
              </a:rPr>
              <a:t>I worked with a young male who spends a lot of time sleeping rough and when it gets really cold and he just can’t face another night out, or he can’t break into a car for that night for somewhere to sleep, he actually said to me ‘you know well when I just can’t bear being cold again I go stay at this flat and I know I will just have to take it up the bum but that’s just what I’ve got to do sometimes’. </a:t>
            </a:r>
            <a:r>
              <a:rPr lang="en-GB" dirty="0">
                <a:latin typeface="Calibri Light" panose="020F0302020204030204" pitchFamily="34" charset="0"/>
                <a:cs typeface="Calibri Light" panose="020F0302020204030204" pitchFamily="34" charset="0"/>
              </a:rPr>
              <a:t>(P24, Independent).</a:t>
            </a:r>
          </a:p>
          <a:p>
            <a:endParaRPr lang="en-GB" dirty="0"/>
          </a:p>
        </p:txBody>
      </p:sp>
    </p:spTree>
    <p:extLst>
      <p:ext uri="{BB962C8B-B14F-4D97-AF65-F5344CB8AC3E}">
        <p14:creationId xmlns:p14="http://schemas.microsoft.com/office/powerpoint/2010/main" val="26203902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Research Aims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lnSpcReduction="10000"/>
          </a:bodyPr>
          <a:lstStyle/>
          <a:p>
            <a:r>
              <a:rPr lang="en-GB" sz="2800" dirty="0" smtClean="0">
                <a:latin typeface="Calibri Light" panose="020F0302020204030204" pitchFamily="34" charset="0"/>
                <a:cs typeface="Calibri Light" panose="020F0302020204030204" pitchFamily="34" charset="0"/>
              </a:rPr>
              <a:t>Identify barriers to disclosure of CSE for young males</a:t>
            </a:r>
          </a:p>
          <a:p>
            <a:endParaRPr lang="en-GB" sz="2800" dirty="0" smtClean="0">
              <a:latin typeface="Calibri Light" panose="020F0302020204030204" pitchFamily="34" charset="0"/>
              <a:cs typeface="Calibri Light" panose="020F0302020204030204" pitchFamily="34" charset="0"/>
            </a:endParaRPr>
          </a:p>
          <a:p>
            <a:r>
              <a:rPr lang="en-GB" sz="2800" dirty="0" smtClean="0">
                <a:latin typeface="Calibri Light" panose="020F0302020204030204" pitchFamily="34" charset="0"/>
                <a:cs typeface="Calibri Light" panose="020F0302020204030204" pitchFamily="34" charset="0"/>
              </a:rPr>
              <a:t>Identify impediments to identification of CSE in young males by professionals</a:t>
            </a:r>
          </a:p>
          <a:p>
            <a:pPr marL="0" indent="0">
              <a:buNone/>
            </a:pPr>
            <a:endParaRPr lang="en-GB" sz="2800" dirty="0" smtClean="0">
              <a:latin typeface="Calibri Light" panose="020F0302020204030204" pitchFamily="34" charset="0"/>
              <a:cs typeface="Calibri Light" panose="020F0302020204030204" pitchFamily="34" charset="0"/>
            </a:endParaRPr>
          </a:p>
          <a:p>
            <a:r>
              <a:rPr lang="en-GB" sz="2800" dirty="0" smtClean="0">
                <a:latin typeface="Calibri Light" panose="020F0302020204030204" pitchFamily="34" charset="0"/>
                <a:cs typeface="Calibri Light" panose="020F0302020204030204" pitchFamily="34" charset="0"/>
              </a:rPr>
              <a:t>Consider any relationship between these two phenomena.</a:t>
            </a:r>
          </a:p>
          <a:p>
            <a:endParaRPr lang="en-GB" dirty="0"/>
          </a:p>
        </p:txBody>
      </p:sp>
    </p:spTree>
    <p:extLst>
      <p:ext uri="{BB962C8B-B14F-4D97-AF65-F5344CB8AC3E}">
        <p14:creationId xmlns:p14="http://schemas.microsoft.com/office/powerpoint/2010/main" val="9508528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Self preservation</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GB" sz="2800" i="1" dirty="0">
                <a:latin typeface="Calibri Light" panose="020F0302020204030204" pitchFamily="34" charset="0"/>
                <a:cs typeface="Calibri Light" panose="020F0302020204030204" pitchFamily="34" charset="0"/>
              </a:rPr>
              <a:t>I felt a bit guilty as well that he [perpetrator] was being charged because…he was helping me. When he went to prison I felt ever so guilty because he was old, and I didn’t want him to go to prison… I did feel really bad. </a:t>
            </a:r>
            <a:r>
              <a:rPr lang="en-GB" sz="2800" dirty="0">
                <a:latin typeface="Calibri Light" panose="020F0302020204030204" pitchFamily="34" charset="0"/>
                <a:cs typeface="Calibri Light" panose="020F0302020204030204" pitchFamily="34" charset="0"/>
              </a:rPr>
              <a:t>(Pete, aged 30).</a:t>
            </a:r>
          </a:p>
          <a:p>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01192336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b="1" dirty="0" smtClean="0">
                <a:latin typeface="Calibri Light" panose="020F0302020204030204" pitchFamily="34" charset="0"/>
                <a:cs typeface="Calibri Light" panose="020F0302020204030204" pitchFamily="34" charset="0"/>
              </a:rPr>
              <a:t>Stereotypical Assumptions regarding masculinity</a:t>
            </a:r>
            <a:br>
              <a:rPr lang="en-GB" sz="4400" b="1" dirty="0" smtClean="0">
                <a:latin typeface="Calibri Light" panose="020F0302020204030204" pitchFamily="34" charset="0"/>
                <a:cs typeface="Calibri Light" panose="020F0302020204030204" pitchFamily="34" charset="0"/>
              </a:rPr>
            </a:br>
            <a:endParaRPr lang="en-GB" sz="44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lnSpcReduction="10000"/>
          </a:bodyPr>
          <a:lstStyle/>
          <a:p>
            <a:r>
              <a:rPr lang="en-GB" sz="2600" dirty="0" smtClean="0">
                <a:latin typeface="Calibri Light" panose="020F0302020204030204" pitchFamily="34" charset="0"/>
                <a:cs typeface="Calibri Light" panose="020F0302020204030204" pitchFamily="34" charset="0"/>
              </a:rPr>
              <a:t>Not the victim – others’ views/self views</a:t>
            </a:r>
          </a:p>
          <a:p>
            <a:r>
              <a:rPr lang="en-GB" sz="2600" dirty="0" smtClean="0">
                <a:latin typeface="Calibri Light" panose="020F0302020204030204" pitchFamily="34" charset="0"/>
                <a:cs typeface="Calibri Light" panose="020F0302020204030204" pitchFamily="34" charset="0"/>
              </a:rPr>
              <a:t>The perpetrator</a:t>
            </a:r>
          </a:p>
          <a:p>
            <a:r>
              <a:rPr lang="en-GB" sz="2600" dirty="0" smtClean="0">
                <a:latin typeface="Calibri Light" panose="020F0302020204030204" pitchFamily="34" charset="0"/>
                <a:cs typeface="Calibri Light" panose="020F0302020204030204" pitchFamily="34" charset="0"/>
              </a:rPr>
              <a:t>Protector of self and self preservation</a:t>
            </a:r>
          </a:p>
          <a:p>
            <a:r>
              <a:rPr lang="en-US" sz="2600" b="1" u="sng" dirty="0" smtClean="0">
                <a:latin typeface="Calibri Light" panose="020F0302020204030204" pitchFamily="34" charset="0"/>
                <a:cs typeface="Calibri Light" panose="020F0302020204030204" pitchFamily="34" charset="0"/>
              </a:rPr>
              <a:t>Protector of others - s</a:t>
            </a:r>
            <a:r>
              <a:rPr lang="en-GB" sz="2600" b="1" u="sng" dirty="0" smtClean="0">
                <a:latin typeface="Calibri Light" panose="020F0302020204030204" pitchFamily="34" charset="0"/>
                <a:cs typeface="Calibri Light" panose="020F0302020204030204" pitchFamily="34" charset="0"/>
              </a:rPr>
              <a:t>hame, self-blame </a:t>
            </a:r>
            <a:r>
              <a:rPr lang="en-GB" sz="2600" b="1" u="sng" dirty="0">
                <a:latin typeface="Calibri Light" panose="020F0302020204030204" pitchFamily="34" charset="0"/>
                <a:cs typeface="Calibri Light" panose="020F0302020204030204" pitchFamily="34" charset="0"/>
              </a:rPr>
              <a:t>and helplessness</a:t>
            </a:r>
          </a:p>
          <a:p>
            <a:r>
              <a:rPr lang="en-GB" sz="2600" dirty="0" smtClean="0">
                <a:latin typeface="Calibri Light" panose="020F0302020204030204" pitchFamily="34" charset="0"/>
                <a:cs typeface="Calibri Light" panose="020F0302020204030204" pitchFamily="34" charset="0"/>
              </a:rPr>
              <a:t>Threat </a:t>
            </a:r>
            <a:r>
              <a:rPr lang="en-GB" sz="2600" dirty="0">
                <a:latin typeface="Calibri Light" panose="020F0302020204030204" pitchFamily="34" charset="0"/>
                <a:cs typeface="Calibri Light" panose="020F0302020204030204" pitchFamily="34" charset="0"/>
              </a:rPr>
              <a:t>to masculinity</a:t>
            </a:r>
          </a:p>
          <a:p>
            <a:r>
              <a:rPr lang="en-GB" sz="2600" dirty="0" smtClean="0">
                <a:latin typeface="Calibri Light" panose="020F0302020204030204" pitchFamily="34" charset="0"/>
                <a:cs typeface="Calibri Light" panose="020F0302020204030204" pitchFamily="34" charset="0"/>
              </a:rPr>
              <a:t>Communication strategies</a:t>
            </a:r>
          </a:p>
          <a:p>
            <a:endParaRPr lang="en-GB" dirty="0"/>
          </a:p>
        </p:txBody>
      </p:sp>
    </p:spTree>
    <p:extLst>
      <p:ext uri="{BB962C8B-B14F-4D97-AF65-F5344CB8AC3E}">
        <p14:creationId xmlns:p14="http://schemas.microsoft.com/office/powerpoint/2010/main" val="2614025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Protector of others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r>
              <a:rPr lang="en-GB" sz="2800" i="1" dirty="0">
                <a:latin typeface="Calibri Light" panose="020F0302020204030204" pitchFamily="34" charset="0"/>
                <a:cs typeface="Calibri Light" panose="020F0302020204030204" pitchFamily="34" charset="0"/>
              </a:rPr>
              <a:t>He was very, very concerned about his mum. ’My mum lives in there and if my mum knew...it would devastate her, and all the neighbours would be looking at her’.</a:t>
            </a:r>
            <a:endParaRPr lang="en-GB" sz="2800" dirty="0">
              <a:latin typeface="Calibri Light" panose="020F0302020204030204" pitchFamily="34" charset="0"/>
              <a:cs typeface="Calibri Light" panose="020F0302020204030204" pitchFamily="34" charset="0"/>
            </a:endParaRPr>
          </a:p>
          <a:p>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1133192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Protector of others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GB" i="1" dirty="0">
                <a:latin typeface="Calibri Light" panose="020F0302020204030204" pitchFamily="34" charset="0"/>
                <a:cs typeface="Calibri Light" panose="020F0302020204030204" pitchFamily="34" charset="0"/>
              </a:rPr>
              <a:t>One of the other barriers is that sort of manipulation that goes on – ‘if you tell anybody about this…I’m going to kill you; your family is going to get it as well’. So, young men </a:t>
            </a:r>
            <a:r>
              <a:rPr lang="en-GB" i="1" dirty="0" smtClean="0">
                <a:latin typeface="Calibri Light" panose="020F0302020204030204" pitchFamily="34" charset="0"/>
                <a:cs typeface="Calibri Light" panose="020F0302020204030204" pitchFamily="34" charset="0"/>
              </a:rPr>
              <a:t>think ‘</a:t>
            </a:r>
            <a:r>
              <a:rPr lang="en-GB" i="1" dirty="0">
                <a:latin typeface="Calibri Light" panose="020F0302020204030204" pitchFamily="34" charset="0"/>
                <a:cs typeface="Calibri Light" panose="020F0302020204030204" pitchFamily="34" charset="0"/>
              </a:rPr>
              <a:t>I can’t say this…I’m okay, I can do this…I’ll just be abused as long as my mother, as long as my father, as long as my granny, as long as my brothers and my sisters are perfectly fine; I can shield them from this’; and maybe it’s back to the masculinity issue – I can protect my family by just getting on with it</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147511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Shame</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GB" i="1" dirty="0">
                <a:latin typeface="Calibri Light" panose="020F0302020204030204" pitchFamily="34" charset="0"/>
                <a:cs typeface="Calibri Light" panose="020F0302020204030204" pitchFamily="34" charset="0"/>
              </a:rPr>
              <a:t>I think some of our young men are so ashamed that they are actually dangerous…their antenna for disrespect is so sensitive, because of what their trauma has been, that </a:t>
            </a:r>
            <a:r>
              <a:rPr lang="en-GB" i="1" dirty="0" smtClean="0">
                <a:latin typeface="Calibri Light" panose="020F0302020204030204" pitchFamily="34" charset="0"/>
                <a:cs typeface="Calibri Light" panose="020F0302020204030204" pitchFamily="34" charset="0"/>
              </a:rPr>
              <a:t>they</a:t>
            </a:r>
            <a:r>
              <a:rPr lang="en-GB" dirty="0">
                <a:latin typeface="Calibri Light" panose="020F0302020204030204" pitchFamily="34" charset="0"/>
                <a:cs typeface="Calibri Light" panose="020F0302020204030204" pitchFamily="34" charset="0"/>
              </a:rPr>
              <a:t> </a:t>
            </a:r>
            <a:r>
              <a:rPr lang="en-GB" i="1" dirty="0" smtClean="0">
                <a:latin typeface="Calibri Light" panose="020F0302020204030204" pitchFamily="34" charset="0"/>
                <a:cs typeface="Calibri Light" panose="020F0302020204030204" pitchFamily="34" charset="0"/>
              </a:rPr>
              <a:t>are </a:t>
            </a:r>
            <a:r>
              <a:rPr lang="en-GB" i="1" dirty="0">
                <a:latin typeface="Calibri Light" panose="020F0302020204030204" pitchFamily="34" charset="0"/>
                <a:cs typeface="Calibri Light" panose="020F0302020204030204" pitchFamily="34" charset="0"/>
              </a:rPr>
              <a:t>inclined… towards more extreme violence in terms of abuse of themselves and others…in terms of substance misuse, alcohol, involvement in fights and aggression. I think potentially some of the young people we would experience as most dangerous are most shame filled, and shame fuelled.</a:t>
            </a:r>
            <a:endParaRPr lang="en-GB" dirty="0">
              <a:latin typeface="Calibri Light" panose="020F0302020204030204" pitchFamily="34" charset="0"/>
              <a:cs typeface="Calibri Light" panose="020F0302020204030204" pitchFamily="34" charset="0"/>
            </a:endParaRPr>
          </a:p>
          <a:p>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3737431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Self-blame</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r>
              <a:rPr lang="en-GB" sz="2800" i="1" dirty="0">
                <a:latin typeface="Calibri Light" panose="020F0302020204030204" pitchFamily="34" charset="0"/>
                <a:cs typeface="Calibri Light" panose="020F0302020204030204" pitchFamily="34" charset="0"/>
              </a:rPr>
              <a:t>So, told my step mum and I burst into tears and I text my mum and my gran to say I’ve been involved in this ‘please don’t think less of me’. </a:t>
            </a:r>
            <a:r>
              <a:rPr lang="en-GB" sz="2800" dirty="0">
                <a:latin typeface="Calibri Light" panose="020F0302020204030204" pitchFamily="34" charset="0"/>
                <a:cs typeface="Calibri Light" panose="020F0302020204030204" pitchFamily="34" charset="0"/>
              </a:rPr>
              <a:t>(Darren, aged 17).</a:t>
            </a:r>
          </a:p>
          <a:p>
            <a:endParaRPr lang="en-GB" dirty="0"/>
          </a:p>
        </p:txBody>
      </p:sp>
    </p:spTree>
    <p:extLst>
      <p:ext uri="{BB962C8B-B14F-4D97-AF65-F5344CB8AC3E}">
        <p14:creationId xmlns:p14="http://schemas.microsoft.com/office/powerpoint/2010/main" val="115732322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b="1" dirty="0" smtClean="0">
                <a:latin typeface="Calibri Light" panose="020F0302020204030204" pitchFamily="34" charset="0"/>
                <a:cs typeface="Calibri Light" panose="020F0302020204030204" pitchFamily="34" charset="0"/>
              </a:rPr>
              <a:t>Stereotypical Assumptions regarding masculinity</a:t>
            </a:r>
            <a:br>
              <a:rPr lang="en-GB" sz="4400" b="1" dirty="0" smtClean="0">
                <a:latin typeface="Calibri Light" panose="020F0302020204030204" pitchFamily="34" charset="0"/>
                <a:cs typeface="Calibri Light" panose="020F0302020204030204" pitchFamily="34" charset="0"/>
              </a:rPr>
            </a:br>
            <a:endParaRPr lang="en-GB" sz="44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lnSpcReduction="10000"/>
          </a:bodyPr>
          <a:lstStyle/>
          <a:p>
            <a:r>
              <a:rPr lang="en-GB" sz="2600" dirty="0" smtClean="0">
                <a:latin typeface="Calibri Light" panose="020F0302020204030204" pitchFamily="34" charset="0"/>
                <a:cs typeface="Calibri Light" panose="020F0302020204030204" pitchFamily="34" charset="0"/>
              </a:rPr>
              <a:t>Not the victim – others’ views/self views</a:t>
            </a:r>
          </a:p>
          <a:p>
            <a:r>
              <a:rPr lang="en-GB" sz="2600" dirty="0" smtClean="0">
                <a:latin typeface="Calibri Light" panose="020F0302020204030204" pitchFamily="34" charset="0"/>
                <a:cs typeface="Calibri Light" panose="020F0302020204030204" pitchFamily="34" charset="0"/>
              </a:rPr>
              <a:t>The perpetrator</a:t>
            </a:r>
          </a:p>
          <a:p>
            <a:r>
              <a:rPr lang="en-GB" sz="2600" dirty="0" smtClean="0">
                <a:latin typeface="Calibri Light" panose="020F0302020204030204" pitchFamily="34" charset="0"/>
                <a:cs typeface="Calibri Light" panose="020F0302020204030204" pitchFamily="34" charset="0"/>
              </a:rPr>
              <a:t>Protector of self and self preservation</a:t>
            </a:r>
          </a:p>
          <a:p>
            <a:r>
              <a:rPr lang="en-US" sz="2600" dirty="0" smtClean="0">
                <a:latin typeface="Calibri Light" panose="020F0302020204030204" pitchFamily="34" charset="0"/>
                <a:cs typeface="Calibri Light" panose="020F0302020204030204" pitchFamily="34" charset="0"/>
              </a:rPr>
              <a:t>Protector of others - s</a:t>
            </a:r>
            <a:r>
              <a:rPr lang="en-GB" sz="2600" dirty="0" smtClean="0">
                <a:latin typeface="Calibri Light" panose="020F0302020204030204" pitchFamily="34" charset="0"/>
                <a:cs typeface="Calibri Light" panose="020F0302020204030204" pitchFamily="34" charset="0"/>
              </a:rPr>
              <a:t>hame, self-blame </a:t>
            </a:r>
            <a:r>
              <a:rPr lang="en-GB" sz="2600" dirty="0">
                <a:latin typeface="Calibri Light" panose="020F0302020204030204" pitchFamily="34" charset="0"/>
                <a:cs typeface="Calibri Light" panose="020F0302020204030204" pitchFamily="34" charset="0"/>
              </a:rPr>
              <a:t>and helplessness</a:t>
            </a:r>
          </a:p>
          <a:p>
            <a:r>
              <a:rPr lang="en-GB" sz="2600" b="1" u="sng" dirty="0" smtClean="0">
                <a:latin typeface="Calibri Light" panose="020F0302020204030204" pitchFamily="34" charset="0"/>
                <a:cs typeface="Calibri Light" panose="020F0302020204030204" pitchFamily="34" charset="0"/>
              </a:rPr>
              <a:t>Threat </a:t>
            </a:r>
            <a:r>
              <a:rPr lang="en-GB" sz="2600" b="1" u="sng" dirty="0">
                <a:latin typeface="Calibri Light" panose="020F0302020204030204" pitchFamily="34" charset="0"/>
                <a:cs typeface="Calibri Light" panose="020F0302020204030204" pitchFamily="34" charset="0"/>
              </a:rPr>
              <a:t>to masculinity</a:t>
            </a:r>
          </a:p>
          <a:p>
            <a:r>
              <a:rPr lang="en-GB" sz="2600" dirty="0" smtClean="0">
                <a:latin typeface="Calibri Light" panose="020F0302020204030204" pitchFamily="34" charset="0"/>
                <a:cs typeface="Calibri Light" panose="020F0302020204030204" pitchFamily="34" charset="0"/>
              </a:rPr>
              <a:t>Communication strategies</a:t>
            </a:r>
          </a:p>
          <a:p>
            <a:endParaRPr lang="en-GB" dirty="0"/>
          </a:p>
        </p:txBody>
      </p:sp>
    </p:spTree>
    <p:extLst>
      <p:ext uri="{BB962C8B-B14F-4D97-AF65-F5344CB8AC3E}">
        <p14:creationId xmlns:p14="http://schemas.microsoft.com/office/powerpoint/2010/main" val="3969763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Threat to masculinity</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GB" i="1" dirty="0">
                <a:latin typeface="Calibri Light" panose="020F0302020204030204" pitchFamily="34" charset="0"/>
                <a:cs typeface="Calibri Light" panose="020F0302020204030204" pitchFamily="34" charset="0"/>
              </a:rPr>
              <a:t>I think one of their biggest fears…is their loss of masculinity…and ‘I’m a man’. These communities are all built on strength and power and the size of your muscles, and to say those things out loud… is to take away from all of that never mind then if a report is written about it or the police get involved or these things start to get unpicked and that loss of masculinity is terrifying – terrifying to the point where I do believe young men would take their own lives before they would actually disclose that. </a:t>
            </a:r>
            <a:r>
              <a:rPr lang="en-GB" dirty="0">
                <a:latin typeface="Calibri Light" panose="020F0302020204030204" pitchFamily="34" charset="0"/>
                <a:cs typeface="Calibri Light" panose="020F0302020204030204" pitchFamily="34" charset="0"/>
              </a:rPr>
              <a:t>(PI 8, Voluntary, non CSE</a:t>
            </a:r>
            <a:r>
              <a:rPr lang="en-GB" i="1" dirty="0">
                <a:latin typeface="Calibri Light" panose="020F0302020204030204" pitchFamily="34" charset="0"/>
                <a:cs typeface="Calibri Light" panose="020F0302020204030204" pitchFamily="34" charset="0"/>
              </a:rPr>
              <a:t> </a:t>
            </a:r>
            <a:r>
              <a:rPr lang="en-GB" dirty="0">
                <a:latin typeface="Calibri Light" panose="020F0302020204030204" pitchFamily="34" charset="0"/>
                <a:cs typeface="Calibri Light" panose="020F0302020204030204" pitchFamily="34" charset="0"/>
              </a:rPr>
              <a:t>specialist).</a:t>
            </a:r>
          </a:p>
          <a:p>
            <a:endParaRPr lang="en-GB" dirty="0"/>
          </a:p>
        </p:txBody>
      </p:sp>
    </p:spTree>
    <p:extLst>
      <p:ext uri="{BB962C8B-B14F-4D97-AF65-F5344CB8AC3E}">
        <p14:creationId xmlns:p14="http://schemas.microsoft.com/office/powerpoint/2010/main" val="234031872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b="1" dirty="0" smtClean="0">
                <a:latin typeface="Calibri Light" panose="020F0302020204030204" pitchFamily="34" charset="0"/>
                <a:cs typeface="Calibri Light" panose="020F0302020204030204" pitchFamily="34" charset="0"/>
              </a:rPr>
              <a:t>Stereotypical Assumptions regarding masculinity</a:t>
            </a:r>
            <a:br>
              <a:rPr lang="en-GB" sz="4400" b="1" dirty="0" smtClean="0">
                <a:latin typeface="Calibri Light" panose="020F0302020204030204" pitchFamily="34" charset="0"/>
                <a:cs typeface="Calibri Light" panose="020F0302020204030204" pitchFamily="34" charset="0"/>
              </a:rPr>
            </a:br>
            <a:endParaRPr lang="en-GB" sz="44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lnSpcReduction="10000"/>
          </a:bodyPr>
          <a:lstStyle/>
          <a:p>
            <a:r>
              <a:rPr lang="en-GB" sz="2600" dirty="0" smtClean="0">
                <a:latin typeface="Calibri Light" panose="020F0302020204030204" pitchFamily="34" charset="0"/>
                <a:cs typeface="Calibri Light" panose="020F0302020204030204" pitchFamily="34" charset="0"/>
              </a:rPr>
              <a:t>Not the victim – others’ views/self views</a:t>
            </a:r>
          </a:p>
          <a:p>
            <a:r>
              <a:rPr lang="en-GB" sz="2600" dirty="0" smtClean="0">
                <a:latin typeface="Calibri Light" panose="020F0302020204030204" pitchFamily="34" charset="0"/>
                <a:cs typeface="Calibri Light" panose="020F0302020204030204" pitchFamily="34" charset="0"/>
              </a:rPr>
              <a:t>The perpetrator</a:t>
            </a:r>
          </a:p>
          <a:p>
            <a:r>
              <a:rPr lang="en-GB" sz="2600" dirty="0" smtClean="0">
                <a:latin typeface="Calibri Light" panose="020F0302020204030204" pitchFamily="34" charset="0"/>
                <a:cs typeface="Calibri Light" panose="020F0302020204030204" pitchFamily="34" charset="0"/>
              </a:rPr>
              <a:t>Protector of self and self preservation</a:t>
            </a:r>
          </a:p>
          <a:p>
            <a:r>
              <a:rPr lang="en-US" sz="2600" dirty="0" smtClean="0">
                <a:latin typeface="Calibri Light" panose="020F0302020204030204" pitchFamily="34" charset="0"/>
                <a:cs typeface="Calibri Light" panose="020F0302020204030204" pitchFamily="34" charset="0"/>
              </a:rPr>
              <a:t>Protector of others - s</a:t>
            </a:r>
            <a:r>
              <a:rPr lang="en-GB" sz="2600" dirty="0" smtClean="0">
                <a:latin typeface="Calibri Light" panose="020F0302020204030204" pitchFamily="34" charset="0"/>
                <a:cs typeface="Calibri Light" panose="020F0302020204030204" pitchFamily="34" charset="0"/>
              </a:rPr>
              <a:t>hame, self-blame </a:t>
            </a:r>
            <a:r>
              <a:rPr lang="en-GB" sz="2600" dirty="0">
                <a:latin typeface="Calibri Light" panose="020F0302020204030204" pitchFamily="34" charset="0"/>
                <a:cs typeface="Calibri Light" panose="020F0302020204030204" pitchFamily="34" charset="0"/>
              </a:rPr>
              <a:t>and helplessness</a:t>
            </a:r>
          </a:p>
          <a:p>
            <a:r>
              <a:rPr lang="en-GB" sz="2600" dirty="0" smtClean="0">
                <a:latin typeface="Calibri Light" panose="020F0302020204030204" pitchFamily="34" charset="0"/>
                <a:cs typeface="Calibri Light" panose="020F0302020204030204" pitchFamily="34" charset="0"/>
              </a:rPr>
              <a:t>Threat </a:t>
            </a:r>
            <a:r>
              <a:rPr lang="en-GB" sz="2600" dirty="0">
                <a:latin typeface="Calibri Light" panose="020F0302020204030204" pitchFamily="34" charset="0"/>
                <a:cs typeface="Calibri Light" panose="020F0302020204030204" pitchFamily="34" charset="0"/>
              </a:rPr>
              <a:t>to masculinity</a:t>
            </a:r>
          </a:p>
          <a:p>
            <a:r>
              <a:rPr lang="en-GB" sz="2600" b="1" u="sng" dirty="0" smtClean="0">
                <a:latin typeface="Calibri Light" panose="020F0302020204030204" pitchFamily="34" charset="0"/>
                <a:cs typeface="Calibri Light" panose="020F0302020204030204" pitchFamily="34" charset="0"/>
              </a:rPr>
              <a:t>Communication strategies</a:t>
            </a:r>
          </a:p>
          <a:p>
            <a:endParaRPr lang="en-GB" dirty="0"/>
          </a:p>
        </p:txBody>
      </p:sp>
    </p:spTree>
    <p:extLst>
      <p:ext uri="{BB962C8B-B14F-4D97-AF65-F5344CB8AC3E}">
        <p14:creationId xmlns:p14="http://schemas.microsoft.com/office/powerpoint/2010/main" val="3808920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hidden"/>
                                      </p:to>
                                    </p:set>
                                  </p:childTnLst>
                                </p:cTn>
                              </p:par>
                              <p:par>
                                <p:cTn id="7" presetID="1" presetClass="exit"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hidden"/>
                                      </p:to>
                                    </p:set>
                                  </p:childTnLst>
                                </p:cTn>
                              </p:par>
                              <p:par>
                                <p:cTn id="9" presetID="1" presetClass="exit"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hidden"/>
                                      </p:to>
                                    </p:set>
                                  </p:childTnLst>
                                </p:cTn>
                              </p:par>
                              <p:par>
                                <p:cTn id="11" presetID="1" presetClass="exit"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hidden"/>
                                      </p:to>
                                    </p:set>
                                  </p:childTnLst>
                                </p:cTn>
                              </p:par>
                              <p:par>
                                <p:cTn id="13" presetID="1" presetClass="exit"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Communication strategies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GB" sz="2800" i="1" dirty="0">
                <a:latin typeface="Calibri Light" panose="020F0302020204030204" pitchFamily="34" charset="0"/>
                <a:cs typeface="Calibri Light" panose="020F0302020204030204" pitchFamily="34" charset="0"/>
              </a:rPr>
              <a:t>Let’s not make assumptions about gender because there is a bit of a stereotype that boys don’t like to talk the way that girls do. Well, lots of boys don’t, but lots of boys do. </a:t>
            </a:r>
            <a:r>
              <a:rPr lang="en-GB" sz="2800" dirty="0">
                <a:latin typeface="Calibri Light" panose="020F0302020204030204" pitchFamily="34" charset="0"/>
                <a:cs typeface="Calibri Light" panose="020F0302020204030204" pitchFamily="34" charset="0"/>
              </a:rPr>
              <a:t>(PI 24,</a:t>
            </a:r>
            <a:r>
              <a:rPr lang="en-GB" sz="2800" i="1" dirty="0">
                <a:latin typeface="Calibri Light" panose="020F0302020204030204" pitchFamily="34" charset="0"/>
                <a:cs typeface="Calibri Light" panose="020F0302020204030204" pitchFamily="34" charset="0"/>
              </a:rPr>
              <a:t> </a:t>
            </a:r>
            <a:r>
              <a:rPr lang="en-GB" sz="2800" dirty="0">
                <a:latin typeface="Calibri Light" panose="020F0302020204030204" pitchFamily="34" charset="0"/>
                <a:cs typeface="Calibri Light" panose="020F0302020204030204" pitchFamily="34" charset="0"/>
              </a:rPr>
              <a:t>Independent).</a:t>
            </a:r>
          </a:p>
          <a:p>
            <a:endParaRPr lang="en-GB" dirty="0"/>
          </a:p>
        </p:txBody>
      </p:sp>
    </p:spTree>
    <p:extLst>
      <p:ext uri="{BB962C8B-B14F-4D97-AF65-F5344CB8AC3E}">
        <p14:creationId xmlns:p14="http://schemas.microsoft.com/office/powerpoint/2010/main" val="3234467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Key Findings – Literature review</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r>
              <a:rPr lang="en-US" sz="2800" dirty="0" smtClean="0">
                <a:latin typeface="Calibri Light" panose="020F0302020204030204" pitchFamily="34" charset="0"/>
                <a:cs typeface="Calibri Light" panose="020F0302020204030204" pitchFamily="34" charset="0"/>
              </a:rPr>
              <a:t>Significant shift in recognition CSE</a:t>
            </a:r>
          </a:p>
          <a:p>
            <a:r>
              <a:rPr lang="en-US" sz="2800" dirty="0" smtClean="0">
                <a:latin typeface="Calibri Light" panose="020F0302020204030204" pitchFamily="34" charset="0"/>
                <a:cs typeface="Calibri Light" panose="020F0302020204030204" pitchFamily="34" charset="0"/>
              </a:rPr>
              <a:t>Greater understanding</a:t>
            </a:r>
          </a:p>
          <a:p>
            <a:r>
              <a:rPr lang="en-US" sz="2800" dirty="0" smtClean="0">
                <a:latin typeface="Calibri Light" panose="020F0302020204030204" pitchFamily="34" charset="0"/>
                <a:cs typeface="Calibri Light" panose="020F0302020204030204" pitchFamily="34" charset="0"/>
              </a:rPr>
              <a:t>Recognition </a:t>
            </a:r>
            <a:r>
              <a:rPr lang="en-US" sz="2800" dirty="0">
                <a:latin typeface="Calibri Light" panose="020F0302020204030204" pitchFamily="34" charset="0"/>
                <a:cs typeface="Calibri Light" panose="020F0302020204030204" pitchFamily="34" charset="0"/>
              </a:rPr>
              <a:t>to victim </a:t>
            </a:r>
            <a:r>
              <a:rPr lang="en-US" sz="2800" dirty="0" smtClean="0">
                <a:latin typeface="Calibri Light" panose="020F0302020204030204" pitchFamily="34" charset="0"/>
                <a:cs typeface="Calibri Light" panose="020F0302020204030204" pitchFamily="34" charset="0"/>
              </a:rPr>
              <a:t>status of young people</a:t>
            </a:r>
          </a:p>
          <a:p>
            <a:r>
              <a:rPr lang="en-US" sz="2800" dirty="0" smtClean="0">
                <a:latin typeface="Calibri Light" panose="020F0302020204030204" pitchFamily="34" charset="0"/>
                <a:cs typeface="Calibri Light" panose="020F0302020204030204" pitchFamily="34" charset="0"/>
              </a:rPr>
              <a:t>Challenges</a:t>
            </a:r>
          </a:p>
          <a:p>
            <a:endParaRPr lang="en-GB" dirty="0"/>
          </a:p>
        </p:txBody>
      </p:sp>
    </p:spTree>
    <p:extLst>
      <p:ext uri="{BB962C8B-B14F-4D97-AF65-F5344CB8AC3E}">
        <p14:creationId xmlns:p14="http://schemas.microsoft.com/office/powerpoint/2010/main" val="212634671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Communication strategies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fontScale="92500"/>
          </a:bodyPr>
          <a:lstStyle/>
          <a:p>
            <a:pPr marL="0" indent="0">
              <a:buNone/>
            </a:pPr>
            <a:r>
              <a:rPr lang="en-GB" i="1" dirty="0">
                <a:latin typeface="Calibri Light" panose="020F0302020204030204" pitchFamily="34" charset="0"/>
                <a:cs typeface="Calibri Light" panose="020F0302020204030204" pitchFamily="34" charset="0"/>
              </a:rPr>
              <a:t>the police were horrible to me, the education and welfare officers…they were horrible to me; my social worker didn’t understand me…no-one…I just wanted to not be judged…the police would come round to do a de-brief every time I went missing. I went missing 47 times and every time they came to do the de-brief they would normally come at two in the morning when I was sleeping and wake me up and tell me how much I’d wasted their time…just a bad kid and I’ve got loads of police looking for me while I’m out having fun</a:t>
            </a:r>
            <a:r>
              <a:rPr lang="en-GB" i="1" dirty="0" smtClean="0">
                <a:latin typeface="Calibri Light" panose="020F0302020204030204" pitchFamily="34" charset="0"/>
                <a:cs typeface="Calibri Light" panose="020F0302020204030204" pitchFamily="34" charset="0"/>
              </a:rPr>
              <a:t>. </a:t>
            </a:r>
            <a:r>
              <a:rPr lang="en-GB" dirty="0">
                <a:latin typeface="Calibri Light" panose="020F0302020204030204" pitchFamily="34" charset="0"/>
                <a:cs typeface="Calibri Light" panose="020F0302020204030204" pitchFamily="34" charset="0"/>
              </a:rPr>
              <a:t> </a:t>
            </a:r>
            <a:r>
              <a:rPr lang="en-GB" i="1" dirty="0" smtClean="0">
                <a:latin typeface="Calibri Light" panose="020F0302020204030204" pitchFamily="34" charset="0"/>
                <a:cs typeface="Calibri Light" panose="020F0302020204030204" pitchFamily="34" charset="0"/>
              </a:rPr>
              <a:t>It </a:t>
            </a:r>
            <a:r>
              <a:rPr lang="en-GB" i="1" dirty="0">
                <a:latin typeface="Calibri Light" panose="020F0302020204030204" pitchFamily="34" charset="0"/>
                <a:cs typeface="Calibri Light" panose="020F0302020204030204" pitchFamily="34" charset="0"/>
              </a:rPr>
              <a:t>was just unbelievable really, the sheer lack of interest the police had in my welfare and well-being. </a:t>
            </a:r>
            <a:r>
              <a:rPr lang="en-GB" dirty="0">
                <a:latin typeface="Calibri Light" panose="020F0302020204030204" pitchFamily="34" charset="0"/>
                <a:cs typeface="Calibri Light" panose="020F0302020204030204" pitchFamily="34" charset="0"/>
              </a:rPr>
              <a:t>(Greg, aged 22).</a:t>
            </a:r>
          </a:p>
          <a:p>
            <a:endParaRPr lang="en-GB" dirty="0"/>
          </a:p>
        </p:txBody>
      </p:sp>
    </p:spTree>
    <p:extLst>
      <p:ext uri="{BB962C8B-B14F-4D97-AF65-F5344CB8AC3E}">
        <p14:creationId xmlns:p14="http://schemas.microsoft.com/office/powerpoint/2010/main" val="22659504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Communication strategies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i="1" dirty="0">
                <a:latin typeface="Calibri Light" panose="020F0302020204030204" pitchFamily="34" charset="0"/>
                <a:cs typeface="Calibri Light" panose="020F0302020204030204" pitchFamily="34" charset="0"/>
              </a:rPr>
              <a:t>I went to A&amp;E twice with injuries from the perpetrators of the </a:t>
            </a:r>
            <a:r>
              <a:rPr lang="en-GB" i="1" dirty="0" smtClean="0">
                <a:latin typeface="Calibri Light" panose="020F0302020204030204" pitchFamily="34" charset="0"/>
                <a:cs typeface="Calibri Light" panose="020F0302020204030204" pitchFamily="34" charset="0"/>
              </a:rPr>
              <a:t>abuse</a:t>
            </a:r>
            <a:r>
              <a:rPr lang="en-GB" dirty="0">
                <a:latin typeface="Calibri Light" panose="020F0302020204030204" pitchFamily="34" charset="0"/>
                <a:cs typeface="Calibri Light" panose="020F0302020204030204" pitchFamily="34" charset="0"/>
              </a:rPr>
              <a:t>  </a:t>
            </a:r>
            <a:r>
              <a:rPr lang="en-GB" i="1" dirty="0" smtClean="0">
                <a:latin typeface="Calibri Light" panose="020F0302020204030204" pitchFamily="34" charset="0"/>
                <a:cs typeface="Calibri Light" panose="020F0302020204030204" pitchFamily="34" charset="0"/>
              </a:rPr>
              <a:t>they </a:t>
            </a:r>
            <a:r>
              <a:rPr lang="en-GB" i="1" dirty="0">
                <a:latin typeface="Calibri Light" panose="020F0302020204030204" pitchFamily="34" charset="0"/>
                <a:cs typeface="Calibri Light" panose="020F0302020204030204" pitchFamily="34" charset="0"/>
              </a:rPr>
              <a:t>had caused… the first time I told them I was in a fight and they just said, ‘you shouldn’t be getting into fight, we have lives to save’. Everyone just told me how much I was just a useless waste of time really. But the second time I went to A&amp;E a triage nurse said ‘I don’t believe you were in a fight; I think there’s people that are doing this to you and I suspect you’re not going to tell me but if you do then I will have to pass it on. And I just said ‘well look, you know...’ because of her warmth and just her display of interest in my life and my welfare and, even though I’d only met this woman I did, I told her everything I said, ‘yes, I got beaten up by people and they make me have sex with them…’ </a:t>
            </a:r>
            <a:r>
              <a:rPr lang="en-GB" dirty="0">
                <a:latin typeface="Calibri Light" panose="020F0302020204030204" pitchFamily="34" charset="0"/>
                <a:cs typeface="Calibri Light" panose="020F0302020204030204" pitchFamily="34" charset="0"/>
              </a:rPr>
              <a:t>(Greg,</a:t>
            </a:r>
            <a:r>
              <a:rPr lang="en-GB" i="1" dirty="0">
                <a:latin typeface="Calibri Light" panose="020F0302020204030204" pitchFamily="34" charset="0"/>
                <a:cs typeface="Calibri Light" panose="020F0302020204030204" pitchFamily="34" charset="0"/>
              </a:rPr>
              <a:t> </a:t>
            </a:r>
            <a:r>
              <a:rPr lang="en-GB" dirty="0">
                <a:latin typeface="Calibri Light" panose="020F0302020204030204" pitchFamily="34" charset="0"/>
                <a:cs typeface="Calibri Light" panose="020F0302020204030204" pitchFamily="34" charset="0"/>
              </a:rPr>
              <a:t>aged 22).</a:t>
            </a:r>
          </a:p>
          <a:p>
            <a:endParaRPr lang="en-GB" dirty="0"/>
          </a:p>
        </p:txBody>
      </p:sp>
    </p:spTree>
    <p:extLst>
      <p:ext uri="{BB962C8B-B14F-4D97-AF65-F5344CB8AC3E}">
        <p14:creationId xmlns:p14="http://schemas.microsoft.com/office/powerpoint/2010/main" val="52845887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Level of awareness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fontScale="92500" lnSpcReduction="10000"/>
          </a:bodyPr>
          <a:lstStyle/>
          <a:p>
            <a:r>
              <a:rPr lang="en-US" dirty="0" smtClean="0">
                <a:latin typeface="Calibri Light" panose="020F0302020204030204" pitchFamily="34" charset="0"/>
                <a:cs typeface="Calibri Light" panose="020F0302020204030204" pitchFamily="34" charset="0"/>
              </a:rPr>
              <a:t>Young males’ </a:t>
            </a:r>
            <a:r>
              <a:rPr lang="en-US" dirty="0">
                <a:latin typeface="Calibri Light" panose="020F0302020204030204" pitchFamily="34" charset="0"/>
                <a:cs typeface="Calibri Light" panose="020F0302020204030204" pitchFamily="34" charset="0"/>
              </a:rPr>
              <a:t>and professionals’ </a:t>
            </a:r>
            <a:r>
              <a:rPr lang="en-US" dirty="0" smtClean="0">
                <a:latin typeface="Calibri Light" panose="020F0302020204030204" pitchFamily="34" charset="0"/>
                <a:cs typeface="Calibri Light" panose="020F0302020204030204" pitchFamily="34" charset="0"/>
              </a:rPr>
              <a:t>lack of awareness</a:t>
            </a:r>
          </a:p>
          <a:p>
            <a:r>
              <a:rPr lang="en-US" dirty="0" smtClean="0">
                <a:latin typeface="Calibri Light" panose="020F0302020204030204" pitchFamily="34" charset="0"/>
                <a:cs typeface="Calibri Light" panose="020F0302020204030204" pitchFamily="34" charset="0"/>
              </a:rPr>
              <a:t>Misinterpretation of behaviours</a:t>
            </a:r>
          </a:p>
          <a:p>
            <a:r>
              <a:rPr lang="en-US" dirty="0" smtClean="0">
                <a:latin typeface="Calibri Light" panose="020F0302020204030204" pitchFamily="34" charset="0"/>
                <a:cs typeface="Calibri Light" panose="020F0302020204030204" pitchFamily="34" charset="0"/>
              </a:rPr>
              <a:t>Inaccurate assumptions</a:t>
            </a:r>
          </a:p>
          <a:p>
            <a:r>
              <a:rPr lang="en-US" dirty="0" smtClean="0">
                <a:latin typeface="Calibri Light" panose="020F0302020204030204" pitchFamily="34" charset="0"/>
                <a:cs typeface="Calibri Light" panose="020F0302020204030204" pitchFamily="34" charset="0"/>
              </a:rPr>
              <a:t>Negative belief systems</a:t>
            </a:r>
          </a:p>
          <a:p>
            <a:r>
              <a:rPr lang="en-US" dirty="0" smtClean="0">
                <a:latin typeface="Calibri Light" panose="020F0302020204030204" pitchFamily="34" charset="0"/>
                <a:cs typeface="Calibri Light" panose="020F0302020204030204" pitchFamily="34" charset="0"/>
              </a:rPr>
              <a:t>Failure to respond</a:t>
            </a:r>
          </a:p>
          <a:p>
            <a:r>
              <a:rPr lang="en-US" dirty="0" smtClean="0">
                <a:latin typeface="Calibri Light" panose="020F0302020204030204" pitchFamily="34" charset="0"/>
                <a:cs typeface="Calibri Light" panose="020F0302020204030204" pitchFamily="34" charset="0"/>
              </a:rPr>
              <a:t>Lack of confidence</a:t>
            </a:r>
          </a:p>
          <a:p>
            <a:r>
              <a:rPr lang="en-US" dirty="0" smtClean="0">
                <a:latin typeface="Calibri Light" panose="020F0302020204030204" pitchFamily="34" charset="0"/>
                <a:cs typeface="Calibri Light" panose="020F0302020204030204" pitchFamily="34" charset="0"/>
              </a:rPr>
              <a:t>Fear of re-traumatising</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2564020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Young males’ lack of awareness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GB" sz="2800" i="1" dirty="0">
                <a:latin typeface="Calibri Light" panose="020F0302020204030204" pitchFamily="34" charset="0"/>
                <a:cs typeface="Calibri Light" panose="020F0302020204030204" pitchFamily="34" charset="0"/>
              </a:rPr>
              <a:t>I think there’s something more about young men not realising that what has happened is abuse…a huge barrier to young men being able to label the abuse, and therefore they are unable to disclose (because they don’t know there is anything to disclose). </a:t>
            </a:r>
            <a:r>
              <a:rPr lang="en-GB" sz="2800" dirty="0">
                <a:latin typeface="Calibri Light" panose="020F0302020204030204" pitchFamily="34" charset="0"/>
                <a:cs typeface="Calibri Light" panose="020F0302020204030204" pitchFamily="34" charset="0"/>
              </a:rPr>
              <a:t>(PS 23,</a:t>
            </a:r>
            <a:r>
              <a:rPr lang="en-GB" sz="2800" i="1" dirty="0">
                <a:latin typeface="Calibri Light" panose="020F0302020204030204" pitchFamily="34" charset="0"/>
                <a:cs typeface="Calibri Light" panose="020F0302020204030204" pitchFamily="34" charset="0"/>
              </a:rPr>
              <a:t> </a:t>
            </a:r>
            <a:r>
              <a:rPr lang="en-GB" sz="2800" dirty="0">
                <a:latin typeface="Calibri Light" panose="020F0302020204030204" pitchFamily="34" charset="0"/>
                <a:cs typeface="Calibri Light" panose="020F0302020204030204" pitchFamily="34" charset="0"/>
              </a:rPr>
              <a:t>Voluntary, CSE specialist).</a:t>
            </a:r>
          </a:p>
          <a:p>
            <a:endParaRPr lang="en-GB" dirty="0"/>
          </a:p>
        </p:txBody>
      </p:sp>
    </p:spTree>
    <p:extLst>
      <p:ext uri="{BB962C8B-B14F-4D97-AF65-F5344CB8AC3E}">
        <p14:creationId xmlns:p14="http://schemas.microsoft.com/office/powerpoint/2010/main" val="314142975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b="1" dirty="0">
                <a:latin typeface="Calibri Light" panose="020F0302020204030204" pitchFamily="34" charset="0"/>
                <a:cs typeface="Calibri Light" panose="020F0302020204030204" pitchFamily="34" charset="0"/>
              </a:rPr>
              <a:t>Young males’ lack of awareness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GB" sz="2800" i="1" dirty="0" smtClean="0">
                <a:latin typeface="Calibri Light" panose="020F0302020204030204" pitchFamily="34" charset="0"/>
                <a:cs typeface="Calibri Light" panose="020F0302020204030204" pitchFamily="34" charset="0"/>
              </a:rPr>
              <a:t>…because </a:t>
            </a:r>
            <a:r>
              <a:rPr lang="en-GB" sz="2800" i="1" dirty="0">
                <a:latin typeface="Calibri Light" panose="020F0302020204030204" pitchFamily="34" charset="0"/>
                <a:cs typeface="Calibri Light" panose="020F0302020204030204" pitchFamily="34" charset="0"/>
              </a:rPr>
              <a:t>I consented to everything I didn’t think he was doing anything wrong, do you know what I mean? I wasn’t forced into it. He bought me gifts and bought me mobile phones, credit; took me out for nice meals. </a:t>
            </a:r>
            <a:r>
              <a:rPr lang="en-GB" sz="2800" dirty="0">
                <a:latin typeface="Calibri Light" panose="020F0302020204030204" pitchFamily="34" charset="0"/>
                <a:cs typeface="Calibri Light" panose="020F0302020204030204" pitchFamily="34" charset="0"/>
              </a:rPr>
              <a:t>(Pete, aged 30).</a:t>
            </a:r>
          </a:p>
          <a:p>
            <a:endParaRPr lang="en-GB" dirty="0"/>
          </a:p>
        </p:txBody>
      </p:sp>
    </p:spTree>
    <p:extLst>
      <p:ext uri="{BB962C8B-B14F-4D97-AF65-F5344CB8AC3E}">
        <p14:creationId xmlns:p14="http://schemas.microsoft.com/office/powerpoint/2010/main" val="251227532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Professionals’ lack of awareness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GB" i="1" dirty="0">
                <a:latin typeface="Calibri Light" panose="020F0302020204030204" pitchFamily="34" charset="0"/>
                <a:cs typeface="Calibri Light" panose="020F0302020204030204" pitchFamily="34" charset="0"/>
              </a:rPr>
              <a:t>I hold my hands up, I don’t know a lot about it; I don’t know the signs. You are going on your gut. </a:t>
            </a:r>
            <a:r>
              <a:rPr lang="en-GB" dirty="0">
                <a:latin typeface="Calibri Light" panose="020F0302020204030204" pitchFamily="34" charset="0"/>
                <a:cs typeface="Calibri Light" panose="020F0302020204030204" pitchFamily="34" charset="0"/>
              </a:rPr>
              <a:t>(PI 17a Voluntary, non-CSE specialist</a:t>
            </a:r>
            <a:r>
              <a:rPr lang="en-GB" dirty="0" smtClean="0">
                <a:latin typeface="Calibri Light" panose="020F0302020204030204" pitchFamily="34" charset="0"/>
                <a:cs typeface="Calibri Light" panose="020F0302020204030204" pitchFamily="34" charset="0"/>
              </a:rPr>
              <a:t>).</a:t>
            </a:r>
          </a:p>
          <a:p>
            <a:pPr marL="0" indent="0">
              <a:buNone/>
            </a:pPr>
            <a:endParaRPr lang="en-US" dirty="0">
              <a:latin typeface="Calibri Light" panose="020F0302020204030204" pitchFamily="34" charset="0"/>
              <a:cs typeface="Calibri Light" panose="020F0302020204030204" pitchFamily="34" charset="0"/>
            </a:endParaRPr>
          </a:p>
          <a:p>
            <a:pPr marL="0" indent="0">
              <a:buNone/>
            </a:pPr>
            <a:r>
              <a:rPr lang="en-GB" i="1" dirty="0">
                <a:latin typeface="Calibri Light" panose="020F0302020204030204" pitchFamily="34" charset="0"/>
                <a:cs typeface="Calibri Light" panose="020F0302020204030204" pitchFamily="34" charset="0"/>
              </a:rPr>
              <a:t>The amount of people who have said to me ‘I’ve been on CSE training, so I know all that’. And I will say, yes, I’m sure you have been on CSE training…but did it address boys, or did it just have a slide at the end that said, ‘and boys too’. </a:t>
            </a:r>
            <a:r>
              <a:rPr lang="en-GB" dirty="0">
                <a:latin typeface="Calibri Light" panose="020F0302020204030204" pitchFamily="34" charset="0"/>
                <a:cs typeface="Calibri Light" panose="020F0302020204030204" pitchFamily="34" charset="0"/>
              </a:rPr>
              <a:t>(P27</a:t>
            </a:r>
            <a:r>
              <a:rPr lang="en-GB" i="1" dirty="0">
                <a:latin typeface="Calibri Light" panose="020F0302020204030204" pitchFamily="34" charset="0"/>
                <a:cs typeface="Calibri Light" panose="020F0302020204030204" pitchFamily="34" charset="0"/>
              </a:rPr>
              <a:t> </a:t>
            </a:r>
            <a:r>
              <a:rPr lang="en-GB" dirty="0">
                <a:latin typeface="Calibri Light" panose="020F0302020204030204" pitchFamily="34" charset="0"/>
                <a:cs typeface="Calibri Light" panose="020F0302020204030204" pitchFamily="34" charset="0"/>
              </a:rPr>
              <a:t>–</a:t>
            </a:r>
            <a:r>
              <a:rPr lang="en-GB" i="1" dirty="0">
                <a:latin typeface="Calibri Light" panose="020F0302020204030204" pitchFamily="34" charset="0"/>
                <a:cs typeface="Calibri Light" panose="020F0302020204030204" pitchFamily="34" charset="0"/>
              </a:rPr>
              <a:t> </a:t>
            </a:r>
            <a:r>
              <a:rPr lang="en-GB" dirty="0">
                <a:latin typeface="Calibri Light" panose="020F0302020204030204" pitchFamily="34" charset="0"/>
                <a:cs typeface="Calibri Light" panose="020F0302020204030204" pitchFamily="34" charset="0"/>
              </a:rPr>
              <a:t>Voluntary, CSE</a:t>
            </a:r>
            <a:r>
              <a:rPr lang="en-GB" i="1" dirty="0">
                <a:latin typeface="Calibri Light" panose="020F0302020204030204" pitchFamily="34" charset="0"/>
                <a:cs typeface="Calibri Light" panose="020F0302020204030204" pitchFamily="34" charset="0"/>
              </a:rPr>
              <a:t> </a:t>
            </a:r>
            <a:r>
              <a:rPr lang="en-GB" dirty="0">
                <a:latin typeface="Calibri Light" panose="020F0302020204030204" pitchFamily="34" charset="0"/>
                <a:cs typeface="Calibri Light" panose="020F0302020204030204" pitchFamily="34" charset="0"/>
              </a:rPr>
              <a:t>specialist).</a:t>
            </a:r>
          </a:p>
          <a:p>
            <a:pPr marL="0" indent="0">
              <a:buNone/>
            </a:pPr>
            <a:endParaRPr lang="en-GB" dirty="0"/>
          </a:p>
        </p:txBody>
      </p:sp>
    </p:spTree>
    <p:extLst>
      <p:ext uri="{BB962C8B-B14F-4D97-AF65-F5344CB8AC3E}">
        <p14:creationId xmlns:p14="http://schemas.microsoft.com/office/powerpoint/2010/main" val="159268055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Professionals’ lack of awareness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endParaRPr lang="en-GB" sz="2800" i="1" dirty="0" smtClean="0">
              <a:latin typeface="Calibri Light" panose="020F0302020204030204" pitchFamily="34" charset="0"/>
              <a:cs typeface="Calibri Light" panose="020F0302020204030204" pitchFamily="34" charset="0"/>
            </a:endParaRPr>
          </a:p>
          <a:p>
            <a:pPr marL="0" indent="0">
              <a:buNone/>
            </a:pPr>
            <a:r>
              <a:rPr lang="en-GB" sz="2800" i="1" dirty="0" smtClean="0">
                <a:latin typeface="Calibri Light" panose="020F0302020204030204" pitchFamily="34" charset="0"/>
                <a:cs typeface="Calibri Light" panose="020F0302020204030204" pitchFamily="34" charset="0"/>
              </a:rPr>
              <a:t>I </a:t>
            </a:r>
            <a:r>
              <a:rPr lang="en-GB" sz="2800" i="1" dirty="0">
                <a:latin typeface="Calibri Light" panose="020F0302020204030204" pitchFamily="34" charset="0"/>
                <a:cs typeface="Calibri Light" panose="020F0302020204030204" pitchFamily="34" charset="0"/>
              </a:rPr>
              <a:t>used to come home with blood in my boxers and all over my clothes when I had been abused… Nobody would ever reach out to me… </a:t>
            </a:r>
            <a:r>
              <a:rPr lang="en-GB" sz="2800" dirty="0">
                <a:latin typeface="Calibri Light" panose="020F0302020204030204" pitchFamily="34" charset="0"/>
                <a:cs typeface="Calibri Light" panose="020F0302020204030204" pitchFamily="34" charset="0"/>
              </a:rPr>
              <a:t>(Simon, aged 22).</a:t>
            </a:r>
          </a:p>
          <a:p>
            <a:pPr marL="0" indent="0">
              <a:buNone/>
            </a:pPr>
            <a:endParaRPr lang="en-GB" sz="2800" dirty="0">
              <a:latin typeface="Calibri Light" panose="020F0302020204030204" pitchFamily="34" charset="0"/>
              <a:cs typeface="Calibri Light" panose="020F0302020204030204" pitchFamily="34" charset="0"/>
            </a:endParaRPr>
          </a:p>
          <a:p>
            <a:pPr marL="0" indent="0">
              <a:buNone/>
            </a:pPr>
            <a:endParaRPr lang="en-GB" sz="2800" dirty="0"/>
          </a:p>
        </p:txBody>
      </p:sp>
    </p:spTree>
    <p:extLst>
      <p:ext uri="{BB962C8B-B14F-4D97-AF65-F5344CB8AC3E}">
        <p14:creationId xmlns:p14="http://schemas.microsoft.com/office/powerpoint/2010/main" val="402787343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Professionals’ lack of awareness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r>
              <a:rPr lang="en-GB" sz="2800" i="1" dirty="0">
                <a:latin typeface="Calibri Light" panose="020F0302020204030204" pitchFamily="34" charset="0"/>
                <a:cs typeface="Calibri Light" panose="020F0302020204030204" pitchFamily="34" charset="0"/>
              </a:rPr>
              <a:t>I had money, nice new clothes, trainers, gifts – obviously stuff that a young lad can’t afford. I was in and out all the time, being picked up all the time, like outside where I was living and in people’s houses. I think they knew what I was doing. </a:t>
            </a:r>
            <a:r>
              <a:rPr lang="en-GB" sz="2800" dirty="0">
                <a:latin typeface="Calibri Light" panose="020F0302020204030204" pitchFamily="34" charset="0"/>
                <a:cs typeface="Calibri Light" panose="020F0302020204030204" pitchFamily="34" charset="0"/>
              </a:rPr>
              <a:t>(Pete, aged 30).</a:t>
            </a:r>
          </a:p>
          <a:p>
            <a:endParaRPr lang="en-GB" dirty="0"/>
          </a:p>
        </p:txBody>
      </p:sp>
    </p:spTree>
    <p:extLst>
      <p:ext uri="{BB962C8B-B14F-4D97-AF65-F5344CB8AC3E}">
        <p14:creationId xmlns:p14="http://schemas.microsoft.com/office/powerpoint/2010/main" val="66115628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Professionals’ lack of awareness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r>
              <a:rPr lang="en-GB" i="1" dirty="0">
                <a:latin typeface="Calibri Light" panose="020F0302020204030204" pitchFamily="34" charset="0"/>
                <a:cs typeface="Calibri Light" panose="020F0302020204030204" pitchFamily="34" charset="0"/>
              </a:rPr>
              <a:t>We would be getting in the same cars pretty much every night or in the same spot in the road and there is a police station about 10 feet down the road and the police would drive past and not one of them would say anything and they’d seen both of us getting in and out of cars…we would get in like 10 cars a night...we’d be out to like one in the morning, two in the morning, and not one police officer ever said anything. </a:t>
            </a:r>
            <a:r>
              <a:rPr lang="en-GB" dirty="0">
                <a:latin typeface="Calibri Light" panose="020F0302020204030204" pitchFamily="34" charset="0"/>
                <a:cs typeface="Calibri Light" panose="020F0302020204030204" pitchFamily="34" charset="0"/>
              </a:rPr>
              <a:t>(Connor, aged 18).</a:t>
            </a:r>
          </a:p>
          <a:p>
            <a:pPr marL="0" indent="0">
              <a:buNone/>
            </a:pPr>
            <a:endParaRPr lang="en-GB" dirty="0"/>
          </a:p>
        </p:txBody>
      </p:sp>
    </p:spTree>
    <p:extLst>
      <p:ext uri="{BB962C8B-B14F-4D97-AF65-F5344CB8AC3E}">
        <p14:creationId xmlns:p14="http://schemas.microsoft.com/office/powerpoint/2010/main" val="216977320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pPr marL="0" indent="0">
              <a:buNone/>
            </a:pPr>
            <a:endParaRPr lang="en-GB" i="1" dirty="0" smtClean="0"/>
          </a:p>
          <a:p>
            <a:pPr marL="0" indent="0">
              <a:buNone/>
            </a:pPr>
            <a:r>
              <a:rPr lang="en-GB" sz="2800" i="1" dirty="0" smtClean="0">
                <a:latin typeface="Calibri Light" panose="020F0302020204030204" pitchFamily="34" charset="0"/>
                <a:cs typeface="Calibri Light" panose="020F0302020204030204" pitchFamily="34" charset="0"/>
              </a:rPr>
              <a:t>...</a:t>
            </a:r>
            <a:r>
              <a:rPr lang="en-GB" sz="2800" i="1" dirty="0">
                <a:latin typeface="Calibri Light" panose="020F0302020204030204" pitchFamily="34" charset="0"/>
                <a:cs typeface="Calibri Light" panose="020F0302020204030204" pitchFamily="34" charset="0"/>
              </a:rPr>
              <a:t>you’re scared to say because if you get it wrong and then it’s a real battle…and then if you don’t say it...Do you say to that young man and risk losing that relationship? </a:t>
            </a:r>
            <a:r>
              <a:rPr lang="en-GB" sz="2800" dirty="0">
                <a:latin typeface="Calibri Light" panose="020F0302020204030204" pitchFamily="34" charset="0"/>
                <a:cs typeface="Calibri Light" panose="020F0302020204030204" pitchFamily="34" charset="0"/>
              </a:rPr>
              <a:t>(PI 17b,</a:t>
            </a:r>
            <a:r>
              <a:rPr lang="en-GB" sz="2800" i="1" dirty="0">
                <a:latin typeface="Calibri Light" panose="020F0302020204030204" pitchFamily="34" charset="0"/>
                <a:cs typeface="Calibri Light" panose="020F0302020204030204" pitchFamily="34" charset="0"/>
              </a:rPr>
              <a:t> </a:t>
            </a:r>
            <a:r>
              <a:rPr lang="en-GB" sz="2800" dirty="0">
                <a:latin typeface="Calibri Light" panose="020F0302020204030204" pitchFamily="34" charset="0"/>
                <a:cs typeface="Calibri Light" panose="020F0302020204030204" pitchFamily="34" charset="0"/>
              </a:rPr>
              <a:t>Voluntary, non-CSE specialist).</a:t>
            </a:r>
          </a:p>
          <a:p>
            <a:r>
              <a:rPr lang="en-GB" sz="2800" dirty="0">
                <a:latin typeface="Calibri Light" panose="020F0302020204030204" pitchFamily="34" charset="0"/>
                <a:cs typeface="Calibri Light" panose="020F0302020204030204" pitchFamily="34" charset="0"/>
              </a:rPr>
              <a:t> </a:t>
            </a:r>
          </a:p>
          <a:p>
            <a:pPr marL="0" indent="0">
              <a:buNone/>
            </a:pPr>
            <a:endParaRPr lang="en-GB" dirty="0"/>
          </a:p>
        </p:txBody>
      </p:sp>
    </p:spTree>
    <p:extLst>
      <p:ext uri="{BB962C8B-B14F-4D97-AF65-F5344CB8AC3E}">
        <p14:creationId xmlns:p14="http://schemas.microsoft.com/office/powerpoint/2010/main" val="2535828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23516" y="0"/>
            <a:ext cx="9344967" cy="6858000"/>
          </a:xfrm>
          <a:prstGeom prst="rect">
            <a:avLst/>
          </a:prstGeom>
        </p:spPr>
      </p:pic>
    </p:spTree>
    <p:extLst>
      <p:ext uri="{BB962C8B-B14F-4D97-AF65-F5344CB8AC3E}">
        <p14:creationId xmlns:p14="http://schemas.microsoft.com/office/powerpoint/2010/main" val="226739753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fontScale="92500"/>
          </a:bodyPr>
          <a:lstStyle/>
          <a:p>
            <a:pPr marL="0" indent="0">
              <a:buNone/>
            </a:pPr>
            <a:r>
              <a:rPr lang="en-GB" i="1" dirty="0">
                <a:latin typeface="Calibri Light" panose="020F0302020204030204" pitchFamily="34" charset="0"/>
                <a:cs typeface="Calibri Light" panose="020F0302020204030204" pitchFamily="34" charset="0"/>
              </a:rPr>
              <a:t>I remember sometimes I was so terrified of these people because I’d been beaten up for something…I’d be put in a taxi with another man and I would just stay silent the whole way, and the taxi driver… its things like ‘who is that older man you are travelling with at two o’clock in the morning – you look like you should be in school’. ‘Why are you not saying anything?’ I mean it’s clear from my face that something’s wrong and the taxi drivers and the hotel staff and even the public in the street in [name of town] town centre, when I got punched in the face, no-one did anything. But it’s not normal for an adult to punch a child in the face. (Greg, aged 22).</a:t>
            </a:r>
            <a:endParaRPr lang="en-GB" dirty="0">
              <a:latin typeface="Calibri Light" panose="020F0302020204030204" pitchFamily="34" charset="0"/>
              <a:cs typeface="Calibri Light" panose="020F0302020204030204" pitchFamily="34" charset="0"/>
            </a:endParaRPr>
          </a:p>
          <a:p>
            <a:endParaRPr lang="en-GB" dirty="0"/>
          </a:p>
        </p:txBody>
      </p:sp>
    </p:spTree>
    <p:extLst>
      <p:ext uri="{BB962C8B-B14F-4D97-AF65-F5344CB8AC3E}">
        <p14:creationId xmlns:p14="http://schemas.microsoft.com/office/powerpoint/2010/main" val="400840469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Solutions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fontScale="92500" lnSpcReduction="20000"/>
          </a:bodyPr>
          <a:lstStyle/>
          <a:p>
            <a:r>
              <a:rPr lang="en-GB" sz="2600" dirty="0" smtClean="0">
                <a:latin typeface="Calibri Light" panose="020F0302020204030204" pitchFamily="34" charset="0"/>
                <a:cs typeface="Calibri Light" panose="020F0302020204030204" pitchFamily="34" charset="0"/>
              </a:rPr>
              <a:t>Awareness </a:t>
            </a:r>
            <a:r>
              <a:rPr lang="en-GB" sz="2600" dirty="0">
                <a:latin typeface="Calibri Light" panose="020F0302020204030204" pitchFamily="34" charset="0"/>
                <a:cs typeface="Calibri Light" panose="020F0302020204030204" pitchFamily="34" charset="0"/>
              </a:rPr>
              <a:t>for the general public, professionals, and young </a:t>
            </a:r>
            <a:r>
              <a:rPr lang="en-GB" sz="2600" dirty="0" smtClean="0">
                <a:latin typeface="Calibri Light" panose="020F0302020204030204" pitchFamily="34" charset="0"/>
                <a:cs typeface="Calibri Light" panose="020F0302020204030204" pitchFamily="34" charset="0"/>
              </a:rPr>
              <a:t>males</a:t>
            </a:r>
          </a:p>
          <a:p>
            <a:pPr marL="0" indent="0">
              <a:buNone/>
            </a:pPr>
            <a:endParaRPr lang="en-GB" sz="2600" dirty="0">
              <a:latin typeface="Calibri Light" panose="020F0302020204030204" pitchFamily="34" charset="0"/>
              <a:cs typeface="Calibri Light" panose="020F0302020204030204" pitchFamily="34" charset="0"/>
            </a:endParaRPr>
          </a:p>
          <a:p>
            <a:pPr lvl="0"/>
            <a:r>
              <a:rPr lang="en-GB" sz="2600" dirty="0">
                <a:latin typeface="Calibri Light" panose="020F0302020204030204" pitchFamily="34" charset="0"/>
                <a:cs typeface="Calibri Light" panose="020F0302020204030204" pitchFamily="34" charset="0"/>
              </a:rPr>
              <a:t>Training for professionals on the sexual exploitation of young </a:t>
            </a:r>
            <a:r>
              <a:rPr lang="en-GB" sz="2600" dirty="0" smtClean="0">
                <a:latin typeface="Calibri Light" panose="020F0302020204030204" pitchFamily="34" charset="0"/>
                <a:cs typeface="Calibri Light" panose="020F0302020204030204" pitchFamily="34" charset="0"/>
              </a:rPr>
              <a:t>males</a:t>
            </a:r>
          </a:p>
          <a:p>
            <a:pPr marL="0" lvl="0" indent="0">
              <a:buNone/>
            </a:pPr>
            <a:endParaRPr lang="en-GB" sz="2600" dirty="0">
              <a:latin typeface="Calibri Light" panose="020F0302020204030204" pitchFamily="34" charset="0"/>
              <a:cs typeface="Calibri Light" panose="020F0302020204030204" pitchFamily="34" charset="0"/>
            </a:endParaRPr>
          </a:p>
          <a:p>
            <a:pPr lvl="0"/>
            <a:r>
              <a:rPr lang="en-GB" sz="2600" dirty="0" smtClean="0">
                <a:latin typeface="Calibri Light" panose="020F0302020204030204" pitchFamily="34" charset="0"/>
                <a:cs typeface="Calibri Light" panose="020F0302020204030204" pitchFamily="34" charset="0"/>
              </a:rPr>
              <a:t>An </a:t>
            </a:r>
            <a:r>
              <a:rPr lang="en-GB" sz="2600" dirty="0">
                <a:latin typeface="Calibri Light" panose="020F0302020204030204" pitchFamily="34" charset="0"/>
                <a:cs typeface="Calibri Light" panose="020F0302020204030204" pitchFamily="34" charset="0"/>
              </a:rPr>
              <a:t>increase in challenge to professionals regarding their knowledge, attitudes and </a:t>
            </a:r>
            <a:r>
              <a:rPr lang="en-GB" sz="2600" dirty="0" smtClean="0">
                <a:latin typeface="Calibri Light" panose="020F0302020204030204" pitchFamily="34" charset="0"/>
                <a:cs typeface="Calibri Light" panose="020F0302020204030204" pitchFamily="34" charset="0"/>
              </a:rPr>
              <a:t>beliefs surrounding </a:t>
            </a:r>
            <a:r>
              <a:rPr lang="en-GB" sz="2600" dirty="0">
                <a:latin typeface="Calibri Light" panose="020F0302020204030204" pitchFamily="34" charset="0"/>
                <a:cs typeface="Calibri Light" panose="020F0302020204030204" pitchFamily="34" charset="0"/>
              </a:rPr>
              <a:t>the sexual exploitation of young males.</a:t>
            </a:r>
          </a:p>
          <a:p>
            <a:pPr marL="0" indent="0">
              <a:buNone/>
            </a:pPr>
            <a:r>
              <a:rPr lang="en-GB" sz="2600" dirty="0">
                <a:latin typeface="Calibri Light" panose="020F0302020204030204" pitchFamily="34" charset="0"/>
                <a:cs typeface="Calibri Light" panose="020F0302020204030204" pitchFamily="34" charset="0"/>
              </a:rPr>
              <a:t> </a:t>
            </a:r>
          </a:p>
          <a:p>
            <a:endParaRPr lang="en-GB" dirty="0"/>
          </a:p>
        </p:txBody>
      </p:sp>
    </p:spTree>
    <p:extLst>
      <p:ext uri="{BB962C8B-B14F-4D97-AF65-F5344CB8AC3E}">
        <p14:creationId xmlns:p14="http://schemas.microsoft.com/office/powerpoint/2010/main" val="128419885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SERVICE PROVISION</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r>
              <a:rPr lang="en-US" sz="2800" dirty="0" smtClean="0">
                <a:latin typeface="Calibri Light" panose="020F0302020204030204" pitchFamily="34" charset="0"/>
                <a:cs typeface="Calibri Light" panose="020F0302020204030204" pitchFamily="34" charset="0"/>
              </a:rPr>
              <a:t>Additional time required to engage and work</a:t>
            </a:r>
          </a:p>
          <a:p>
            <a:endParaRPr lang="en-US" sz="2800" dirty="0" smtClean="0">
              <a:latin typeface="Calibri Light" panose="020F0302020204030204" pitchFamily="34" charset="0"/>
              <a:cs typeface="Calibri Light" panose="020F0302020204030204" pitchFamily="34" charset="0"/>
            </a:endParaRPr>
          </a:p>
          <a:p>
            <a:r>
              <a:rPr lang="en-US" sz="2800" dirty="0" smtClean="0">
                <a:latin typeface="Calibri Light" panose="020F0302020204030204" pitchFamily="34" charset="0"/>
                <a:cs typeface="Calibri Light" panose="020F0302020204030204" pitchFamily="34" charset="0"/>
              </a:rPr>
              <a:t>Relevant experience more important than gender of workforce</a:t>
            </a:r>
          </a:p>
          <a:p>
            <a:pPr marL="0" indent="0">
              <a:buNone/>
            </a:pPr>
            <a:endParaRPr lang="en-US" sz="2800" dirty="0" smtClean="0">
              <a:latin typeface="Calibri Light" panose="020F0302020204030204" pitchFamily="34" charset="0"/>
              <a:cs typeface="Calibri Light" panose="020F0302020204030204" pitchFamily="34" charset="0"/>
            </a:endParaRPr>
          </a:p>
          <a:p>
            <a:r>
              <a:rPr lang="en-US" sz="2800" dirty="0" smtClean="0">
                <a:latin typeface="Calibri Light" panose="020F0302020204030204" pitchFamily="34" charset="0"/>
                <a:cs typeface="Calibri Light" panose="020F0302020204030204" pitchFamily="34" charset="0"/>
              </a:rPr>
              <a:t>Accessibility</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04875555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Time available</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i="1" dirty="0">
                <a:latin typeface="Corbel Light" panose="020B0303020204020204" pitchFamily="34" charset="0"/>
              </a:rPr>
              <a:t>…there is obviously stigma…‘boys don’t cry’…I think it takes a lot of time for a young man to build up a level of trust…to feel comfortable and be able to actually state what happened to him. For one particular male it took over a year and a half of working before he would actually state about the four years of abuse…I work for a service that is geared up in terms of not being governed by time constraints to actually be able to build up a good enough relationship to get to that… A lot of time it is testing the water, it’s seeing whether you do the things you say you are going to do to see if they can trust you to some degree…build the relationship with the young person before you introduce some of the things you need to do as part of the requirements within your service…Any assessment can wait. </a:t>
            </a:r>
            <a:r>
              <a:rPr lang="en-GB" dirty="0">
                <a:latin typeface="Corbel Light" panose="020B0303020204020204" pitchFamily="34" charset="0"/>
              </a:rPr>
              <a:t>(PI 2, Voluntary, CSE</a:t>
            </a:r>
            <a:r>
              <a:rPr lang="en-GB" i="1" dirty="0">
                <a:latin typeface="Corbel Light" panose="020B0303020204020204" pitchFamily="34" charset="0"/>
              </a:rPr>
              <a:t> </a:t>
            </a:r>
            <a:r>
              <a:rPr lang="en-GB" dirty="0">
                <a:latin typeface="Corbel Light" panose="020B0303020204020204" pitchFamily="34" charset="0"/>
              </a:rPr>
              <a:t>specialist).</a:t>
            </a:r>
          </a:p>
          <a:p>
            <a:endParaRPr lang="en-GB" dirty="0"/>
          </a:p>
        </p:txBody>
      </p:sp>
    </p:spTree>
    <p:extLst>
      <p:ext uri="{BB962C8B-B14F-4D97-AF65-F5344CB8AC3E}">
        <p14:creationId xmlns:p14="http://schemas.microsoft.com/office/powerpoint/2010/main" val="191256168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Gender of worker</a:t>
            </a:r>
            <a:endParaRPr lang="en-GB" sz="4400" dirty="0"/>
          </a:p>
        </p:txBody>
      </p:sp>
      <p:sp>
        <p:nvSpPr>
          <p:cNvPr id="3" name="Content Placeholder 2"/>
          <p:cNvSpPr>
            <a:spLocks noGrp="1"/>
          </p:cNvSpPr>
          <p:nvPr>
            <p:ph idx="1"/>
          </p:nvPr>
        </p:nvSpPr>
        <p:spPr/>
        <p:txBody>
          <a:bodyPr/>
          <a:lstStyle/>
          <a:p>
            <a:pPr marL="0" indent="0">
              <a:buNone/>
            </a:pPr>
            <a:r>
              <a:rPr lang="en-GB" i="1" dirty="0">
                <a:latin typeface="Calibri Light" panose="020F0302020204030204" pitchFamily="34" charset="0"/>
                <a:cs typeface="Calibri Light" panose="020F0302020204030204" pitchFamily="34" charset="0"/>
              </a:rPr>
              <a:t>…it’s very much about the worker. I don’t think they necessarily need a male worker. …in some instances, they may do but equally there are some who would need a female worker. We need a child centred approach and therefore, male/female, wouldn’t necessarily make a difference. All young males don’t display the same behaviours; some are very quiet, some are very boisterous, and some are very violent and dangerous, and we need to find a way of working with that young person. </a:t>
            </a:r>
            <a:r>
              <a:rPr lang="en-GB" dirty="0">
                <a:latin typeface="Calibri Light" panose="020F0302020204030204" pitchFamily="34" charset="0"/>
                <a:cs typeface="Calibri Light" panose="020F0302020204030204" pitchFamily="34" charset="0"/>
              </a:rPr>
              <a:t>(PI 21, Voluntary, CSE</a:t>
            </a:r>
            <a:r>
              <a:rPr lang="en-GB" i="1" dirty="0">
                <a:latin typeface="Calibri Light" panose="020F0302020204030204" pitchFamily="34" charset="0"/>
                <a:cs typeface="Calibri Light" panose="020F0302020204030204" pitchFamily="34" charset="0"/>
              </a:rPr>
              <a:t> </a:t>
            </a:r>
            <a:r>
              <a:rPr lang="en-GB" dirty="0">
                <a:latin typeface="Calibri Light" panose="020F0302020204030204" pitchFamily="34" charset="0"/>
                <a:cs typeface="Calibri Light" panose="020F0302020204030204" pitchFamily="34" charset="0"/>
              </a:rPr>
              <a:t>specialist).</a:t>
            </a:r>
          </a:p>
          <a:p>
            <a:endParaRPr lang="en-GB" dirty="0"/>
          </a:p>
        </p:txBody>
      </p:sp>
    </p:spTree>
    <p:extLst>
      <p:ext uri="{BB962C8B-B14F-4D97-AF65-F5344CB8AC3E}">
        <p14:creationId xmlns:p14="http://schemas.microsoft.com/office/powerpoint/2010/main" val="371312391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accessibility</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endParaRPr lang="en-GB" dirty="0"/>
          </a:p>
          <a:p>
            <a:pPr marL="0" indent="0">
              <a:buNone/>
            </a:pPr>
            <a:r>
              <a:rPr lang="en-GB" sz="2800" i="1" dirty="0">
                <a:latin typeface="Calibri Light" panose="020F0302020204030204" pitchFamily="34" charset="0"/>
                <a:cs typeface="Calibri Light" panose="020F0302020204030204" pitchFamily="34" charset="0"/>
              </a:rPr>
              <a:t>I think there’s a whole lot of stuff there which a lot of mainstream projects aren’t picking up because a lot of services are working nine to five; they’re not out working late at night, they’re not out at weekends and this is when you see a lot of these young people. </a:t>
            </a:r>
            <a:r>
              <a:rPr lang="en-GB" sz="2800" dirty="0">
                <a:latin typeface="Calibri Light" panose="020F0302020204030204" pitchFamily="34" charset="0"/>
                <a:cs typeface="Calibri Light" panose="020F0302020204030204" pitchFamily="34" charset="0"/>
              </a:rPr>
              <a:t>(PI 24,</a:t>
            </a:r>
            <a:r>
              <a:rPr lang="en-GB" sz="2800" i="1" dirty="0">
                <a:latin typeface="Calibri Light" panose="020F0302020204030204" pitchFamily="34" charset="0"/>
                <a:cs typeface="Calibri Light" panose="020F0302020204030204" pitchFamily="34" charset="0"/>
              </a:rPr>
              <a:t> </a:t>
            </a:r>
            <a:r>
              <a:rPr lang="en-GB" sz="2800" dirty="0">
                <a:latin typeface="Calibri Light" panose="020F0302020204030204" pitchFamily="34" charset="0"/>
                <a:cs typeface="Calibri Light" panose="020F0302020204030204" pitchFamily="34" charset="0"/>
              </a:rPr>
              <a:t>Independent).</a:t>
            </a:r>
          </a:p>
          <a:p>
            <a:endParaRPr lang="en-GB" dirty="0"/>
          </a:p>
        </p:txBody>
      </p:sp>
    </p:spTree>
    <p:extLst>
      <p:ext uri="{BB962C8B-B14F-4D97-AF65-F5344CB8AC3E}">
        <p14:creationId xmlns:p14="http://schemas.microsoft.com/office/powerpoint/2010/main" val="11678002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smtClean="0">
                <a:latin typeface="Calibri Light" panose="020F0302020204030204" pitchFamily="34" charset="0"/>
                <a:cs typeface="Calibri Light" panose="020F0302020204030204" pitchFamily="34" charset="0"/>
              </a:rPr>
              <a:t>IMPACT OF PERPETRATOR GENDER</a:t>
            </a:r>
            <a:br>
              <a:rPr lang="en-GB" sz="4400" b="1" dirty="0" smtClean="0">
                <a:latin typeface="Calibri Light" panose="020F0302020204030204" pitchFamily="34" charset="0"/>
                <a:cs typeface="Calibri Light" panose="020F0302020204030204" pitchFamily="34" charset="0"/>
              </a:rPr>
            </a:br>
            <a:endParaRPr lang="en-GB" sz="4400"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r>
              <a:rPr lang="en-GB" sz="2800" b="1" u="sng" dirty="0" smtClean="0">
                <a:latin typeface="Calibri Light" panose="020F0302020204030204" pitchFamily="34" charset="0"/>
                <a:cs typeface="Calibri Light" panose="020F0302020204030204" pitchFamily="34" charset="0"/>
              </a:rPr>
              <a:t>Perpetration by females</a:t>
            </a:r>
          </a:p>
          <a:p>
            <a:pPr marL="0" indent="0">
              <a:buNone/>
            </a:pPr>
            <a:endParaRPr lang="en-GB" sz="2800" dirty="0" smtClean="0">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Minimisation of </a:t>
            </a:r>
            <a:r>
              <a:rPr lang="en-GB" sz="2800" dirty="0" smtClean="0">
                <a:latin typeface="Calibri Light" panose="020F0302020204030204" pitchFamily="34" charset="0"/>
                <a:cs typeface="Calibri Light" panose="020F0302020204030204" pitchFamily="34" charset="0"/>
              </a:rPr>
              <a:t>harm</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Concept of female as ‘nurturer’</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Physical make-up of male</a:t>
            </a:r>
          </a:p>
          <a:p>
            <a:pPr marL="457200" lvl="1" indent="0">
              <a:buNone/>
            </a:pPr>
            <a:endParaRPr lang="en-GB" sz="2400" dirty="0" smtClean="0">
              <a:latin typeface="Calibri Light" panose="020F0302020204030204" pitchFamily="34" charset="0"/>
              <a:cs typeface="Calibri Light" panose="020F0302020204030204" pitchFamily="34" charset="0"/>
            </a:endParaRPr>
          </a:p>
          <a:p>
            <a:endParaRPr lang="en-GB" dirty="0"/>
          </a:p>
        </p:txBody>
      </p:sp>
    </p:spTree>
    <p:extLst>
      <p:ext uri="{BB962C8B-B14F-4D97-AF65-F5344CB8AC3E}">
        <p14:creationId xmlns:p14="http://schemas.microsoft.com/office/powerpoint/2010/main" val="1280057108"/>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minimisation</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GB" sz="2800" i="1" dirty="0">
                <a:latin typeface="Calibri Light" panose="020F0302020204030204" pitchFamily="34" charset="0"/>
                <a:cs typeface="Calibri Light" panose="020F0302020204030204" pitchFamily="34" charset="0"/>
              </a:rPr>
              <a:t>...as a profession, we tend to minimise the impact on our boys, particularly if the abuse has been by a female, so we underplay that it may have been abusive... Now if we don’t accept that females can abuse in that way we are already minimising that impact before they tell us</a:t>
            </a:r>
            <a:r>
              <a:rPr lang="en-GB" sz="2800" dirty="0">
                <a:latin typeface="Calibri Light" panose="020F0302020204030204" pitchFamily="34" charset="0"/>
                <a:cs typeface="Calibri Light" panose="020F0302020204030204" pitchFamily="34" charset="0"/>
              </a:rPr>
              <a:t>… (PI 22, Voluntary CSE specialist).</a:t>
            </a:r>
          </a:p>
          <a:p>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7006694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618517"/>
            <a:ext cx="9905998" cy="1275019"/>
          </a:xfrm>
        </p:spPr>
        <p:txBody>
          <a:bodyPr>
            <a:normAutofit/>
          </a:bodyPr>
          <a:lstStyle/>
          <a:p>
            <a:pPr algn="ctr"/>
            <a:r>
              <a:rPr lang="en-US" sz="4400" b="1" dirty="0">
                <a:latin typeface="Calibri Light" panose="020F0302020204030204" pitchFamily="34" charset="0"/>
                <a:cs typeface="Calibri Light" panose="020F0302020204030204" pitchFamily="34" charset="0"/>
              </a:rPr>
              <a:t>minimisation</a:t>
            </a:r>
            <a:endParaRPr lang="en-GB" sz="4400" dirty="0"/>
          </a:p>
        </p:txBody>
      </p:sp>
      <p:sp>
        <p:nvSpPr>
          <p:cNvPr id="3" name="Content Placeholder 2"/>
          <p:cNvSpPr>
            <a:spLocks noGrp="1"/>
          </p:cNvSpPr>
          <p:nvPr>
            <p:ph idx="1"/>
          </p:nvPr>
        </p:nvSpPr>
        <p:spPr>
          <a:xfrm>
            <a:off x="1141412" y="1788340"/>
            <a:ext cx="9905999" cy="4002861"/>
          </a:xfrm>
        </p:spPr>
        <p:txBody>
          <a:bodyPr>
            <a:noAutofit/>
          </a:bodyPr>
          <a:lstStyle/>
          <a:p>
            <a:pPr marL="0" indent="0">
              <a:buNone/>
            </a:pPr>
            <a:r>
              <a:rPr lang="en-US" sz="2800" i="1" dirty="0">
                <a:latin typeface="Calibri Light" panose="020F0302020204030204" pitchFamily="34" charset="0"/>
                <a:cs typeface="Calibri Light" panose="020F0302020204030204" pitchFamily="34" charset="0"/>
              </a:rPr>
              <a:t>You also get ‘the cougar’, but that’s not normal. But it’s that lad culture; ‘well done, gold star, you’ve earned your stripes, you’ve been with this older woman’. </a:t>
            </a:r>
            <a:r>
              <a:rPr lang="en-US" sz="2800" dirty="0">
                <a:latin typeface="Calibri Light" panose="020F0302020204030204" pitchFamily="34" charset="0"/>
                <a:cs typeface="Calibri Light" panose="020F0302020204030204" pitchFamily="34" charset="0"/>
              </a:rPr>
              <a:t>(Sammy, aged 21) </a:t>
            </a:r>
            <a:endParaRPr lang="en-US" sz="2800" dirty="0" smtClean="0">
              <a:latin typeface="Calibri Light" panose="020F0302020204030204" pitchFamily="34" charset="0"/>
              <a:cs typeface="Calibri Light" panose="020F0302020204030204" pitchFamily="34" charset="0"/>
            </a:endParaRPr>
          </a:p>
          <a:p>
            <a:pPr marL="0" indent="0">
              <a:buNone/>
            </a:pPr>
            <a:endParaRPr lang="en-US" sz="2800" dirty="0">
              <a:latin typeface="Calibri Light" panose="020F0302020204030204" pitchFamily="34" charset="0"/>
              <a:cs typeface="Calibri Light" panose="020F0302020204030204" pitchFamily="34" charset="0"/>
            </a:endParaRPr>
          </a:p>
          <a:p>
            <a:pPr marL="0" indent="0">
              <a:buNone/>
            </a:pPr>
            <a:r>
              <a:rPr lang="en-US" sz="2800" i="1" dirty="0">
                <a:latin typeface="Calibri Light" panose="020F0302020204030204" pitchFamily="34" charset="0"/>
                <a:cs typeface="Calibri Light" panose="020F0302020204030204" pitchFamily="34" charset="0"/>
              </a:rPr>
              <a:t>CSE is nearly a joke when it happens to males by a female. Something to laugh about, for example, ‘sexy older teacher’. </a:t>
            </a:r>
            <a:r>
              <a:rPr lang="en-US" sz="2800" dirty="0">
                <a:latin typeface="Calibri Light" panose="020F0302020204030204" pitchFamily="34" charset="0"/>
                <a:cs typeface="Calibri Light" panose="020F0302020204030204" pitchFamily="34" charset="0"/>
              </a:rPr>
              <a:t>(PI 19, Voluntary CSE specialist). </a:t>
            </a:r>
          </a:p>
          <a:p>
            <a:pPr marL="0" indent="0">
              <a:buNone/>
            </a:pP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4862486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minimisation</a:t>
            </a:r>
            <a:endParaRPr lang="en-GB" sz="4400" b="1" dirty="0"/>
          </a:p>
        </p:txBody>
      </p:sp>
      <p:sp>
        <p:nvSpPr>
          <p:cNvPr id="3" name="Content Placeholder 2"/>
          <p:cNvSpPr>
            <a:spLocks noGrp="1"/>
          </p:cNvSpPr>
          <p:nvPr>
            <p:ph idx="1"/>
          </p:nvPr>
        </p:nvSpPr>
        <p:spPr>
          <a:xfrm>
            <a:off x="1141412" y="1780248"/>
            <a:ext cx="9905999" cy="4010953"/>
          </a:xfrm>
        </p:spPr>
        <p:txBody>
          <a:bodyPr>
            <a:normAutofit lnSpcReduction="10000"/>
          </a:bodyPr>
          <a:lstStyle/>
          <a:p>
            <a:pPr marL="0" indent="0">
              <a:buNone/>
            </a:pPr>
            <a:r>
              <a:rPr lang="en-US" i="1" dirty="0"/>
              <a:t>…</a:t>
            </a:r>
            <a:r>
              <a:rPr lang="en-US" i="1" dirty="0">
                <a:latin typeface="Calibri Light" panose="020F0302020204030204" pitchFamily="34" charset="0"/>
                <a:cs typeface="Calibri Light" panose="020F0302020204030204" pitchFamily="34" charset="0"/>
              </a:rPr>
              <a:t>when it comes to females, people have a different attitude to that: ‘oh they had emotional problems, or they must have some kind of mental illness’. It’s never that the </a:t>
            </a:r>
            <a:r>
              <a:rPr lang="en-US" i="1" dirty="0" smtClean="0">
                <a:latin typeface="Calibri Light" panose="020F0302020204030204" pitchFamily="34" charset="0"/>
                <a:cs typeface="Calibri Light" panose="020F0302020204030204" pitchFamily="34" charset="0"/>
              </a:rPr>
              <a:t>person </a:t>
            </a:r>
            <a:r>
              <a:rPr lang="en-US" i="1" dirty="0">
                <a:latin typeface="Calibri Light" panose="020F0302020204030204" pitchFamily="34" charset="0"/>
                <a:cs typeface="Calibri Light" panose="020F0302020204030204" pitchFamily="34" charset="0"/>
              </a:rPr>
              <a:t>is bad, just mad as it were. </a:t>
            </a:r>
            <a:r>
              <a:rPr lang="en-US" dirty="0">
                <a:latin typeface="Calibri Light" panose="020F0302020204030204" pitchFamily="34" charset="0"/>
                <a:cs typeface="Calibri Light" panose="020F0302020204030204" pitchFamily="34" charset="0"/>
              </a:rPr>
              <a:t>(Greg, aged 22). </a:t>
            </a:r>
            <a:endParaRPr lang="en-US" dirty="0" smtClean="0">
              <a:latin typeface="Calibri Light" panose="020F0302020204030204" pitchFamily="34" charset="0"/>
              <a:cs typeface="Calibri Light" panose="020F0302020204030204" pitchFamily="34" charset="0"/>
            </a:endParaRPr>
          </a:p>
          <a:p>
            <a:pPr marL="0" indent="0">
              <a:buNone/>
            </a:pPr>
            <a:endParaRPr lang="en-US" dirty="0" smtClean="0">
              <a:latin typeface="Calibri Light" panose="020F0302020204030204" pitchFamily="34" charset="0"/>
              <a:cs typeface="Calibri Light" panose="020F0302020204030204" pitchFamily="34" charset="0"/>
            </a:endParaRPr>
          </a:p>
          <a:p>
            <a:pPr marL="0" indent="0">
              <a:buNone/>
            </a:pPr>
            <a:r>
              <a:rPr lang="en-US" i="1" dirty="0">
                <a:latin typeface="Calibri Light" panose="020F0302020204030204" pitchFamily="34" charset="0"/>
                <a:cs typeface="Calibri Light" panose="020F0302020204030204" pitchFamily="34" charset="0"/>
              </a:rPr>
              <a:t>She’s an older woman but I’m a guy – I should have known; it’s that whole thing – the men have control. No matter what age you are as a male, you can control yourself – you can do it – but it’s never true, is it? Less chance of her being prosecuted. I think people know that, so they just don’t bother. </a:t>
            </a:r>
            <a:r>
              <a:rPr lang="en-US" i="1" dirty="0" smtClean="0">
                <a:latin typeface="Calibri Light" panose="020F0302020204030204" pitchFamily="34" charset="0"/>
                <a:cs typeface="Calibri Light" panose="020F0302020204030204" pitchFamily="34" charset="0"/>
              </a:rPr>
              <a:t> </a:t>
            </a:r>
            <a:r>
              <a:rPr lang="en-US" dirty="0">
                <a:latin typeface="Calibri Light" panose="020F0302020204030204" pitchFamily="34" charset="0"/>
                <a:cs typeface="Calibri Light" panose="020F0302020204030204" pitchFamily="34" charset="0"/>
              </a:rPr>
              <a:t>(Sammy, aged 21). </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602979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Definition of cse</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fontScale="92500" lnSpcReduction="20000"/>
          </a:bodyPr>
          <a:lstStyle/>
          <a:p>
            <a:pPr marL="0" indent="0">
              <a:buNone/>
            </a:pPr>
            <a:r>
              <a:rPr lang="en-GB" sz="2600" i="1" dirty="0">
                <a:latin typeface="Calibri Light" panose="020F0302020204030204" pitchFamily="34" charset="0"/>
                <a:cs typeface="Calibri Light" panose="020F0302020204030204" pitchFamily="34" charset="0"/>
              </a:rPr>
              <a:t>Child sexual exploitation is a form of child sexual abuse. It occurs where an individual or group takes advantage of an imbalance of power to coerce, manipulate of deceive a child or young person under the age of 18 into sexual activity (a) in exchange for something the victim needs or wants, and/or (b) the financial advantage or increased status of the perpetrator or facilitator. The victim may have been sexually exploited even if the sexual activity appears consensual. Child sexual exploitation does not always involve physical contact; it can also occur through the use of technology. </a:t>
            </a:r>
            <a:endParaRPr lang="en-GB" sz="2600" i="1" dirty="0" smtClean="0">
              <a:latin typeface="Calibri Light" panose="020F0302020204030204" pitchFamily="34" charset="0"/>
              <a:cs typeface="Calibri Light" panose="020F0302020204030204" pitchFamily="34" charset="0"/>
            </a:endParaRPr>
          </a:p>
          <a:p>
            <a:pPr marL="0" indent="0">
              <a:buNone/>
            </a:pPr>
            <a:r>
              <a:rPr lang="en-GB" sz="2600" dirty="0" smtClean="0">
                <a:latin typeface="Calibri Light" panose="020F0302020204030204" pitchFamily="34" charset="0"/>
                <a:cs typeface="Calibri Light" panose="020F0302020204030204" pitchFamily="34" charset="0"/>
              </a:rPr>
              <a:t>				Department </a:t>
            </a:r>
            <a:r>
              <a:rPr lang="en-GB" sz="2600" dirty="0">
                <a:latin typeface="Calibri Light" panose="020F0302020204030204" pitchFamily="34" charset="0"/>
                <a:cs typeface="Calibri Light" panose="020F0302020204030204" pitchFamily="34" charset="0"/>
              </a:rPr>
              <a:t>for Education (DfE),</a:t>
            </a:r>
            <a:r>
              <a:rPr lang="en-GB" sz="2600" i="1" dirty="0">
                <a:latin typeface="Calibri Light" panose="020F0302020204030204" pitchFamily="34" charset="0"/>
                <a:cs typeface="Calibri Light" panose="020F0302020204030204" pitchFamily="34" charset="0"/>
              </a:rPr>
              <a:t> </a:t>
            </a:r>
            <a:r>
              <a:rPr lang="en-GB" sz="2600" dirty="0">
                <a:latin typeface="Calibri Light" panose="020F0302020204030204" pitchFamily="34" charset="0"/>
                <a:cs typeface="Calibri Light" panose="020F0302020204030204" pitchFamily="34" charset="0"/>
              </a:rPr>
              <a:t>2017, </a:t>
            </a:r>
            <a:r>
              <a:rPr lang="en-GB" sz="2600" dirty="0" smtClean="0">
                <a:latin typeface="Calibri Light" panose="020F0302020204030204" pitchFamily="34" charset="0"/>
                <a:cs typeface="Calibri Light" panose="020F0302020204030204" pitchFamily="34" charset="0"/>
              </a:rPr>
              <a:t>p.5</a:t>
            </a:r>
            <a:endParaRPr lang="en-GB" sz="2600" dirty="0">
              <a:latin typeface="Calibri Light" panose="020F0302020204030204" pitchFamily="34" charset="0"/>
              <a:cs typeface="Calibri Light" panose="020F0302020204030204" pitchFamily="34" charset="0"/>
            </a:endParaRPr>
          </a:p>
          <a:p>
            <a:endParaRPr lang="en-GB" dirty="0"/>
          </a:p>
        </p:txBody>
      </p:sp>
    </p:spTree>
    <p:extLst>
      <p:ext uri="{BB962C8B-B14F-4D97-AF65-F5344CB8AC3E}">
        <p14:creationId xmlns:p14="http://schemas.microsoft.com/office/powerpoint/2010/main" val="149031301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a:latin typeface="Calibri Light" panose="020F0302020204030204" pitchFamily="34" charset="0"/>
                <a:cs typeface="Calibri Light" panose="020F0302020204030204" pitchFamily="34" charset="0"/>
              </a:rPr>
              <a:t>Physical make-up of the male</a:t>
            </a:r>
            <a:endParaRPr lang="en-GB" sz="4400" dirty="0"/>
          </a:p>
        </p:txBody>
      </p:sp>
      <p:sp>
        <p:nvSpPr>
          <p:cNvPr id="3" name="Content Placeholder 2"/>
          <p:cNvSpPr>
            <a:spLocks noGrp="1"/>
          </p:cNvSpPr>
          <p:nvPr>
            <p:ph idx="1"/>
          </p:nvPr>
        </p:nvSpPr>
        <p:spPr/>
        <p:txBody>
          <a:bodyPr/>
          <a:lstStyle/>
          <a:p>
            <a:pPr marL="0" indent="0">
              <a:buNone/>
            </a:pPr>
            <a:r>
              <a:rPr lang="en-US" i="1" dirty="0">
                <a:latin typeface="Calibri Light" panose="020F0302020204030204" pitchFamily="34" charset="0"/>
                <a:cs typeface="Calibri Light" panose="020F0302020204030204" pitchFamily="34" charset="0"/>
              </a:rPr>
              <a:t>…you’ve got a good-looking female perpetrator grooms this boy…and she says, ‘well if you tell anyone I will just tell everyone that you forced me’. If that was the other way around, you would not really get a 25-year-old male turning round to a 14-year-old girl and saying, ‘I will tell everyone that you forced me’...there are a number of males who have been forced into things by women who have said ‘I can’t say anything because they are going to tell people that I raped her, and they will believe her not me’. </a:t>
            </a:r>
            <a:r>
              <a:rPr lang="en-US" dirty="0">
                <a:latin typeface="Calibri Light" panose="020F0302020204030204" pitchFamily="34" charset="0"/>
                <a:cs typeface="Calibri Light" panose="020F0302020204030204" pitchFamily="34" charset="0"/>
              </a:rPr>
              <a:t>(PI 27, Voluntary CSE specialist). </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5815757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a:latin typeface="Calibri Light" panose="020F0302020204030204" pitchFamily="34" charset="0"/>
                <a:cs typeface="Calibri Light" panose="020F0302020204030204" pitchFamily="34" charset="0"/>
              </a:rPr>
              <a:t>IMPACT OF PERPETRATOR GENDER</a:t>
            </a:r>
            <a:endParaRPr lang="en-GB" sz="4400" b="1" dirty="0"/>
          </a:p>
        </p:txBody>
      </p:sp>
      <p:sp>
        <p:nvSpPr>
          <p:cNvPr id="3" name="Content Placeholder 2"/>
          <p:cNvSpPr>
            <a:spLocks noGrp="1"/>
          </p:cNvSpPr>
          <p:nvPr>
            <p:ph idx="1"/>
          </p:nvPr>
        </p:nvSpPr>
        <p:spPr/>
        <p:txBody>
          <a:bodyPr>
            <a:normAutofit/>
          </a:bodyPr>
          <a:lstStyle/>
          <a:p>
            <a:r>
              <a:rPr lang="en-US" sz="2800" b="1" u="sng" dirty="0">
                <a:latin typeface="Calibri Light" panose="020F0302020204030204" pitchFamily="34" charset="0"/>
                <a:cs typeface="Calibri Light" panose="020F0302020204030204" pitchFamily="34" charset="0"/>
              </a:rPr>
              <a:t>Perpetration by </a:t>
            </a:r>
            <a:r>
              <a:rPr lang="en-US" sz="2800" b="1" u="sng" dirty="0" smtClean="0">
                <a:latin typeface="Calibri Light" panose="020F0302020204030204" pitchFamily="34" charset="0"/>
                <a:cs typeface="Calibri Light" panose="020F0302020204030204" pitchFamily="34" charset="0"/>
              </a:rPr>
              <a:t>males</a:t>
            </a:r>
          </a:p>
          <a:p>
            <a:pPr marL="0" indent="0">
              <a:buNone/>
            </a:pPr>
            <a:endParaRPr lang="en-US" sz="2800" dirty="0">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r>
              <a:rPr lang="en-US" sz="2800" dirty="0">
                <a:latin typeface="Calibri Light" panose="020F0302020204030204" pitchFamily="34" charset="0"/>
                <a:cs typeface="Calibri Light" panose="020F0302020204030204" pitchFamily="34" charset="0"/>
              </a:rPr>
              <a:t>Threat to or confusion over sexual identity</a:t>
            </a:r>
          </a:p>
          <a:p>
            <a:pPr marL="457200" lvl="1" indent="0">
              <a:buNone/>
            </a:pPr>
            <a:endParaRPr lang="en-US"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8008584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normAutofit/>
          </a:bodyPr>
          <a:lstStyle/>
          <a:p>
            <a:pPr marL="0" indent="0">
              <a:buNone/>
            </a:pPr>
            <a:r>
              <a:rPr lang="en-US" sz="2800" i="1" dirty="0">
                <a:latin typeface="Calibri Light" panose="020F0302020204030204" pitchFamily="34" charset="0"/>
                <a:cs typeface="Calibri Light" panose="020F0302020204030204" pitchFamily="34" charset="0"/>
              </a:rPr>
              <a:t>...there is a bigger issue for boys and young men who are abused by males, that the victim then questions their sexuality… almost questioning whether they’ve ‘caught gayness’ or because they’ve been abused by the same sex it might give them some sort of interest in same sex relationships. </a:t>
            </a:r>
            <a:r>
              <a:rPr lang="en-US" sz="2800" dirty="0">
                <a:latin typeface="Calibri Light" panose="020F0302020204030204" pitchFamily="34" charset="0"/>
                <a:cs typeface="Calibri Light" panose="020F0302020204030204" pitchFamily="34" charset="0"/>
              </a:rPr>
              <a:t>(PI 9, Voluntary, CSE specialist). </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84259734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The impact of homosexuality</a:t>
            </a:r>
            <a:endParaRPr lang="en-GB" sz="4400" b="1" dirty="0">
              <a:latin typeface="Calibri Light" panose="020F0302020204030204" pitchFamily="34" charset="0"/>
              <a:cs typeface="Calibri Light" panose="020F0302020204030204" pitchFamily="34" charset="0"/>
            </a:endParaRPr>
          </a:p>
        </p:txBody>
      </p:sp>
      <p:sp>
        <p:nvSpPr>
          <p:cNvPr id="7" name="Content Placeholder 6"/>
          <p:cNvSpPr>
            <a:spLocks noGrp="1"/>
          </p:cNvSpPr>
          <p:nvPr>
            <p:ph idx="1"/>
          </p:nvPr>
        </p:nvSpPr>
        <p:spPr/>
        <p:txBody>
          <a:bodyPr/>
          <a:lstStyle/>
          <a:p>
            <a:r>
              <a:rPr lang="en-GB" sz="2800" dirty="0">
                <a:latin typeface="Calibri Light" panose="020F0302020204030204" pitchFamily="34" charset="0"/>
                <a:cs typeface="Calibri Light" panose="020F0302020204030204" pitchFamily="34" charset="0"/>
              </a:rPr>
              <a:t>Beliefs by others impacting </a:t>
            </a:r>
            <a:r>
              <a:rPr lang="en-GB" sz="2800" dirty="0" smtClean="0">
                <a:latin typeface="Calibri Light" panose="020F0302020204030204" pitchFamily="34" charset="0"/>
                <a:cs typeface="Calibri Light" panose="020F0302020204030204" pitchFamily="34" charset="0"/>
              </a:rPr>
              <a:t>recognition (including culture)</a:t>
            </a:r>
          </a:p>
          <a:p>
            <a:endParaRPr lang="en-GB" sz="2800" dirty="0" smtClean="0">
              <a:latin typeface="Calibri Light" panose="020F0302020204030204" pitchFamily="34" charset="0"/>
              <a:cs typeface="Calibri Light" panose="020F0302020204030204" pitchFamily="34" charset="0"/>
            </a:endParaRPr>
          </a:p>
          <a:p>
            <a:r>
              <a:rPr lang="en-GB" sz="2800" dirty="0">
                <a:latin typeface="Calibri Light" panose="020F0302020204030204" pitchFamily="34" charset="0"/>
                <a:cs typeface="Calibri Light" panose="020F0302020204030204" pitchFamily="34" charset="0"/>
              </a:rPr>
              <a:t>Reticence in naming sexual </a:t>
            </a:r>
            <a:r>
              <a:rPr lang="en-GB" sz="2800" dirty="0" smtClean="0">
                <a:latin typeface="Calibri Light" panose="020F0302020204030204" pitchFamily="34" charset="0"/>
                <a:cs typeface="Calibri Light" panose="020F0302020204030204" pitchFamily="34" charset="0"/>
              </a:rPr>
              <a:t>identity</a:t>
            </a:r>
          </a:p>
          <a:p>
            <a:pPr marL="0" indent="0">
              <a:buNone/>
            </a:pPr>
            <a:endParaRPr lang="en-GB" sz="2800" dirty="0">
              <a:latin typeface="Calibri Light" panose="020F0302020204030204" pitchFamily="34" charset="0"/>
              <a:cs typeface="Calibri Light" panose="020F0302020204030204" pitchFamily="34" charset="0"/>
            </a:endParaRPr>
          </a:p>
          <a:p>
            <a:r>
              <a:rPr lang="en-GB" sz="2800" dirty="0">
                <a:latin typeface="Calibri Light" panose="020F0302020204030204" pitchFamily="34" charset="0"/>
                <a:cs typeface="Calibri Light" panose="020F0302020204030204" pitchFamily="34" charset="0"/>
              </a:rPr>
              <a:t>Homophobia</a:t>
            </a:r>
          </a:p>
          <a:p>
            <a:endParaRPr lang="en-GB" dirty="0"/>
          </a:p>
        </p:txBody>
      </p:sp>
    </p:spTree>
    <p:extLst>
      <p:ext uri="{BB962C8B-B14F-4D97-AF65-F5344CB8AC3E}">
        <p14:creationId xmlns:p14="http://schemas.microsoft.com/office/powerpoint/2010/main" val="391340531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a:latin typeface="Calibri Light" panose="020F0302020204030204" pitchFamily="34" charset="0"/>
                <a:cs typeface="Calibri Light" panose="020F0302020204030204" pitchFamily="34" charset="0"/>
              </a:rPr>
              <a:t>Beliefs by others impacting recognition</a:t>
            </a:r>
            <a:endParaRPr lang="en-GB" sz="4400" b="1" dirty="0"/>
          </a:p>
        </p:txBody>
      </p:sp>
      <p:sp>
        <p:nvSpPr>
          <p:cNvPr id="3" name="Content Placeholder 2"/>
          <p:cNvSpPr>
            <a:spLocks noGrp="1"/>
          </p:cNvSpPr>
          <p:nvPr>
            <p:ph idx="1"/>
          </p:nvPr>
        </p:nvSpPr>
        <p:spPr/>
        <p:txBody>
          <a:bodyPr>
            <a:normAutofit/>
          </a:bodyPr>
          <a:lstStyle/>
          <a:p>
            <a:pPr marL="0" indent="0">
              <a:buNone/>
            </a:pPr>
            <a:endParaRPr lang="en-US" sz="2800" i="1" dirty="0" smtClean="0">
              <a:latin typeface="Calibri Light" panose="020F0302020204030204" pitchFamily="34" charset="0"/>
              <a:cs typeface="Calibri Light" panose="020F0302020204030204" pitchFamily="34" charset="0"/>
            </a:endParaRPr>
          </a:p>
          <a:p>
            <a:pPr marL="0" indent="0">
              <a:buNone/>
            </a:pPr>
            <a:r>
              <a:rPr lang="en-US" sz="2800" i="1" dirty="0" smtClean="0">
                <a:latin typeface="Calibri Light" panose="020F0302020204030204" pitchFamily="34" charset="0"/>
                <a:cs typeface="Calibri Light" panose="020F0302020204030204" pitchFamily="34" charset="0"/>
              </a:rPr>
              <a:t>Some </a:t>
            </a:r>
            <a:r>
              <a:rPr lang="en-US" sz="2800" i="1" dirty="0">
                <a:latin typeface="Calibri Light" panose="020F0302020204030204" pitchFamily="34" charset="0"/>
                <a:cs typeface="Calibri Light" panose="020F0302020204030204" pitchFamily="34" charset="0"/>
              </a:rPr>
              <a:t>people are embarrassed because they don’t want people to think they are gay. I’ve had that, and it’s caused me so many problems that you wouldn’t believe. </a:t>
            </a:r>
            <a:r>
              <a:rPr lang="en-US" sz="2800" dirty="0">
                <a:latin typeface="Calibri Light" panose="020F0302020204030204" pitchFamily="34" charset="0"/>
                <a:cs typeface="Calibri Light" panose="020F0302020204030204" pitchFamily="34" charset="0"/>
              </a:rPr>
              <a:t>(Simon, aged 22). </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88522966"/>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Cultural influences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US" sz="2800" i="1" dirty="0">
                <a:latin typeface="Calibri Light" panose="020F0302020204030204" pitchFamily="34" charset="0"/>
                <a:cs typeface="Calibri Light" panose="020F0302020204030204" pitchFamily="34" charset="0"/>
              </a:rPr>
              <a:t>I think it’s the culture of [named area] where actually you hear… ‘you can’t do this, you can’t do that…Why would you bother going to the police? Especially in [</a:t>
            </a:r>
            <a:r>
              <a:rPr lang="en-US" sz="2800" i="1" dirty="0" smtClean="0">
                <a:latin typeface="Calibri Light" panose="020F0302020204030204" pitchFamily="34" charset="0"/>
                <a:cs typeface="Calibri Light" panose="020F0302020204030204" pitchFamily="34" charset="0"/>
              </a:rPr>
              <a:t>named</a:t>
            </a:r>
            <a:r>
              <a:rPr lang="en-US" sz="2800" i="1" dirty="0">
                <a:latin typeface="Calibri Light" panose="020F0302020204030204" pitchFamily="34" charset="0"/>
                <a:cs typeface="Calibri Light" panose="020F0302020204030204" pitchFamily="34" charset="0"/>
              </a:rPr>
              <a:t>] areas – that’s all I’ve known is [named culture]49 (Sammy, aged 21). </a:t>
            </a:r>
            <a:endParaRPr lang="en-US" sz="2800" i="1" dirty="0" smtClean="0">
              <a:latin typeface="Calibri Light" panose="020F0302020204030204" pitchFamily="34" charset="0"/>
              <a:cs typeface="Calibri Light" panose="020F0302020204030204" pitchFamily="34" charset="0"/>
            </a:endParaRPr>
          </a:p>
          <a:p>
            <a:pPr marL="0" indent="0">
              <a:buNone/>
            </a:pPr>
            <a:endParaRPr lang="en-US" sz="2800" i="1" dirty="0">
              <a:latin typeface="Calibri Light" panose="020F0302020204030204" pitchFamily="34" charset="0"/>
              <a:cs typeface="Calibri Light" panose="020F0302020204030204" pitchFamily="34" charset="0"/>
            </a:endParaRPr>
          </a:p>
          <a:p>
            <a:pPr marL="0" indent="0">
              <a:buNone/>
            </a:pPr>
            <a:endParaRPr lang="en-GB" dirty="0"/>
          </a:p>
        </p:txBody>
      </p:sp>
    </p:spTree>
    <p:extLst>
      <p:ext uri="{BB962C8B-B14F-4D97-AF65-F5344CB8AC3E}">
        <p14:creationId xmlns:p14="http://schemas.microsoft.com/office/powerpoint/2010/main" val="133778970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Cultural influences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US" sz="2800" i="1" dirty="0">
                <a:latin typeface="Calibri Light" panose="020F0302020204030204" pitchFamily="34" charset="0"/>
                <a:cs typeface="Calibri Light" panose="020F0302020204030204" pitchFamily="34" charset="0"/>
              </a:rPr>
              <a:t>Males who are from a South Asian background may be fearful to disclose due to reasons of honour-based violence and forced marriage. </a:t>
            </a:r>
            <a:r>
              <a:rPr lang="en-US" sz="2800" dirty="0">
                <a:latin typeface="Calibri Light" panose="020F0302020204030204" pitchFamily="34" charset="0"/>
                <a:cs typeface="Calibri Light" panose="020F0302020204030204" pitchFamily="34" charset="0"/>
              </a:rPr>
              <a:t>(PS 25, Voluntary, CSE specialist). </a:t>
            </a:r>
          </a:p>
        </p:txBody>
      </p:sp>
    </p:spTree>
    <p:extLst>
      <p:ext uri="{BB962C8B-B14F-4D97-AF65-F5344CB8AC3E}">
        <p14:creationId xmlns:p14="http://schemas.microsoft.com/office/powerpoint/2010/main" val="336532214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Cultural influences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2800" i="1" dirty="0" smtClean="0">
                <a:latin typeface="Calibri Light" panose="020F0302020204030204" pitchFamily="34" charset="0"/>
                <a:cs typeface="Calibri Light" panose="020F0302020204030204" pitchFamily="34" charset="0"/>
              </a:rPr>
              <a:t>Some </a:t>
            </a:r>
            <a:r>
              <a:rPr lang="en-US" sz="2800" i="1" dirty="0">
                <a:latin typeface="Calibri Light" panose="020F0302020204030204" pitchFamily="34" charset="0"/>
                <a:cs typeface="Calibri Light" panose="020F0302020204030204" pitchFamily="34" charset="0"/>
              </a:rPr>
              <a:t>people say ‘oh yes, being gay or bi-sexual is wrong and you shouldn’t really associate with anyone who is bi-sexual or gay, and for me I could understand that because if I went back to my home country, [named country], and they knew, I wouldn’t be able to go over there because they don’t handle that stuff lightly</a:t>
            </a:r>
            <a:r>
              <a:rPr lang="en-US" sz="2800" dirty="0">
                <a:latin typeface="Calibri Light" panose="020F0302020204030204" pitchFamily="34" charset="0"/>
                <a:cs typeface="Calibri Light" panose="020F0302020204030204" pitchFamily="34" charset="0"/>
              </a:rPr>
              <a:t>…(Malcolm, aged 14). </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501686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Cultural influences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i="1" dirty="0">
                <a:latin typeface="Calibri Light" panose="020F0302020204030204" pitchFamily="34" charset="0"/>
                <a:cs typeface="Calibri Light" panose="020F0302020204030204" pitchFamily="34" charset="0"/>
              </a:rPr>
              <a:t>Males from cultures where it would not be acceptable to disclose abuse or sexuality such as traveller communities. </a:t>
            </a:r>
            <a:r>
              <a:rPr lang="en-US" dirty="0">
                <a:latin typeface="Calibri Light" panose="020F0302020204030204" pitchFamily="34" charset="0"/>
                <a:cs typeface="Calibri Light" panose="020F0302020204030204" pitchFamily="34" charset="0"/>
              </a:rPr>
              <a:t>(PS 25, Voluntary, CSE specialist). </a:t>
            </a:r>
            <a:endParaRPr lang="en-GB" dirty="0">
              <a:latin typeface="Calibri Light" panose="020F0302020204030204" pitchFamily="34" charset="0"/>
              <a:cs typeface="Calibri Light" panose="020F0302020204030204" pitchFamily="34" charset="0"/>
            </a:endParaRPr>
          </a:p>
          <a:p>
            <a:pPr marL="0" indent="0">
              <a:buNone/>
            </a:pPr>
            <a:endParaRPr lang="en-US" dirty="0" smtClean="0">
              <a:latin typeface="Calibri Light" panose="020F0302020204030204" pitchFamily="34" charset="0"/>
              <a:cs typeface="Calibri Light" panose="020F0302020204030204" pitchFamily="34" charset="0"/>
            </a:endParaRPr>
          </a:p>
          <a:p>
            <a:pPr marL="0" indent="0">
              <a:buNone/>
            </a:pPr>
            <a:r>
              <a:rPr lang="en-US" dirty="0" smtClean="0">
                <a:latin typeface="Calibri Light" panose="020F0302020204030204" pitchFamily="34" charset="0"/>
                <a:cs typeface="Calibri Light" panose="020F0302020204030204" pitchFamily="34" charset="0"/>
              </a:rPr>
              <a:t>…</a:t>
            </a:r>
            <a:r>
              <a:rPr lang="en-US" i="1" dirty="0">
                <a:latin typeface="Calibri Light" panose="020F0302020204030204" pitchFamily="34" charset="0"/>
                <a:cs typeface="Calibri Light" panose="020F0302020204030204" pitchFamily="34" charset="0"/>
              </a:rPr>
              <a:t>a big no, no. And I have worked with young men who have been sexually exploited who are from the travelling community and especially where there are particular notions of masculinity. ...where you’re brought up to box, and that’s not your thing, and that terrifies you</a:t>
            </a:r>
            <a:r>
              <a:rPr lang="en-US" dirty="0">
                <a:latin typeface="Calibri Light" panose="020F0302020204030204" pitchFamily="34" charset="0"/>
                <a:cs typeface="Calibri Light" panose="020F0302020204030204" pitchFamily="34" charset="0"/>
              </a:rPr>
              <a:t>… (PI 24, Independent). </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6026886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Cultural influences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US" i="1" dirty="0">
                <a:latin typeface="Calibri Light" panose="020F0302020204030204" pitchFamily="34" charset="0"/>
                <a:cs typeface="Calibri Light" panose="020F0302020204030204" pitchFamily="34" charset="0"/>
              </a:rPr>
              <a:t>I’m probably the youngest of my group of friends…so in that group there will be 5 or 6 of us, and most of my friends will be Christian and gay. It [CSE] happened to us all. And I think the church adds that extra bit into it which makes it a lot harder but also a lot easier to get into that because if you grow up in a place that says, ‘we love you, but we don’t actually’, you will go find it from somewhere else. </a:t>
            </a:r>
            <a:r>
              <a:rPr lang="en-US" dirty="0">
                <a:latin typeface="Calibri Light" panose="020F0302020204030204" pitchFamily="34" charset="0"/>
                <a:cs typeface="Calibri Light" panose="020F0302020204030204" pitchFamily="34" charset="0"/>
              </a:rPr>
              <a:t>(Sammy, aged 21). </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24341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Legal and policy context</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r>
              <a:rPr lang="en-US" dirty="0" smtClean="0">
                <a:latin typeface="Calibri Light" panose="020F0302020204030204" pitchFamily="34" charset="0"/>
                <a:cs typeface="Calibri Light" panose="020F0302020204030204" pitchFamily="34" charset="0"/>
              </a:rPr>
              <a:t>Sexual Offences Act, 2003 (Eng &amp; Wales) – equivalent NI and Scotland</a:t>
            </a:r>
          </a:p>
          <a:p>
            <a:r>
              <a:rPr lang="en-US" dirty="0" smtClean="0">
                <a:latin typeface="Calibri Light" panose="020F0302020204030204" pitchFamily="34" charset="0"/>
                <a:cs typeface="Calibri Light" panose="020F0302020204030204" pitchFamily="34" charset="0"/>
              </a:rPr>
              <a:t>Serious Crime Act, 2015 (Eng &amp; Wales)</a:t>
            </a:r>
          </a:p>
          <a:p>
            <a:r>
              <a:rPr lang="en-US" dirty="0" smtClean="0">
                <a:latin typeface="Calibri Light" panose="020F0302020204030204" pitchFamily="34" charset="0"/>
                <a:cs typeface="Calibri Light" panose="020F0302020204030204" pitchFamily="34" charset="0"/>
              </a:rPr>
              <a:t>Development of distinct policies within each UK nation</a:t>
            </a:r>
          </a:p>
          <a:p>
            <a:r>
              <a:rPr lang="en-US" dirty="0" smtClean="0">
                <a:latin typeface="Calibri Light" panose="020F0302020204030204" pitchFamily="34" charset="0"/>
                <a:cs typeface="Calibri Light" panose="020F0302020204030204" pitchFamily="34" charset="0"/>
              </a:rPr>
              <a:t>Formation of concept of CSE as a child protection issue</a:t>
            </a:r>
          </a:p>
          <a:p>
            <a:r>
              <a:rPr lang="en-US" dirty="0" smtClean="0">
                <a:latin typeface="Calibri Light" panose="020F0302020204030204" pitchFamily="34" charset="0"/>
                <a:cs typeface="Calibri Light" panose="020F0302020204030204" pitchFamily="34" charset="0"/>
              </a:rPr>
              <a:t>DfE definition and guidance, 2017</a:t>
            </a:r>
          </a:p>
          <a:p>
            <a:r>
              <a:rPr lang="en-US" dirty="0" smtClean="0">
                <a:latin typeface="Calibri Light" panose="020F0302020204030204" pitchFamily="34" charset="0"/>
                <a:cs typeface="Calibri Light" panose="020F0302020204030204" pitchFamily="34" charset="0"/>
              </a:rPr>
              <a:t>Potential for differential responses</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540473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misinterpretation</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US" i="1" dirty="0">
                <a:latin typeface="Calibri Light" panose="020F0302020204030204" pitchFamily="34" charset="0"/>
                <a:cs typeface="Calibri Light" panose="020F0302020204030204" pitchFamily="34" charset="0"/>
              </a:rPr>
              <a:t>When I was in foster care social services put me with a gay foster carer because they thought that was more beneficial to do, but I never identified as a homosexual…I think because I was having some kind of friendship with older males and being found in the gay area of [named city] it was this thing of exploring my sexuality, so it was cooler that this gay male would be a positive role model. But I’ve never identified as bi-sexual or homosexual. That cunt abused me an’ all. </a:t>
            </a:r>
            <a:r>
              <a:rPr lang="en-US" dirty="0">
                <a:latin typeface="Calibri Light" panose="020F0302020204030204" pitchFamily="34" charset="0"/>
                <a:cs typeface="Calibri Light" panose="020F0302020204030204" pitchFamily="34" charset="0"/>
              </a:rPr>
              <a:t>(Simon, aged 22). </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69004767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misinterpretation</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2800" i="1" dirty="0" smtClean="0">
                <a:latin typeface="Calibri Light" panose="020F0302020204030204" pitchFamily="34" charset="0"/>
                <a:cs typeface="Calibri Light" panose="020F0302020204030204" pitchFamily="34" charset="0"/>
              </a:rPr>
              <a:t>Male CSE </a:t>
            </a:r>
            <a:r>
              <a:rPr lang="en-US" sz="2800" i="1" dirty="0">
                <a:latin typeface="Calibri Light" panose="020F0302020204030204" pitchFamily="34" charset="0"/>
                <a:cs typeface="Calibri Light" panose="020F0302020204030204" pitchFamily="34" charset="0"/>
              </a:rPr>
              <a:t>is mistakenly dealt with as ‘sexual exploration’. </a:t>
            </a:r>
            <a:r>
              <a:rPr lang="en-US" sz="2800" dirty="0">
                <a:latin typeface="Calibri Light" panose="020F0302020204030204" pitchFamily="34" charset="0"/>
                <a:cs typeface="Calibri Light" panose="020F0302020204030204" pitchFamily="34" charset="0"/>
              </a:rPr>
              <a:t>(PS 36, Police). </a:t>
            </a:r>
            <a:endParaRPr lang="en-US" sz="2800" dirty="0" smtClean="0">
              <a:latin typeface="Calibri Light" panose="020F0302020204030204" pitchFamily="34" charset="0"/>
              <a:cs typeface="Calibri Light" panose="020F0302020204030204" pitchFamily="34" charset="0"/>
            </a:endParaRPr>
          </a:p>
          <a:p>
            <a:pPr marL="0" indent="0">
              <a:buNone/>
            </a:pPr>
            <a:endParaRPr lang="en-GB" sz="2800" dirty="0">
              <a:latin typeface="Calibri Light" panose="020F0302020204030204" pitchFamily="34" charset="0"/>
              <a:cs typeface="Calibri Light" panose="020F0302020204030204" pitchFamily="34" charset="0"/>
            </a:endParaRPr>
          </a:p>
          <a:p>
            <a:pPr marL="0" indent="0">
              <a:buNone/>
            </a:pPr>
            <a:r>
              <a:rPr lang="en-US" sz="2800" i="1" dirty="0">
                <a:latin typeface="Calibri Light" panose="020F0302020204030204" pitchFamily="34" charset="0"/>
                <a:cs typeface="Calibri Light" panose="020F0302020204030204" pitchFamily="34" charset="0"/>
              </a:rPr>
              <a:t>...we’ve had people say in the past that they’re not going to refer them into our project because they’re not gay…‘they are not gay, so they can’t be involved in CSE’. </a:t>
            </a:r>
            <a:r>
              <a:rPr lang="en-US" sz="2800" dirty="0">
                <a:latin typeface="Calibri Light" panose="020F0302020204030204" pitchFamily="34" charset="0"/>
                <a:cs typeface="Calibri Light" panose="020F0302020204030204" pitchFamily="34" charset="0"/>
              </a:rPr>
              <a:t>(PI 28, Voluntary, CSE specialist). </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78695411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Reticence in naming sexual identity</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2800" i="1" dirty="0">
                <a:latin typeface="Calibri Light" panose="020F0302020204030204" pitchFamily="34" charset="0"/>
                <a:cs typeface="Calibri Light" panose="020F0302020204030204" pitchFamily="34" charset="0"/>
              </a:rPr>
              <a:t>It’s not just you’re saying that…I’ve been with this older man and he’s done this and this and this but…it’s a man so you have these two things going on. So, not only maybe they take the blame but ‘oh you’re gay now as well’. You’ve got a double one and then you’ve got to deal with that in school as well. </a:t>
            </a:r>
            <a:r>
              <a:rPr lang="en-US" sz="2800" dirty="0">
                <a:latin typeface="Calibri Light" panose="020F0302020204030204" pitchFamily="34" charset="0"/>
                <a:cs typeface="Calibri Light" panose="020F0302020204030204" pitchFamily="34" charset="0"/>
              </a:rPr>
              <a:t>(Sammy, aged 21). </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69321831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Reticence in naming sexual identity</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2800" i="1" dirty="0">
                <a:latin typeface="Calibri Light" panose="020F0302020204030204" pitchFamily="34" charset="0"/>
                <a:cs typeface="Calibri Light" panose="020F0302020204030204" pitchFamily="34" charset="0"/>
              </a:rPr>
              <a:t>Ever since they found out about that it knocked my confidence and it literally made me feel wrong because I’m gay; ‘why am I doing this because it’s wrong…it’s because I’m gay’. It took a good four years for that to sink in that it wasn’t cause I’m gay</a:t>
            </a:r>
            <a:r>
              <a:rPr lang="en-US" sz="2800" dirty="0">
                <a:latin typeface="Calibri Light" panose="020F0302020204030204" pitchFamily="34" charset="0"/>
                <a:cs typeface="Calibri Light" panose="020F0302020204030204" pitchFamily="34" charset="0"/>
              </a:rPr>
              <a:t>. (Darren, aged 17). </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73642594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Professionals’ reticence</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endParaRPr lang="en-US" sz="2800" i="1" dirty="0" smtClean="0">
              <a:latin typeface="Calibri Light" panose="020F0302020204030204" pitchFamily="34" charset="0"/>
              <a:cs typeface="Calibri Light" panose="020F0302020204030204" pitchFamily="34" charset="0"/>
            </a:endParaRPr>
          </a:p>
          <a:p>
            <a:pPr marL="0" indent="0">
              <a:buNone/>
            </a:pPr>
            <a:r>
              <a:rPr lang="en-US" sz="2800" i="1" dirty="0" smtClean="0">
                <a:latin typeface="Calibri Light" panose="020F0302020204030204" pitchFamily="34" charset="0"/>
                <a:cs typeface="Calibri Light" panose="020F0302020204030204" pitchFamily="34" charset="0"/>
              </a:rPr>
              <a:t>We </a:t>
            </a:r>
            <a:r>
              <a:rPr lang="en-US" sz="2800" i="1" dirty="0">
                <a:latin typeface="Calibri Light" panose="020F0302020204030204" pitchFamily="34" charset="0"/>
                <a:cs typeface="Calibri Light" panose="020F0302020204030204" pitchFamily="34" charset="0"/>
              </a:rPr>
              <a:t>are maybe restricted by our own attitudes and moral compass or moral code. </a:t>
            </a:r>
            <a:r>
              <a:rPr lang="en-GB" sz="2800" dirty="0" smtClean="0">
                <a:latin typeface="Calibri Light" panose="020F0302020204030204" pitchFamily="34" charset="0"/>
                <a:cs typeface="Calibri Light" panose="020F0302020204030204" pitchFamily="34" charset="0"/>
              </a:rPr>
              <a:t>(</a:t>
            </a:r>
            <a:r>
              <a:rPr lang="en-GB" sz="2800" dirty="0">
                <a:latin typeface="Calibri Light" panose="020F0302020204030204" pitchFamily="34" charset="0"/>
                <a:cs typeface="Calibri Light" panose="020F0302020204030204" pitchFamily="34" charset="0"/>
              </a:rPr>
              <a:t>PI 21, Voluntary, CSE specialist). </a:t>
            </a:r>
          </a:p>
        </p:txBody>
      </p:sp>
    </p:spTree>
    <p:extLst>
      <p:ext uri="{BB962C8B-B14F-4D97-AF65-F5344CB8AC3E}">
        <p14:creationId xmlns:p14="http://schemas.microsoft.com/office/powerpoint/2010/main" val="257194030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Homophobia</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2800" i="1" dirty="0">
                <a:latin typeface="Calibri Light" panose="020F0302020204030204" pitchFamily="34" charset="0"/>
                <a:cs typeface="Calibri Light" panose="020F0302020204030204" pitchFamily="34" charset="0"/>
              </a:rPr>
              <a:t>Society is either not aware or fearful of tackling the subject for fear of being labelled homophobic...and there is concern that an investigation may be seen as anti-homosexual. </a:t>
            </a:r>
            <a:r>
              <a:rPr lang="en-US" sz="2800" dirty="0">
                <a:latin typeface="Calibri Light" panose="020F0302020204030204" pitchFamily="34" charset="0"/>
                <a:cs typeface="Calibri Light" panose="020F0302020204030204" pitchFamily="34" charset="0"/>
              </a:rPr>
              <a:t>(PS 36, </a:t>
            </a:r>
            <a:r>
              <a:rPr lang="en-US" sz="2800" dirty="0" smtClean="0">
                <a:latin typeface="Calibri Light" panose="020F0302020204030204" pitchFamily="34" charset="0"/>
                <a:cs typeface="Calibri Light" panose="020F0302020204030204" pitchFamily="34" charset="0"/>
              </a:rPr>
              <a:t>Police).</a:t>
            </a:r>
          </a:p>
          <a:p>
            <a:pPr marL="0" indent="0">
              <a:buNone/>
            </a:pPr>
            <a:endParaRPr lang="en-US" sz="2800" dirty="0">
              <a:latin typeface="Calibri Light" panose="020F0302020204030204" pitchFamily="34" charset="0"/>
              <a:cs typeface="Calibri Light" panose="020F0302020204030204" pitchFamily="34" charset="0"/>
            </a:endParaRPr>
          </a:p>
          <a:p>
            <a:pPr marL="0" indent="0">
              <a:buNone/>
            </a:pPr>
            <a:r>
              <a:rPr lang="en-US" sz="2800" i="1" dirty="0">
                <a:latin typeface="Calibri Light" panose="020F0302020204030204" pitchFamily="34" charset="0"/>
                <a:cs typeface="Calibri Light" panose="020F0302020204030204" pitchFamily="34" charset="0"/>
              </a:rPr>
              <a:t>We live in a culture that generally still stigmatises male to male sexual experiences. </a:t>
            </a:r>
            <a:r>
              <a:rPr lang="en-US" sz="2800" dirty="0">
                <a:latin typeface="Calibri Light" panose="020F0302020204030204" pitchFamily="34" charset="0"/>
                <a:cs typeface="Calibri Light" panose="020F0302020204030204" pitchFamily="34" charset="0"/>
              </a:rPr>
              <a:t>(PS 78, CSE specialist). </a:t>
            </a:r>
            <a:r>
              <a:rPr lang="en-US" sz="2800" dirty="0" smtClean="0">
                <a:latin typeface="Calibri Light" panose="020F0302020204030204" pitchFamily="34" charset="0"/>
                <a:cs typeface="Calibri Light" panose="020F0302020204030204" pitchFamily="34" charset="0"/>
              </a:rPr>
              <a:t> </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81271231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a:latin typeface="Calibri Light" panose="020F0302020204030204" pitchFamily="34" charset="0"/>
                <a:cs typeface="Calibri Light" panose="020F0302020204030204" pitchFamily="34" charset="0"/>
              </a:rPr>
              <a:t>Co-presenting issues impacting </a:t>
            </a:r>
            <a:r>
              <a:rPr lang="en-GB" sz="4400" b="1" dirty="0" smtClean="0">
                <a:latin typeface="Calibri Light" panose="020F0302020204030204" pitchFamily="34" charset="0"/>
                <a:cs typeface="Calibri Light" panose="020F0302020204030204" pitchFamily="34" charset="0"/>
              </a:rPr>
              <a:t>recognition </a:t>
            </a:r>
            <a:r>
              <a:rPr lang="en-GB" sz="4400" b="1" dirty="0">
                <a:latin typeface="Calibri Light" panose="020F0302020204030204" pitchFamily="34" charset="0"/>
                <a:cs typeface="Calibri Light" panose="020F0302020204030204" pitchFamily="34" charset="0"/>
              </a:rPr>
              <a:t>(Criminality and gangs)</a:t>
            </a:r>
          </a:p>
        </p:txBody>
      </p:sp>
      <p:sp>
        <p:nvSpPr>
          <p:cNvPr id="3" name="Content Placeholder 2"/>
          <p:cNvSpPr>
            <a:spLocks noGrp="1"/>
          </p:cNvSpPr>
          <p:nvPr>
            <p:ph idx="1"/>
          </p:nvPr>
        </p:nvSpPr>
        <p:spPr/>
        <p:txBody>
          <a:bodyPr>
            <a:normAutofit/>
          </a:bodyPr>
          <a:lstStyle/>
          <a:p>
            <a:pPr marL="0" indent="0">
              <a:buNone/>
            </a:pPr>
            <a:r>
              <a:rPr lang="en-GB" sz="3400" b="1" dirty="0" smtClean="0">
                <a:latin typeface="Calibri Light" panose="020F0302020204030204" pitchFamily="34" charset="0"/>
                <a:cs typeface="Calibri Light" panose="020F0302020204030204" pitchFamily="34" charset="0"/>
              </a:rPr>
              <a:t>Youth Offending</a:t>
            </a:r>
          </a:p>
          <a:p>
            <a:pPr marL="0" indent="0">
              <a:buNone/>
            </a:pPr>
            <a:endParaRPr lang="en-GB" sz="2800" dirty="0" smtClean="0">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r>
              <a:rPr lang="en-GB" sz="2800" dirty="0" smtClean="0">
                <a:latin typeface="Calibri Light" panose="020F0302020204030204" pitchFamily="34" charset="0"/>
                <a:cs typeface="Calibri Light" panose="020F0302020204030204" pitchFamily="34" charset="0"/>
              </a:rPr>
              <a:t>Focus on offending behaviour</a:t>
            </a:r>
          </a:p>
          <a:p>
            <a:pPr lvl="1">
              <a:buFont typeface="Wingdings" panose="05000000000000000000" pitchFamily="2" charset="2"/>
              <a:buChar char="Ø"/>
            </a:pPr>
            <a:r>
              <a:rPr lang="en-GB" sz="2800" dirty="0" smtClean="0">
                <a:latin typeface="Calibri Light" panose="020F0302020204030204" pitchFamily="34" charset="0"/>
                <a:cs typeface="Calibri Light" panose="020F0302020204030204" pitchFamily="34" charset="0"/>
              </a:rPr>
              <a:t>Offending as a manifestation</a:t>
            </a:r>
          </a:p>
          <a:p>
            <a:pPr lvl="1">
              <a:buFont typeface="Wingdings" panose="05000000000000000000" pitchFamily="2" charset="2"/>
              <a:buChar char="Ø"/>
            </a:pPr>
            <a:r>
              <a:rPr lang="en-GB" sz="2800" dirty="0" smtClean="0">
                <a:latin typeface="Calibri Light" panose="020F0302020204030204" pitchFamily="34" charset="0"/>
                <a:cs typeface="Calibri Light" panose="020F0302020204030204" pitchFamily="34" charset="0"/>
              </a:rPr>
              <a:t>Misinterpretation of behaviour as criminal</a:t>
            </a:r>
          </a:p>
          <a:p>
            <a:endParaRPr lang="en-GB" sz="2800" dirty="0"/>
          </a:p>
        </p:txBody>
      </p:sp>
    </p:spTree>
    <p:extLst>
      <p:ext uri="{BB962C8B-B14F-4D97-AF65-F5344CB8AC3E}">
        <p14:creationId xmlns:p14="http://schemas.microsoft.com/office/powerpoint/2010/main" val="421294263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a:latin typeface="Calibri Light" panose="020F0302020204030204" pitchFamily="34" charset="0"/>
                <a:cs typeface="Calibri Light" panose="020F0302020204030204" pitchFamily="34" charset="0"/>
              </a:rPr>
              <a:t>Co-presenting issues impacting </a:t>
            </a:r>
            <a:r>
              <a:rPr lang="en-GB" sz="4400" b="1" dirty="0" smtClean="0">
                <a:latin typeface="Calibri Light" panose="020F0302020204030204" pitchFamily="34" charset="0"/>
                <a:cs typeface="Calibri Light" panose="020F0302020204030204" pitchFamily="34" charset="0"/>
              </a:rPr>
              <a:t>recognition </a:t>
            </a:r>
            <a:r>
              <a:rPr lang="en-GB" sz="4400" b="1" dirty="0">
                <a:latin typeface="Calibri Light" panose="020F0302020204030204" pitchFamily="34" charset="0"/>
                <a:cs typeface="Calibri Light" panose="020F0302020204030204" pitchFamily="34" charset="0"/>
              </a:rPr>
              <a:t>(Criminality and gangs)</a:t>
            </a:r>
          </a:p>
        </p:txBody>
      </p:sp>
      <p:sp>
        <p:nvSpPr>
          <p:cNvPr id="3" name="Content Placeholder 2"/>
          <p:cNvSpPr>
            <a:spLocks noGrp="1"/>
          </p:cNvSpPr>
          <p:nvPr>
            <p:ph idx="1"/>
          </p:nvPr>
        </p:nvSpPr>
        <p:spPr/>
        <p:txBody>
          <a:bodyPr>
            <a:normAutofit/>
          </a:bodyPr>
          <a:lstStyle/>
          <a:p>
            <a:pPr marL="0" indent="0">
              <a:buNone/>
            </a:pPr>
            <a:r>
              <a:rPr lang="en-GB" sz="3400" b="1" dirty="0" smtClean="0">
                <a:latin typeface="Calibri Light" panose="020F0302020204030204" pitchFamily="34" charset="0"/>
                <a:cs typeface="Calibri Light" panose="020F0302020204030204" pitchFamily="34" charset="0"/>
              </a:rPr>
              <a:t>Youth Offending</a:t>
            </a:r>
          </a:p>
          <a:p>
            <a:pPr marL="0" indent="0">
              <a:buNone/>
            </a:pPr>
            <a:endParaRPr lang="en-GB" sz="3400" dirty="0" smtClean="0">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r>
              <a:rPr lang="en-GB" sz="2800" b="1" u="sng" dirty="0" smtClean="0">
                <a:latin typeface="Calibri Light" panose="020F0302020204030204" pitchFamily="34" charset="0"/>
                <a:cs typeface="Calibri Light" panose="020F0302020204030204" pitchFamily="34" charset="0"/>
              </a:rPr>
              <a:t>Focus on offending behaviour</a:t>
            </a:r>
          </a:p>
          <a:p>
            <a:pPr lvl="1">
              <a:buFont typeface="Wingdings" panose="05000000000000000000" pitchFamily="2" charset="2"/>
              <a:buChar char="Ø"/>
            </a:pPr>
            <a:r>
              <a:rPr lang="en-GB" sz="2800" dirty="0" smtClean="0">
                <a:latin typeface="Calibri Light" panose="020F0302020204030204" pitchFamily="34" charset="0"/>
                <a:cs typeface="Calibri Light" panose="020F0302020204030204" pitchFamily="34" charset="0"/>
              </a:rPr>
              <a:t>Offending as a manifestation</a:t>
            </a:r>
          </a:p>
          <a:p>
            <a:pPr lvl="1">
              <a:buFont typeface="Wingdings" panose="05000000000000000000" pitchFamily="2" charset="2"/>
              <a:buChar char="Ø"/>
            </a:pPr>
            <a:r>
              <a:rPr lang="en-GB" sz="2800" dirty="0" smtClean="0">
                <a:latin typeface="Calibri Light" panose="020F0302020204030204" pitchFamily="34" charset="0"/>
                <a:cs typeface="Calibri Light" panose="020F0302020204030204" pitchFamily="34" charset="0"/>
              </a:rPr>
              <a:t>Misinterpretation of behaviour as criminal</a:t>
            </a:r>
          </a:p>
          <a:p>
            <a:endParaRPr lang="en-GB" dirty="0"/>
          </a:p>
        </p:txBody>
      </p:sp>
    </p:spTree>
    <p:extLst>
      <p:ext uri="{BB962C8B-B14F-4D97-AF65-F5344CB8AC3E}">
        <p14:creationId xmlns:p14="http://schemas.microsoft.com/office/powerpoint/2010/main" val="250451523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a:latin typeface="Calibri Light" panose="020F0302020204030204" pitchFamily="34" charset="0"/>
                <a:cs typeface="Calibri Light" panose="020F0302020204030204" pitchFamily="34" charset="0"/>
              </a:rPr>
              <a:t>Focus on offending behaviour</a:t>
            </a:r>
            <a:br>
              <a:rPr lang="en-GB" sz="4400" b="1" dirty="0">
                <a:latin typeface="Calibri Light" panose="020F0302020204030204" pitchFamily="34" charset="0"/>
                <a:cs typeface="Calibri Light" panose="020F0302020204030204" pitchFamily="34" charset="0"/>
              </a:rPr>
            </a:br>
            <a:endParaRPr lang="en-GB" sz="4400" b="1" dirty="0"/>
          </a:p>
        </p:txBody>
      </p:sp>
      <p:sp>
        <p:nvSpPr>
          <p:cNvPr id="3" name="Content Placeholder 2"/>
          <p:cNvSpPr>
            <a:spLocks noGrp="1"/>
          </p:cNvSpPr>
          <p:nvPr>
            <p:ph idx="1"/>
          </p:nvPr>
        </p:nvSpPr>
        <p:spPr/>
        <p:txBody>
          <a:bodyPr>
            <a:normAutofit/>
          </a:bodyPr>
          <a:lstStyle/>
          <a:p>
            <a:pPr marL="0" indent="0">
              <a:buNone/>
            </a:pPr>
            <a:r>
              <a:rPr lang="en-US" sz="2800" i="1" dirty="0">
                <a:latin typeface="Calibri Light" panose="020F0302020204030204" pitchFamily="34" charset="0"/>
                <a:cs typeface="Calibri Light" panose="020F0302020204030204" pitchFamily="34" charset="0"/>
              </a:rPr>
              <a:t>…a lot of criminality coming up, especially with boys and young men, where they maybe have the history of committing crimes. I have spoken to colleagues in other professions where there are young males committing offences and it’s not really looked at properly. </a:t>
            </a:r>
            <a:r>
              <a:rPr lang="en-US" sz="2800" dirty="0">
                <a:latin typeface="Calibri Light" panose="020F0302020204030204" pitchFamily="34" charset="0"/>
                <a:cs typeface="Calibri Light" panose="020F0302020204030204" pitchFamily="34" charset="0"/>
              </a:rPr>
              <a:t>(PI 3, Police). </a:t>
            </a:r>
          </a:p>
        </p:txBody>
      </p:sp>
    </p:spTree>
    <p:extLst>
      <p:ext uri="{BB962C8B-B14F-4D97-AF65-F5344CB8AC3E}">
        <p14:creationId xmlns:p14="http://schemas.microsoft.com/office/powerpoint/2010/main" val="84499873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a:latin typeface="Calibri Light" panose="020F0302020204030204" pitchFamily="34" charset="0"/>
                <a:cs typeface="Calibri Light" panose="020F0302020204030204" pitchFamily="34" charset="0"/>
              </a:rPr>
              <a:t>Focus on offending behaviour</a:t>
            </a:r>
            <a:br>
              <a:rPr lang="en-GB" sz="4400" b="1" dirty="0">
                <a:latin typeface="Calibri Light" panose="020F0302020204030204" pitchFamily="34" charset="0"/>
                <a:cs typeface="Calibri Light" panose="020F0302020204030204" pitchFamily="34" charset="0"/>
              </a:rPr>
            </a:br>
            <a:endParaRPr lang="en-GB" sz="4400" b="1" dirty="0"/>
          </a:p>
        </p:txBody>
      </p:sp>
      <p:sp>
        <p:nvSpPr>
          <p:cNvPr id="3" name="Content Placeholder 2"/>
          <p:cNvSpPr>
            <a:spLocks noGrp="1"/>
          </p:cNvSpPr>
          <p:nvPr>
            <p:ph idx="1"/>
          </p:nvPr>
        </p:nvSpPr>
        <p:spPr/>
        <p:txBody>
          <a:bodyPr/>
          <a:lstStyle/>
          <a:p>
            <a:pPr marL="0" indent="0">
              <a:buNone/>
            </a:pPr>
            <a:r>
              <a:rPr lang="en-US" sz="2800" i="1" dirty="0">
                <a:latin typeface="Calibri Light" panose="020F0302020204030204" pitchFamily="34" charset="0"/>
                <a:cs typeface="Calibri Light" panose="020F0302020204030204" pitchFamily="34" charset="0"/>
              </a:rPr>
              <a:t>I do think there is too much of a tendency to rush boys into the criminal justice system when they are kicking off…I think it can be more of a mixed bag with boys and the sexual exploitation gets missed and they are more likely to go down the youth offending route. </a:t>
            </a:r>
            <a:r>
              <a:rPr lang="en-US" sz="2800" dirty="0">
                <a:latin typeface="Calibri Light" panose="020F0302020204030204" pitchFamily="34" charset="0"/>
                <a:cs typeface="Calibri Light" panose="020F0302020204030204" pitchFamily="34" charset="0"/>
              </a:rPr>
              <a:t>(PI 6, Voluntary, CSE specialist). </a:t>
            </a:r>
            <a:endParaRPr lang="en-GB" sz="2800" dirty="0">
              <a:latin typeface="Calibri Light" panose="020F0302020204030204" pitchFamily="34" charset="0"/>
              <a:cs typeface="Calibri Light" panose="020F0302020204030204" pitchFamily="34" charset="0"/>
            </a:endParaRPr>
          </a:p>
          <a:p>
            <a:endParaRPr lang="en-GB" dirty="0"/>
          </a:p>
        </p:txBody>
      </p:sp>
    </p:spTree>
    <p:extLst>
      <p:ext uri="{BB962C8B-B14F-4D97-AF65-F5344CB8AC3E}">
        <p14:creationId xmlns:p14="http://schemas.microsoft.com/office/powerpoint/2010/main" val="36251473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sz="4400" b="1" dirty="0" smtClean="0">
                <a:latin typeface="Calibri Light" panose="020F0302020204030204" pitchFamily="34" charset="0"/>
                <a:cs typeface="Calibri Light" panose="020F0302020204030204" pitchFamily="34" charset="0"/>
              </a:rPr>
              <a:t/>
            </a:r>
            <a:br>
              <a:rPr lang="en-US" sz="4400" b="1" dirty="0" smtClean="0">
                <a:latin typeface="Calibri Light" panose="020F0302020204030204" pitchFamily="34" charset="0"/>
                <a:cs typeface="Calibri Light" panose="020F0302020204030204" pitchFamily="34" charset="0"/>
              </a:rPr>
            </a:br>
            <a:r>
              <a:rPr lang="en-US" sz="4400" b="1" dirty="0" smtClean="0">
                <a:latin typeface="Calibri Light" panose="020F0302020204030204" pitchFamily="34" charset="0"/>
                <a:cs typeface="Calibri Light" panose="020F0302020204030204" pitchFamily="34" charset="0"/>
              </a:rPr>
              <a:t/>
            </a:r>
            <a:br>
              <a:rPr lang="en-US" sz="4400" b="1" dirty="0" smtClean="0">
                <a:latin typeface="Calibri Light" panose="020F0302020204030204" pitchFamily="34" charset="0"/>
                <a:cs typeface="Calibri Light" panose="020F0302020204030204" pitchFamily="34" charset="0"/>
              </a:rPr>
            </a:br>
            <a:r>
              <a:rPr lang="en-US" sz="4400" b="1" dirty="0" smtClean="0">
                <a:latin typeface="Calibri Light" panose="020F0302020204030204" pitchFamily="34" charset="0"/>
                <a:cs typeface="Calibri Light" panose="020F0302020204030204" pitchFamily="34" charset="0"/>
              </a:rPr>
              <a:t/>
            </a:r>
            <a:br>
              <a:rPr lang="en-US" sz="4400" b="1" dirty="0" smtClean="0">
                <a:latin typeface="Calibri Light" panose="020F0302020204030204" pitchFamily="34" charset="0"/>
                <a:cs typeface="Calibri Light" panose="020F0302020204030204" pitchFamily="34" charset="0"/>
              </a:rPr>
            </a:br>
            <a:r>
              <a:rPr lang="en-US" sz="4400" b="1" dirty="0">
                <a:latin typeface="Calibri Light" panose="020F0302020204030204" pitchFamily="34" charset="0"/>
                <a:cs typeface="Calibri Light" panose="020F0302020204030204" pitchFamily="34" charset="0"/>
              </a:rPr>
              <a:t/>
            </a:r>
            <a:br>
              <a:rPr lang="en-US" sz="4400" b="1" dirty="0">
                <a:latin typeface="Calibri Light" panose="020F0302020204030204" pitchFamily="34" charset="0"/>
                <a:cs typeface="Calibri Light" panose="020F0302020204030204" pitchFamily="34" charset="0"/>
              </a:rPr>
            </a:br>
            <a:r>
              <a:rPr lang="en-US" sz="4400" b="1" dirty="0" smtClean="0">
                <a:latin typeface="Calibri Light" panose="020F0302020204030204" pitchFamily="34" charset="0"/>
                <a:cs typeface="Calibri Light" panose="020F0302020204030204" pitchFamily="34" charset="0"/>
              </a:rPr>
              <a:t>Theoretical </a:t>
            </a:r>
            <a:r>
              <a:rPr lang="en-US" sz="4400" b="1" dirty="0">
                <a:latin typeface="Calibri Light" panose="020F0302020204030204" pitchFamily="34" charset="0"/>
                <a:cs typeface="Calibri Light" panose="020F0302020204030204" pitchFamily="34" charset="0"/>
              </a:rPr>
              <a:t>framework</a:t>
            </a:r>
            <a:endParaRPr lang="en-GB" sz="4400" b="1" dirty="0"/>
          </a:p>
        </p:txBody>
      </p:sp>
    </p:spTree>
    <p:extLst>
      <p:ext uri="{BB962C8B-B14F-4D97-AF65-F5344CB8AC3E}">
        <p14:creationId xmlns:p14="http://schemas.microsoft.com/office/powerpoint/2010/main" val="53808904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0751" y="489046"/>
            <a:ext cx="9905998" cy="1478570"/>
          </a:xfrm>
        </p:spPr>
        <p:txBody>
          <a:bodyPr/>
          <a:lstStyle/>
          <a:p>
            <a:pPr algn="ctr"/>
            <a:r>
              <a:rPr lang="en-GB" sz="4400" b="1" dirty="0">
                <a:latin typeface="Calibri Light" panose="020F0302020204030204" pitchFamily="34" charset="0"/>
                <a:cs typeface="Calibri Light" panose="020F0302020204030204" pitchFamily="34" charset="0"/>
              </a:rPr>
              <a:t>Focus on offending behaviour</a:t>
            </a:r>
            <a:r>
              <a:rPr lang="en-GB" dirty="0">
                <a:latin typeface="Calibri Light" panose="020F0302020204030204" pitchFamily="34" charset="0"/>
                <a:cs typeface="Calibri Light" panose="020F0302020204030204" pitchFamily="34" charset="0"/>
              </a:rPr>
              <a:t/>
            </a:r>
            <a:br>
              <a:rPr lang="en-GB" dirty="0">
                <a:latin typeface="Calibri Light" panose="020F0302020204030204" pitchFamily="34" charset="0"/>
                <a:cs typeface="Calibri Light" panose="020F0302020204030204" pitchFamily="34" charset="0"/>
              </a:rPr>
            </a:br>
            <a:endParaRPr lang="en-GB" dirty="0"/>
          </a:p>
        </p:txBody>
      </p:sp>
      <p:sp>
        <p:nvSpPr>
          <p:cNvPr id="3" name="Content Placeholder 2"/>
          <p:cNvSpPr>
            <a:spLocks noGrp="1"/>
          </p:cNvSpPr>
          <p:nvPr>
            <p:ph idx="1"/>
          </p:nvPr>
        </p:nvSpPr>
        <p:spPr/>
        <p:txBody>
          <a:bodyPr>
            <a:normAutofit/>
          </a:bodyPr>
          <a:lstStyle/>
          <a:p>
            <a:pPr marL="0" indent="0">
              <a:buNone/>
            </a:pPr>
            <a:r>
              <a:rPr lang="en-US" sz="2800" i="1" dirty="0">
                <a:latin typeface="Calibri Light" panose="020F0302020204030204" pitchFamily="34" charset="0"/>
                <a:cs typeface="Calibri Light" panose="020F0302020204030204" pitchFamily="34" charset="0"/>
              </a:rPr>
              <a:t>I know we get a lot of referrals for young males where there are offending issues and other stuff going on and one of the challenges is to pick through to see if there is CSE. It’s difficult because everyone else is </a:t>
            </a:r>
            <a:r>
              <a:rPr lang="en-US" sz="2800" i="1" dirty="0" smtClean="0">
                <a:latin typeface="Calibri Light" panose="020F0302020204030204" pitchFamily="34" charset="0"/>
                <a:cs typeface="Calibri Light" panose="020F0302020204030204" pitchFamily="34" charset="0"/>
              </a:rPr>
              <a:t>focused </a:t>
            </a:r>
            <a:r>
              <a:rPr lang="en-US" sz="2800" i="1" dirty="0">
                <a:latin typeface="Calibri Light" panose="020F0302020204030204" pitchFamily="34" charset="0"/>
                <a:cs typeface="Calibri Light" panose="020F0302020204030204" pitchFamily="34" charset="0"/>
              </a:rPr>
              <a:t>on their offending. </a:t>
            </a:r>
            <a:r>
              <a:rPr lang="en-US" sz="2800" dirty="0">
                <a:latin typeface="Calibri Light" panose="020F0302020204030204" pitchFamily="34" charset="0"/>
                <a:cs typeface="Calibri Light" panose="020F0302020204030204" pitchFamily="34" charset="0"/>
              </a:rPr>
              <a:t>(PI 4, Voluntary, CSE specialist). </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33845787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a:latin typeface="Calibri Light" panose="020F0302020204030204" pitchFamily="34" charset="0"/>
                <a:cs typeface="Calibri Light" panose="020F0302020204030204" pitchFamily="34" charset="0"/>
              </a:rPr>
              <a:t>Focus on offending behaviour</a:t>
            </a:r>
            <a:endParaRPr lang="en-GB" sz="4400" b="1" dirty="0"/>
          </a:p>
        </p:txBody>
      </p:sp>
      <p:sp>
        <p:nvSpPr>
          <p:cNvPr id="3" name="Content Placeholder 2"/>
          <p:cNvSpPr>
            <a:spLocks noGrp="1"/>
          </p:cNvSpPr>
          <p:nvPr>
            <p:ph idx="1"/>
          </p:nvPr>
        </p:nvSpPr>
        <p:spPr/>
        <p:txBody>
          <a:bodyPr>
            <a:noAutofit/>
          </a:bodyPr>
          <a:lstStyle/>
          <a:p>
            <a:pPr marL="0" indent="0">
              <a:buNone/>
            </a:pPr>
            <a:r>
              <a:rPr lang="en-US" sz="2800" i="1" dirty="0">
                <a:latin typeface="Calibri Light" panose="020F0302020204030204" pitchFamily="34" charset="0"/>
                <a:cs typeface="Calibri Light" panose="020F0302020204030204" pitchFamily="34" charset="0"/>
              </a:rPr>
              <a:t>Services need to understand that boys’ response to dealing with trauma is often displayed by challenging behaviour; services need to see beyond the behaviours. </a:t>
            </a:r>
            <a:r>
              <a:rPr lang="en-US" sz="2800" dirty="0">
                <a:latin typeface="Calibri Light" panose="020F0302020204030204" pitchFamily="34" charset="0"/>
                <a:cs typeface="Calibri Light" panose="020F0302020204030204" pitchFamily="34" charset="0"/>
              </a:rPr>
              <a:t>(PS, 28, Voluntary CSE specialist). </a:t>
            </a:r>
            <a:endParaRPr lang="en-US" sz="2800" dirty="0" smtClean="0">
              <a:latin typeface="Calibri Light" panose="020F0302020204030204" pitchFamily="34" charset="0"/>
              <a:cs typeface="Calibri Light" panose="020F0302020204030204" pitchFamily="34" charset="0"/>
            </a:endParaRPr>
          </a:p>
          <a:p>
            <a:endParaRPr lang="en-US" sz="2800" dirty="0">
              <a:latin typeface="Calibri Light" panose="020F0302020204030204" pitchFamily="34" charset="0"/>
              <a:cs typeface="Calibri Light" panose="020F0302020204030204" pitchFamily="34" charset="0"/>
            </a:endParaRPr>
          </a:p>
          <a:p>
            <a:pPr marL="0" indent="0">
              <a:buNone/>
            </a:pPr>
            <a:r>
              <a:rPr lang="en-US" sz="2800" i="1" dirty="0">
                <a:latin typeface="Calibri Light" panose="020F0302020204030204" pitchFamily="34" charset="0"/>
                <a:cs typeface="Calibri Light" panose="020F0302020204030204" pitchFamily="34" charset="0"/>
              </a:rPr>
              <a:t>Niggles and concerns may be quickly forgotten for the usually criminal/aggressive young man in the chaos of a children’s home. </a:t>
            </a:r>
            <a:r>
              <a:rPr lang="en-US" sz="2800" dirty="0">
                <a:latin typeface="Calibri Light" panose="020F0302020204030204" pitchFamily="34" charset="0"/>
                <a:cs typeface="Calibri Light" panose="020F0302020204030204" pitchFamily="34" charset="0"/>
              </a:rPr>
              <a:t>(PS, 51, Voluntary, non-CSE specialist).</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994100609"/>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dirty="0">
                <a:latin typeface="Calibri Light" panose="020F0302020204030204" pitchFamily="34" charset="0"/>
                <a:cs typeface="Calibri Light" panose="020F0302020204030204" pitchFamily="34" charset="0"/>
              </a:rPr>
              <a:t>Focus on offending behaviour</a:t>
            </a:r>
            <a:endParaRPr lang="en-GB" sz="4400" dirty="0"/>
          </a:p>
        </p:txBody>
      </p:sp>
      <p:sp>
        <p:nvSpPr>
          <p:cNvPr id="3" name="Content Placeholder 2"/>
          <p:cNvSpPr>
            <a:spLocks noGrp="1"/>
          </p:cNvSpPr>
          <p:nvPr>
            <p:ph idx="1"/>
          </p:nvPr>
        </p:nvSpPr>
        <p:spPr/>
        <p:txBody>
          <a:bodyPr/>
          <a:lstStyle/>
          <a:p>
            <a:pPr marL="0" indent="0">
              <a:buNone/>
            </a:pPr>
            <a:r>
              <a:rPr lang="en-US" i="1" dirty="0">
                <a:latin typeface="Calibri Light" panose="020F0302020204030204" pitchFamily="34" charset="0"/>
                <a:cs typeface="Calibri Light" panose="020F0302020204030204" pitchFamily="34" charset="0"/>
              </a:rPr>
              <a:t>...I worked with a young guy who was groomed when he was younger...everyone thought this man was grooming him and he would say ‘no, no he’s a mate…Eventually he got a girlfriend who was the same age as him…He mentioned in passing to his social worker that he and his girlfriend were sending each other naked pictures. There’s no violence, no coercion, no pressure…the social worker heard it, freaked out, told the police, the police came and recorded a crime in his name… </a:t>
            </a:r>
            <a:r>
              <a:rPr lang="en-US" dirty="0">
                <a:latin typeface="Calibri Light" panose="020F0302020204030204" pitchFamily="34" charset="0"/>
                <a:cs typeface="Calibri Light" panose="020F0302020204030204" pitchFamily="34" charset="0"/>
              </a:rPr>
              <a:t>(PI 27, Voluntary, CSE specialist).</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1122190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a:latin typeface="Calibri Light" panose="020F0302020204030204" pitchFamily="34" charset="0"/>
                <a:cs typeface="Calibri Light" panose="020F0302020204030204" pitchFamily="34" charset="0"/>
              </a:rPr>
              <a:t>Focus on offending behaviour</a:t>
            </a:r>
            <a:endParaRPr lang="en-GB" sz="4400" b="1" dirty="0"/>
          </a:p>
        </p:txBody>
      </p:sp>
      <p:sp>
        <p:nvSpPr>
          <p:cNvPr id="3" name="Content Placeholder 2"/>
          <p:cNvSpPr>
            <a:spLocks noGrp="1"/>
          </p:cNvSpPr>
          <p:nvPr>
            <p:ph idx="1"/>
          </p:nvPr>
        </p:nvSpPr>
        <p:spPr/>
        <p:txBody>
          <a:bodyPr>
            <a:normAutofit lnSpcReduction="10000"/>
          </a:bodyPr>
          <a:lstStyle/>
          <a:p>
            <a:pPr marL="0" indent="0">
              <a:buNone/>
            </a:pPr>
            <a:r>
              <a:rPr lang="en-US" i="1" dirty="0">
                <a:latin typeface="Calibri Light" panose="020F0302020204030204" pitchFamily="34" charset="0"/>
                <a:cs typeface="Calibri Light" panose="020F0302020204030204" pitchFamily="34" charset="0"/>
              </a:rPr>
              <a:t>In the future he wanted to be a [named profession]. He had a DBS52 check and it showed on his DBS, and he didn’t get the job because of that. The really sad thing about that is him and his girlfriend split up…and the man that everyone suspected of grooming him raped him, and because of the police’s overzealous response to the images, he did not want to engage with police and he did not want to give a statement and he said to me ‘if they hadn’t criminalised me for those images I would probably have spoken to the police’. </a:t>
            </a:r>
            <a:r>
              <a:rPr lang="en-US" dirty="0">
                <a:latin typeface="Calibri Light" panose="020F0302020204030204" pitchFamily="34" charset="0"/>
                <a:cs typeface="Calibri Light" panose="020F0302020204030204" pitchFamily="34" charset="0"/>
              </a:rPr>
              <a:t>(PI 27, Voluntary, CSE specialist).</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3520544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a:latin typeface="Calibri Light" panose="020F0302020204030204" pitchFamily="34" charset="0"/>
                <a:cs typeface="Calibri Light" panose="020F0302020204030204" pitchFamily="34" charset="0"/>
              </a:rPr>
              <a:t>Co-presenting issues impacting </a:t>
            </a:r>
            <a:r>
              <a:rPr lang="en-GB" sz="4400" b="1" dirty="0" smtClean="0">
                <a:latin typeface="Calibri Light" panose="020F0302020204030204" pitchFamily="34" charset="0"/>
                <a:cs typeface="Calibri Light" panose="020F0302020204030204" pitchFamily="34" charset="0"/>
              </a:rPr>
              <a:t>recognition </a:t>
            </a:r>
            <a:r>
              <a:rPr lang="en-GB" sz="4400" b="1" dirty="0">
                <a:latin typeface="Calibri Light" panose="020F0302020204030204" pitchFamily="34" charset="0"/>
                <a:cs typeface="Calibri Light" panose="020F0302020204030204" pitchFamily="34" charset="0"/>
              </a:rPr>
              <a:t>(Criminality and gangs)</a:t>
            </a:r>
          </a:p>
        </p:txBody>
      </p:sp>
      <p:sp>
        <p:nvSpPr>
          <p:cNvPr id="3" name="Content Placeholder 2"/>
          <p:cNvSpPr>
            <a:spLocks noGrp="1"/>
          </p:cNvSpPr>
          <p:nvPr>
            <p:ph idx="1"/>
          </p:nvPr>
        </p:nvSpPr>
        <p:spPr/>
        <p:txBody>
          <a:bodyPr>
            <a:normAutofit/>
          </a:bodyPr>
          <a:lstStyle/>
          <a:p>
            <a:pPr marL="0" indent="0">
              <a:buNone/>
            </a:pPr>
            <a:r>
              <a:rPr lang="en-GB" sz="3400" b="1" dirty="0" smtClean="0">
                <a:latin typeface="Calibri Light" panose="020F0302020204030204" pitchFamily="34" charset="0"/>
                <a:cs typeface="Calibri Light" panose="020F0302020204030204" pitchFamily="34" charset="0"/>
              </a:rPr>
              <a:t>Youth Offending</a:t>
            </a:r>
          </a:p>
          <a:p>
            <a:pPr marL="0" indent="0">
              <a:buNone/>
            </a:pPr>
            <a:endParaRPr lang="en-GB" sz="3400" dirty="0" smtClean="0">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r>
              <a:rPr lang="en-GB" sz="2800" dirty="0" smtClean="0">
                <a:latin typeface="Calibri Light" panose="020F0302020204030204" pitchFamily="34" charset="0"/>
                <a:cs typeface="Calibri Light" panose="020F0302020204030204" pitchFamily="34" charset="0"/>
              </a:rPr>
              <a:t>Focus on offending behaviour</a:t>
            </a:r>
          </a:p>
          <a:p>
            <a:pPr lvl="1">
              <a:buFont typeface="Wingdings" panose="05000000000000000000" pitchFamily="2" charset="2"/>
              <a:buChar char="Ø"/>
            </a:pPr>
            <a:r>
              <a:rPr lang="en-GB" sz="2800" b="1" u="sng" dirty="0" smtClean="0">
                <a:latin typeface="Calibri Light" panose="020F0302020204030204" pitchFamily="34" charset="0"/>
                <a:cs typeface="Calibri Light" panose="020F0302020204030204" pitchFamily="34" charset="0"/>
              </a:rPr>
              <a:t>Offending as a manifestation</a:t>
            </a:r>
          </a:p>
          <a:p>
            <a:pPr lvl="1">
              <a:buFont typeface="Wingdings" panose="05000000000000000000" pitchFamily="2" charset="2"/>
              <a:buChar char="Ø"/>
            </a:pPr>
            <a:r>
              <a:rPr lang="en-GB" sz="2800" dirty="0" smtClean="0">
                <a:latin typeface="Calibri Light" panose="020F0302020204030204" pitchFamily="34" charset="0"/>
                <a:cs typeface="Calibri Light" panose="020F0302020204030204" pitchFamily="34" charset="0"/>
              </a:rPr>
              <a:t>Misinterpretation of behaviour as criminal</a:t>
            </a:r>
          </a:p>
          <a:p>
            <a:endParaRPr lang="en-GB" dirty="0"/>
          </a:p>
        </p:txBody>
      </p:sp>
    </p:spTree>
    <p:extLst>
      <p:ext uri="{BB962C8B-B14F-4D97-AF65-F5344CB8AC3E}">
        <p14:creationId xmlns:p14="http://schemas.microsoft.com/office/powerpoint/2010/main" val="3668304722"/>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Manifestation</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2800" i="1" dirty="0">
                <a:latin typeface="Calibri Light" panose="020F0302020204030204" pitchFamily="34" charset="0"/>
                <a:cs typeface="Calibri Light" panose="020F0302020204030204" pitchFamily="34" charset="0"/>
              </a:rPr>
              <a:t>There may be more acting out of the trauma through involvement in offending behaviour in the community. This behaviour may take the form of criminal damage, assaultive behaviour and possible fire setting, combined with risk taking behaviours linked to substance misuse</a:t>
            </a:r>
            <a:r>
              <a:rPr lang="en-US" sz="2800" dirty="0">
                <a:latin typeface="Calibri Light" panose="020F0302020204030204" pitchFamily="34" charset="0"/>
                <a:cs typeface="Calibri Light" panose="020F0302020204030204" pitchFamily="34" charset="0"/>
              </a:rPr>
              <a:t>. (PS 84, Police). </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857686369"/>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Manifestation</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a:xfrm>
            <a:off x="1141412" y="1602223"/>
            <a:ext cx="9905999" cy="4188978"/>
          </a:xfrm>
        </p:spPr>
        <p:txBody>
          <a:bodyPr>
            <a:noAutofit/>
          </a:bodyPr>
          <a:lstStyle/>
          <a:p>
            <a:pPr marL="0" indent="0">
              <a:buNone/>
            </a:pPr>
            <a:endParaRPr lang="en-US" i="1" dirty="0" smtClean="0">
              <a:latin typeface="Calibri Light" panose="020F0302020204030204" pitchFamily="34" charset="0"/>
              <a:cs typeface="Calibri Light" panose="020F0302020204030204" pitchFamily="34" charset="0"/>
            </a:endParaRPr>
          </a:p>
          <a:p>
            <a:pPr marL="0" indent="0">
              <a:buNone/>
            </a:pPr>
            <a:endParaRPr lang="en-US" i="1" dirty="0">
              <a:latin typeface="Calibri Light" panose="020F0302020204030204" pitchFamily="34" charset="0"/>
              <a:cs typeface="Calibri Light" panose="020F0302020204030204" pitchFamily="34" charset="0"/>
            </a:endParaRPr>
          </a:p>
          <a:p>
            <a:pPr marL="0" indent="0">
              <a:buNone/>
            </a:pPr>
            <a:r>
              <a:rPr lang="en-US" sz="2800" i="1" dirty="0" smtClean="0">
                <a:latin typeface="Calibri Light" panose="020F0302020204030204" pitchFamily="34" charset="0"/>
                <a:cs typeface="Calibri Light" panose="020F0302020204030204" pitchFamily="34" charset="0"/>
              </a:rPr>
              <a:t>My </a:t>
            </a:r>
            <a:r>
              <a:rPr lang="en-US" sz="2800" i="1" dirty="0">
                <a:latin typeface="Calibri Light" panose="020F0302020204030204" pitchFamily="34" charset="0"/>
                <a:cs typeface="Calibri Light" panose="020F0302020204030204" pitchFamily="34" charset="0"/>
              </a:rPr>
              <a:t>fear is, they don’t talk about this, they keep it to themselves, can’t see any way out of their situation and sometimes the only way out is looking to end their life or to harm themselves in some way or to get involved in criminal activity</a:t>
            </a:r>
            <a:r>
              <a:rPr lang="en-US" sz="2800" dirty="0">
                <a:latin typeface="Calibri Light" panose="020F0302020204030204" pitchFamily="34" charset="0"/>
                <a:cs typeface="Calibri Light" panose="020F0302020204030204" pitchFamily="34" charset="0"/>
              </a:rPr>
              <a:t>… (PI 23, Voluntary CSE specialist). </a:t>
            </a:r>
            <a:endParaRPr lang="en-US" sz="2800" dirty="0" smtClean="0">
              <a:latin typeface="Calibri Light" panose="020F0302020204030204" pitchFamily="34" charset="0"/>
              <a:cs typeface="Calibri Light" panose="020F0302020204030204" pitchFamily="34" charset="0"/>
            </a:endParaRPr>
          </a:p>
          <a:p>
            <a:pPr marL="0" indent="0">
              <a:buNone/>
            </a:pPr>
            <a:endParaRPr lang="en-US"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82642099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Manifestation</a:t>
            </a:r>
            <a:endParaRPr lang="en-GB" sz="4400" dirty="0"/>
          </a:p>
        </p:txBody>
      </p:sp>
      <p:sp>
        <p:nvSpPr>
          <p:cNvPr id="3" name="Content Placeholder 2"/>
          <p:cNvSpPr>
            <a:spLocks noGrp="1"/>
          </p:cNvSpPr>
          <p:nvPr>
            <p:ph idx="1"/>
          </p:nvPr>
        </p:nvSpPr>
        <p:spPr/>
        <p:txBody>
          <a:bodyPr/>
          <a:lstStyle/>
          <a:p>
            <a:pPr marL="0" indent="0">
              <a:buNone/>
            </a:pPr>
            <a:r>
              <a:rPr lang="en-US" i="1" dirty="0">
                <a:latin typeface="Calibri Light" panose="020F0302020204030204" pitchFamily="34" charset="0"/>
                <a:cs typeface="Calibri Light" panose="020F0302020204030204" pitchFamily="34" charset="0"/>
              </a:rPr>
              <a:t>They’ve no outlet and they can’t talk about it and I think that’s the biggest part of the impact and the difference of impact for a young man because they hold onto it…nowhere to put all that trauma, no-one to trust or no way of expressing it and most of them do finally implode and do something very serious to themselves or end up in prison. There’s an awful lot of young men in prison who have been in our house. </a:t>
            </a:r>
            <a:r>
              <a:rPr lang="en-US" dirty="0">
                <a:latin typeface="Calibri Light" panose="020F0302020204030204" pitchFamily="34" charset="0"/>
                <a:cs typeface="Calibri Light" panose="020F0302020204030204" pitchFamily="34" charset="0"/>
              </a:rPr>
              <a:t>(PI 8, Voluntary non-CSE specialist). </a:t>
            </a:r>
            <a:endParaRPr lang="en-GB" dirty="0">
              <a:latin typeface="Calibri Light" panose="020F0302020204030204" pitchFamily="34" charset="0"/>
              <a:cs typeface="Calibri Light" panose="020F0302020204030204" pitchFamily="34" charset="0"/>
            </a:endParaRPr>
          </a:p>
          <a:p>
            <a:endParaRPr lang="en-GB" dirty="0"/>
          </a:p>
        </p:txBody>
      </p:sp>
    </p:spTree>
    <p:extLst>
      <p:ext uri="{BB962C8B-B14F-4D97-AF65-F5344CB8AC3E}">
        <p14:creationId xmlns:p14="http://schemas.microsoft.com/office/powerpoint/2010/main" val="86542922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Aggression and drugs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Autofit/>
          </a:bodyPr>
          <a:lstStyle/>
          <a:p>
            <a:pPr marL="0" indent="0">
              <a:buNone/>
            </a:pPr>
            <a:r>
              <a:rPr lang="en-US" i="1" dirty="0" smtClean="0">
                <a:latin typeface="Calibri Light" panose="020F0302020204030204" pitchFamily="34" charset="0"/>
                <a:cs typeface="Calibri Light" panose="020F0302020204030204" pitchFamily="34" charset="0"/>
              </a:rPr>
              <a:t>I </a:t>
            </a:r>
            <a:r>
              <a:rPr lang="en-US" i="1" dirty="0">
                <a:latin typeface="Calibri Light" panose="020F0302020204030204" pitchFamily="34" charset="0"/>
                <a:cs typeface="Calibri Light" panose="020F0302020204030204" pitchFamily="34" charset="0"/>
              </a:rPr>
              <a:t>still have anger, but it was a lot worse last year. A lot has gone now…I know that because I haven’t hit a wall recently. </a:t>
            </a:r>
            <a:r>
              <a:rPr lang="en-US" dirty="0">
                <a:latin typeface="Calibri Light" panose="020F0302020204030204" pitchFamily="34" charset="0"/>
                <a:cs typeface="Calibri Light" panose="020F0302020204030204" pitchFamily="34" charset="0"/>
              </a:rPr>
              <a:t>(Adam, aged 17). </a:t>
            </a:r>
            <a:endParaRPr lang="en-US" dirty="0" smtClean="0">
              <a:latin typeface="Calibri Light" panose="020F0302020204030204" pitchFamily="34" charset="0"/>
              <a:cs typeface="Calibri Light" panose="020F0302020204030204" pitchFamily="34" charset="0"/>
            </a:endParaRPr>
          </a:p>
          <a:p>
            <a:endParaRPr lang="en-US" dirty="0">
              <a:latin typeface="Calibri Light" panose="020F0302020204030204" pitchFamily="34" charset="0"/>
              <a:cs typeface="Calibri Light" panose="020F0302020204030204" pitchFamily="34" charset="0"/>
            </a:endParaRPr>
          </a:p>
          <a:p>
            <a:pPr marL="0" indent="0">
              <a:buNone/>
            </a:pPr>
            <a:r>
              <a:rPr lang="en-US" i="1" dirty="0">
                <a:latin typeface="Calibri Light" panose="020F0302020204030204" pitchFamily="34" charset="0"/>
                <a:cs typeface="Calibri Light" panose="020F0302020204030204" pitchFamily="34" charset="0"/>
              </a:rPr>
              <a:t>I</a:t>
            </a:r>
            <a:r>
              <a:rPr lang="en-US" i="1" dirty="0" smtClean="0">
                <a:latin typeface="Calibri Light" panose="020F0302020204030204" pitchFamily="34" charset="0"/>
                <a:cs typeface="Calibri Light" panose="020F0302020204030204" pitchFamily="34" charset="0"/>
              </a:rPr>
              <a:t> </a:t>
            </a:r>
            <a:r>
              <a:rPr lang="en-US" i="1" dirty="0">
                <a:latin typeface="Calibri Light" panose="020F0302020204030204" pitchFamily="34" charset="0"/>
                <a:cs typeface="Calibri Light" panose="020F0302020204030204" pitchFamily="34" charset="0"/>
              </a:rPr>
              <a:t>think the problem is for somebody who doesn’t talk, that build things up, and when things build up you finally explode, and you go down two different roads – you go down taking drugs to get rid of everything or you end up being a nasty person towards everybody. I experienced both of those. </a:t>
            </a:r>
            <a:r>
              <a:rPr lang="en-US" dirty="0">
                <a:latin typeface="Calibri Light" panose="020F0302020204030204" pitchFamily="34" charset="0"/>
                <a:cs typeface="Calibri Light" panose="020F0302020204030204" pitchFamily="34" charset="0"/>
              </a:rPr>
              <a:t>(Simon, aged 21). </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470538385"/>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Aggression</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2800" i="1" dirty="0">
                <a:latin typeface="Calibri Light" panose="020F0302020204030204" pitchFamily="34" charset="0"/>
                <a:cs typeface="Calibri Light" panose="020F0302020204030204" pitchFamily="34" charset="0"/>
              </a:rPr>
              <a:t>…they use their power as something, so you feel you have to do something to them or they are going to do something to you, and the problem is, when I’ve taken action because no-one else was listening, I get arrested. That’s because I’ve had enough, and I take things into my own hands. But if no-one else is talking what do you do? </a:t>
            </a:r>
            <a:r>
              <a:rPr lang="en-US" sz="2800" dirty="0">
                <a:latin typeface="Calibri Light" panose="020F0302020204030204" pitchFamily="34" charset="0"/>
                <a:cs typeface="Calibri Light" panose="020F0302020204030204" pitchFamily="34" charset="0"/>
              </a:rPr>
              <a:t>(Simon, aged 21). </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2688533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a:latin typeface="Calibri Light" panose="020F0302020204030204" pitchFamily="34" charset="0"/>
                <a:cs typeface="Calibri Light" panose="020F0302020204030204" pitchFamily="34" charset="0"/>
              </a:rPr>
              <a:t>Ecological systems theory</a:t>
            </a:r>
          </a:p>
        </p:txBody>
      </p:sp>
      <p:sp>
        <p:nvSpPr>
          <p:cNvPr id="3" name="Content Placeholder 2"/>
          <p:cNvSpPr>
            <a:spLocks noGrp="1"/>
          </p:cNvSpPr>
          <p:nvPr>
            <p:ph idx="1"/>
          </p:nvPr>
        </p:nvSpPr>
        <p:spPr>
          <a:xfrm>
            <a:off x="1141412" y="1966366"/>
            <a:ext cx="9905999" cy="4369698"/>
          </a:xfrm>
        </p:spPr>
        <p:txBody>
          <a:bodyPr>
            <a:noAutofit/>
          </a:bodyPr>
          <a:lstStyle/>
          <a:p>
            <a:pPr marL="0" indent="0">
              <a:buNone/>
            </a:pPr>
            <a:r>
              <a:rPr lang="en-GB" sz="2200" dirty="0">
                <a:latin typeface="Calibri Light" panose="020F0302020204030204" pitchFamily="34" charset="0"/>
                <a:cs typeface="Calibri Light" panose="020F0302020204030204" pitchFamily="34" charset="0"/>
              </a:rPr>
              <a:t>D</a:t>
            </a:r>
            <a:r>
              <a:rPr lang="en-GB" sz="2200" dirty="0" smtClean="0">
                <a:latin typeface="Calibri Light" panose="020F0302020204030204" pitchFamily="34" charset="0"/>
                <a:cs typeface="Calibri Light" panose="020F0302020204030204" pitchFamily="34" charset="0"/>
              </a:rPr>
              <a:t>emonstrated that:</a:t>
            </a:r>
            <a:endParaRPr lang="en-GB" sz="2200" dirty="0">
              <a:latin typeface="Calibri Light" panose="020F0302020204030204" pitchFamily="34" charset="0"/>
              <a:cs typeface="Calibri Light" panose="020F0302020204030204" pitchFamily="34" charset="0"/>
            </a:endParaRPr>
          </a:p>
          <a:p>
            <a:r>
              <a:rPr lang="en-GB" sz="2200" dirty="0" smtClean="0">
                <a:latin typeface="Calibri Light" panose="020F0302020204030204" pitchFamily="34" charset="0"/>
                <a:cs typeface="Calibri Light" panose="020F0302020204030204" pitchFamily="34" charset="0"/>
              </a:rPr>
              <a:t>barriers </a:t>
            </a:r>
            <a:r>
              <a:rPr lang="en-GB" sz="2200" dirty="0">
                <a:latin typeface="Calibri Light" panose="020F0302020204030204" pitchFamily="34" charset="0"/>
                <a:cs typeface="Calibri Light" panose="020F0302020204030204" pitchFamily="34" charset="0"/>
              </a:rPr>
              <a:t>to disclosure of CSE by </a:t>
            </a:r>
            <a:r>
              <a:rPr lang="en-GB" sz="2200" dirty="0" smtClean="0">
                <a:latin typeface="Calibri Light" panose="020F0302020204030204" pitchFamily="34" charset="0"/>
                <a:cs typeface="Calibri Light" panose="020F0302020204030204" pitchFamily="34" charset="0"/>
              </a:rPr>
              <a:t>males </a:t>
            </a:r>
            <a:r>
              <a:rPr lang="en-GB" sz="2200" dirty="0">
                <a:latin typeface="Calibri Light" panose="020F0302020204030204" pitchFamily="34" charset="0"/>
                <a:cs typeface="Calibri Light" panose="020F0302020204030204" pitchFamily="34" charset="0"/>
              </a:rPr>
              <a:t>are multiply </a:t>
            </a:r>
            <a:r>
              <a:rPr lang="en-GB" sz="2200" dirty="0" smtClean="0">
                <a:latin typeface="Calibri Light" panose="020F0302020204030204" pitchFamily="34" charset="0"/>
                <a:cs typeface="Calibri Light" panose="020F0302020204030204" pitchFamily="34" charset="0"/>
              </a:rPr>
              <a:t>determined </a:t>
            </a:r>
            <a:r>
              <a:rPr lang="en-GB" sz="2200" dirty="0">
                <a:latin typeface="Calibri Light" panose="020F0302020204030204" pitchFamily="34" charset="0"/>
                <a:cs typeface="Calibri Light" panose="020F0302020204030204" pitchFamily="34" charset="0"/>
              </a:rPr>
              <a:t>by </a:t>
            </a:r>
            <a:r>
              <a:rPr lang="en-GB" sz="2200" dirty="0" smtClean="0">
                <a:latin typeface="Calibri Light" panose="020F0302020204030204" pitchFamily="34" charset="0"/>
                <a:cs typeface="Calibri Light" panose="020F0302020204030204" pitchFamily="34" charset="0"/>
              </a:rPr>
              <a:t>factors:</a:t>
            </a:r>
          </a:p>
          <a:p>
            <a:pPr lvl="1">
              <a:buFont typeface="Wingdings" panose="05000000000000000000" pitchFamily="2" charset="2"/>
              <a:buChar char="ü"/>
            </a:pPr>
            <a:r>
              <a:rPr lang="en-GB" sz="2200" dirty="0" smtClean="0">
                <a:latin typeface="Calibri Light" panose="020F0302020204030204" pitchFamily="34" charset="0"/>
                <a:cs typeface="Calibri Light" panose="020F0302020204030204" pitchFamily="34" charset="0"/>
              </a:rPr>
              <a:t> </a:t>
            </a:r>
            <a:r>
              <a:rPr lang="en-GB" sz="2200" dirty="0">
                <a:latin typeface="Calibri Light" panose="020F0302020204030204" pitchFamily="34" charset="0"/>
                <a:cs typeface="Calibri Light" panose="020F0302020204030204" pitchFamily="34" charset="0"/>
              </a:rPr>
              <a:t>individual traits in the young </a:t>
            </a:r>
            <a:r>
              <a:rPr lang="en-GB" sz="2200" dirty="0" smtClean="0">
                <a:latin typeface="Calibri Light" panose="020F0302020204030204" pitchFamily="34" charset="0"/>
                <a:cs typeface="Calibri Light" panose="020F0302020204030204" pitchFamily="34" charset="0"/>
              </a:rPr>
              <a:t>male; </a:t>
            </a:r>
            <a:r>
              <a:rPr lang="en-GB" sz="2200" dirty="0">
                <a:latin typeface="Calibri Light" panose="020F0302020204030204" pitchFamily="34" charset="0"/>
                <a:cs typeface="Calibri Light" panose="020F0302020204030204" pitchFamily="34" charset="0"/>
              </a:rPr>
              <a:t>interpersonal </a:t>
            </a:r>
            <a:r>
              <a:rPr lang="en-GB" sz="2200" dirty="0" smtClean="0">
                <a:latin typeface="Calibri Light" panose="020F0302020204030204" pitchFamily="34" charset="0"/>
                <a:cs typeface="Calibri Light" panose="020F0302020204030204" pitchFamily="34" charset="0"/>
              </a:rPr>
              <a:t>relationships; other </a:t>
            </a:r>
            <a:r>
              <a:rPr lang="en-GB" sz="2200" dirty="0">
                <a:latin typeface="Calibri Light" panose="020F0302020204030204" pitchFamily="34" charset="0"/>
                <a:cs typeface="Calibri Light" panose="020F0302020204030204" pitchFamily="34" charset="0"/>
              </a:rPr>
              <a:t>contextual </a:t>
            </a:r>
            <a:r>
              <a:rPr lang="en-GB" sz="2200" dirty="0" smtClean="0">
                <a:latin typeface="Calibri Light" panose="020F0302020204030204" pitchFamily="34" charset="0"/>
                <a:cs typeface="Calibri Light" panose="020F0302020204030204" pitchFamily="34" charset="0"/>
              </a:rPr>
              <a:t>   factors</a:t>
            </a:r>
          </a:p>
          <a:p>
            <a:r>
              <a:rPr lang="en-GB" sz="2200" dirty="0" smtClean="0">
                <a:latin typeface="Calibri Light" panose="020F0302020204030204" pitchFamily="34" charset="0"/>
                <a:cs typeface="Calibri Light" panose="020F0302020204030204" pitchFamily="34" charset="0"/>
              </a:rPr>
              <a:t>impediments </a:t>
            </a:r>
            <a:r>
              <a:rPr lang="en-GB" sz="2200" dirty="0">
                <a:latin typeface="Calibri Light" panose="020F0302020204030204" pitchFamily="34" charset="0"/>
                <a:cs typeface="Calibri Light" panose="020F0302020204030204" pitchFamily="34" charset="0"/>
              </a:rPr>
              <a:t>to identification of CSE in </a:t>
            </a:r>
            <a:r>
              <a:rPr lang="en-GB" sz="2200" dirty="0" smtClean="0">
                <a:latin typeface="Calibri Light" panose="020F0302020204030204" pitchFamily="34" charset="0"/>
                <a:cs typeface="Calibri Light" panose="020F0302020204030204" pitchFamily="34" charset="0"/>
              </a:rPr>
              <a:t>males </a:t>
            </a:r>
            <a:r>
              <a:rPr lang="en-GB" sz="2200" dirty="0">
                <a:latin typeface="Calibri Light" panose="020F0302020204030204" pitchFamily="34" charset="0"/>
                <a:cs typeface="Calibri Light" panose="020F0302020204030204" pitchFamily="34" charset="0"/>
              </a:rPr>
              <a:t>are </a:t>
            </a:r>
            <a:r>
              <a:rPr lang="en-GB" sz="2200" dirty="0" smtClean="0">
                <a:latin typeface="Calibri Light" panose="020F0302020204030204" pitchFamily="34" charset="0"/>
                <a:cs typeface="Calibri Light" panose="020F0302020204030204" pitchFamily="34" charset="0"/>
              </a:rPr>
              <a:t>multiply </a:t>
            </a:r>
            <a:r>
              <a:rPr lang="en-GB" sz="2200" dirty="0">
                <a:latin typeface="Calibri Light" panose="020F0302020204030204" pitchFamily="34" charset="0"/>
                <a:cs typeface="Calibri Light" panose="020F0302020204030204" pitchFamily="34" charset="0"/>
              </a:rPr>
              <a:t>determined by </a:t>
            </a:r>
            <a:r>
              <a:rPr lang="en-GB" sz="2200" dirty="0" smtClean="0">
                <a:latin typeface="Calibri Light" panose="020F0302020204030204" pitchFamily="34" charset="0"/>
                <a:cs typeface="Calibri Light" panose="020F0302020204030204" pitchFamily="34" charset="0"/>
              </a:rPr>
              <a:t>factors:</a:t>
            </a:r>
          </a:p>
          <a:p>
            <a:pPr lvl="1">
              <a:buFont typeface="Wingdings" panose="05000000000000000000" pitchFamily="2" charset="2"/>
              <a:buChar char="ü"/>
            </a:pPr>
            <a:r>
              <a:rPr lang="en-GB" sz="2200" dirty="0" smtClean="0">
                <a:latin typeface="Calibri Light" panose="020F0302020204030204" pitchFamily="34" charset="0"/>
                <a:cs typeface="Calibri Light" panose="020F0302020204030204" pitchFamily="34" charset="0"/>
              </a:rPr>
              <a:t> individual professional; </a:t>
            </a:r>
            <a:r>
              <a:rPr lang="en-GB" sz="2200" dirty="0">
                <a:latin typeface="Calibri Light" panose="020F0302020204030204" pitchFamily="34" charset="0"/>
                <a:cs typeface="Calibri Light" panose="020F0302020204030204" pitchFamily="34" charset="0"/>
              </a:rPr>
              <a:t>interpersonal </a:t>
            </a:r>
            <a:r>
              <a:rPr lang="en-GB" sz="2200" dirty="0" smtClean="0">
                <a:latin typeface="Calibri Light" panose="020F0302020204030204" pitchFamily="34" charset="0"/>
                <a:cs typeface="Calibri Light" panose="020F0302020204030204" pitchFamily="34" charset="0"/>
              </a:rPr>
              <a:t>relationships; other </a:t>
            </a:r>
            <a:r>
              <a:rPr lang="en-GB" sz="2200" dirty="0">
                <a:latin typeface="Calibri Light" panose="020F0302020204030204" pitchFamily="34" charset="0"/>
                <a:cs typeface="Calibri Light" panose="020F0302020204030204" pitchFamily="34" charset="0"/>
              </a:rPr>
              <a:t>contextual </a:t>
            </a:r>
            <a:r>
              <a:rPr lang="en-GB" sz="2200" dirty="0" smtClean="0">
                <a:latin typeface="Calibri Light" panose="020F0302020204030204" pitchFamily="34" charset="0"/>
                <a:cs typeface="Calibri Light" panose="020F0302020204030204" pitchFamily="34" charset="0"/>
              </a:rPr>
              <a:t>factors</a:t>
            </a:r>
            <a:endParaRPr lang="en-GB" sz="2200" dirty="0">
              <a:latin typeface="Calibri Light" panose="020F0302020204030204" pitchFamily="34" charset="0"/>
              <a:cs typeface="Calibri Light" panose="020F0302020204030204" pitchFamily="34" charset="0"/>
            </a:endParaRPr>
          </a:p>
          <a:p>
            <a:r>
              <a:rPr lang="en-GB" sz="2200" dirty="0">
                <a:latin typeface="Calibri Light" panose="020F0302020204030204" pitchFamily="34" charset="0"/>
                <a:cs typeface="Calibri Light" panose="020F0302020204030204" pitchFamily="34" charset="0"/>
              </a:rPr>
              <a:t> </a:t>
            </a:r>
            <a:r>
              <a:rPr lang="en-GB" sz="2200" dirty="0" smtClean="0">
                <a:latin typeface="Calibri Light" panose="020F0302020204030204" pitchFamily="34" charset="0"/>
                <a:cs typeface="Calibri Light" panose="020F0302020204030204" pitchFamily="34" charset="0"/>
              </a:rPr>
              <a:t>there </a:t>
            </a:r>
            <a:r>
              <a:rPr lang="en-GB" sz="2200" dirty="0">
                <a:latin typeface="Calibri Light" panose="020F0302020204030204" pitchFamily="34" charset="0"/>
                <a:cs typeface="Calibri Light" panose="020F0302020204030204" pitchFamily="34" charset="0"/>
              </a:rPr>
              <a:t>can be simultaneous causes for non-disclosure and non-identification of CSE in </a:t>
            </a:r>
            <a:r>
              <a:rPr lang="en-GB" sz="2200" dirty="0" smtClean="0">
                <a:latin typeface="Calibri Light" panose="020F0302020204030204" pitchFamily="34" charset="0"/>
                <a:cs typeface="Calibri Light" panose="020F0302020204030204" pitchFamily="34" charset="0"/>
              </a:rPr>
              <a:t>males</a:t>
            </a:r>
            <a:r>
              <a:rPr lang="en-GB" sz="2200" dirty="0">
                <a:latin typeface="Calibri Light" panose="020F0302020204030204" pitchFamily="34" charset="0"/>
                <a:cs typeface="Calibri Light" panose="020F0302020204030204" pitchFamily="34" charset="0"/>
              </a:rPr>
              <a:t>, creating connections between the two phenomena.</a:t>
            </a:r>
          </a:p>
          <a:p>
            <a:endParaRPr lang="en-GB" sz="2200" dirty="0"/>
          </a:p>
        </p:txBody>
      </p:sp>
    </p:spTree>
    <p:extLst>
      <p:ext uri="{BB962C8B-B14F-4D97-AF65-F5344CB8AC3E}">
        <p14:creationId xmlns:p14="http://schemas.microsoft.com/office/powerpoint/2010/main" val="417897517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drugs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2800" i="1" dirty="0">
                <a:latin typeface="Calibri Light" panose="020F0302020204030204" pitchFamily="34" charset="0"/>
                <a:cs typeface="Calibri Light" panose="020F0302020204030204" pitchFamily="34" charset="0"/>
              </a:rPr>
              <a:t>…you go down taking drugs to get rid of everything...before, I would just shove 12 grams down my nose in one night…Drugs are often used as a pain relief just as a normal person takes paracetamol to try to take away a headache. </a:t>
            </a:r>
            <a:r>
              <a:rPr lang="en-US" sz="2800" dirty="0">
                <a:latin typeface="Calibri Light" panose="020F0302020204030204" pitchFamily="34" charset="0"/>
                <a:cs typeface="Calibri Light" panose="020F0302020204030204" pitchFamily="34" charset="0"/>
              </a:rPr>
              <a:t>(Simon, aged 21). </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511101798"/>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smtClean="0">
                <a:latin typeface="Calibri Light" panose="020F0302020204030204" pitchFamily="34" charset="0"/>
                <a:cs typeface="Calibri Light" panose="020F0302020204030204" pitchFamily="34" charset="0"/>
              </a:rPr>
              <a:t>drugs</a:t>
            </a: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US" sz="2800" i="1" dirty="0">
                <a:latin typeface="Calibri Light" panose="020F0302020204030204" pitchFamily="34" charset="0"/>
                <a:cs typeface="Calibri Light" panose="020F0302020204030204" pitchFamily="34" charset="0"/>
              </a:rPr>
              <a:t>Because when you are telling these people, and nothing is being done, well you think ‘It’s got to be normal, hasn’t it?’… kept myself stimulated to forget about everything. It was also an easier way to deal with the abuse, so I didn’t feel any pain at the time and after. </a:t>
            </a:r>
            <a:r>
              <a:rPr lang="en-US" sz="2800" dirty="0">
                <a:latin typeface="Calibri Light" panose="020F0302020204030204" pitchFamily="34" charset="0"/>
                <a:cs typeface="Calibri Light" panose="020F0302020204030204" pitchFamily="34" charset="0"/>
              </a:rPr>
              <a:t>(Simon, aged 21). </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4747606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b="1" dirty="0">
                <a:latin typeface="Calibri Light" panose="020F0302020204030204" pitchFamily="34" charset="0"/>
                <a:cs typeface="Calibri Light" panose="020F0302020204030204" pitchFamily="34" charset="0"/>
              </a:rPr>
              <a:t>Imprisonment versus disclosure – a constrained choice</a:t>
            </a:r>
            <a:br>
              <a:rPr lang="en-GB" sz="4400" b="1" dirty="0">
                <a:latin typeface="Calibri Light" panose="020F0302020204030204" pitchFamily="34" charset="0"/>
                <a:cs typeface="Calibri Light" panose="020F0302020204030204" pitchFamily="34" charset="0"/>
              </a:rPr>
            </a:b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US" i="1" dirty="0">
                <a:latin typeface="Calibri Light" panose="020F0302020204030204" pitchFamily="34" charset="0"/>
                <a:cs typeface="Calibri Light" panose="020F0302020204030204" pitchFamily="34" charset="0"/>
              </a:rPr>
              <a:t>There’s one young man in particular stands out… and just from he was 16, every time he came out [of prison], he was maybe out a couple of weeks and he just did something, and he made sure it was the right amount to get back in. Not a really aggressive young man in any shape or form and now he’s 21 he has to work harder to make sure he’s inside you know; a wee petty theft isn’t going to do it… so he has to up the game. </a:t>
            </a:r>
            <a:r>
              <a:rPr lang="en-US" dirty="0">
                <a:latin typeface="Calibri Light" panose="020F0302020204030204" pitchFamily="34" charset="0"/>
                <a:cs typeface="Calibri Light" panose="020F0302020204030204" pitchFamily="34" charset="0"/>
              </a:rPr>
              <a:t>(PI 8, Voluntary, non-specialist). </a:t>
            </a:r>
            <a:endParaRPr lang="en-GB" dirty="0">
              <a:latin typeface="Calibri Light" panose="020F0302020204030204" pitchFamily="34" charset="0"/>
              <a:cs typeface="Calibri Light" panose="020F0302020204030204" pitchFamily="34" charset="0"/>
            </a:endParaRPr>
          </a:p>
          <a:p>
            <a:endParaRPr lang="en-GB" dirty="0"/>
          </a:p>
        </p:txBody>
      </p:sp>
    </p:spTree>
    <p:extLst>
      <p:ext uri="{BB962C8B-B14F-4D97-AF65-F5344CB8AC3E}">
        <p14:creationId xmlns:p14="http://schemas.microsoft.com/office/powerpoint/2010/main" val="2698158878"/>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1739" y="650886"/>
            <a:ext cx="9905998" cy="1478570"/>
          </a:xfrm>
        </p:spPr>
        <p:txBody>
          <a:bodyPr>
            <a:noAutofit/>
          </a:bodyPr>
          <a:lstStyle/>
          <a:p>
            <a:pPr algn="ctr"/>
            <a:r>
              <a:rPr lang="en-GB" sz="4400" b="1" dirty="0">
                <a:latin typeface="Calibri Light" panose="020F0302020204030204" pitchFamily="34" charset="0"/>
                <a:cs typeface="Calibri Light" panose="020F0302020204030204" pitchFamily="34" charset="0"/>
              </a:rPr>
              <a:t>Imprisonment versus disclosure – a constrained choice</a:t>
            </a:r>
            <a:br>
              <a:rPr lang="en-GB" sz="4400" b="1" dirty="0">
                <a:latin typeface="Calibri Light" panose="020F0302020204030204" pitchFamily="34" charset="0"/>
                <a:cs typeface="Calibri Light" panose="020F0302020204030204" pitchFamily="34" charset="0"/>
              </a:rPr>
            </a:b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lstStyle/>
          <a:p>
            <a:pPr marL="0" indent="0">
              <a:buNone/>
            </a:pPr>
            <a:r>
              <a:rPr lang="en-US" i="1" dirty="0">
                <a:latin typeface="Calibri Light" panose="020F0302020204030204" pitchFamily="34" charset="0"/>
                <a:cs typeface="Calibri Light" panose="020F0302020204030204" pitchFamily="34" charset="0"/>
              </a:rPr>
              <a:t>He turned up at the house one day and he had a yellow box...and he was just weeping…He was just saying ‘look at this, look at this’… and it was an injection that, if you found this young man lying on the street…you had to snap open the box and put it into his heart. I mean that was how far gone with substance misuse he was, and this had really shocked him and upset him that the doctor had given him this, and he said, ‘look at what my life has come to, I’ve got to get myself back inside’… </a:t>
            </a:r>
            <a:r>
              <a:rPr lang="en-US" dirty="0">
                <a:latin typeface="Calibri Light" panose="020F0302020204030204" pitchFamily="34" charset="0"/>
                <a:cs typeface="Calibri Light" panose="020F0302020204030204" pitchFamily="34" charset="0"/>
              </a:rPr>
              <a:t>(PI 8, Voluntary, non-CSE specialist). </a:t>
            </a:r>
            <a:endParaRPr lang="en-GB"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248881391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1413" y="383849"/>
            <a:ext cx="9905998" cy="1478570"/>
          </a:xfrm>
        </p:spPr>
        <p:txBody>
          <a:bodyPr>
            <a:noAutofit/>
          </a:bodyPr>
          <a:lstStyle/>
          <a:p>
            <a:pPr algn="ctr"/>
            <a:r>
              <a:rPr lang="en-GB" sz="4400" b="1" dirty="0">
                <a:latin typeface="Calibri Light" panose="020F0302020204030204" pitchFamily="34" charset="0"/>
                <a:cs typeface="Calibri Light" panose="020F0302020204030204" pitchFamily="34" charset="0"/>
              </a:rPr>
              <a:t>Imprisonment versus disclosure – a constrained choice</a:t>
            </a:r>
            <a:br>
              <a:rPr lang="en-GB" sz="4400" b="1" dirty="0">
                <a:latin typeface="Calibri Light" panose="020F0302020204030204" pitchFamily="34" charset="0"/>
                <a:cs typeface="Calibri Light" panose="020F0302020204030204" pitchFamily="34" charset="0"/>
              </a:rPr>
            </a:br>
            <a:endParaRPr lang="en-GB" sz="4400" b="1" dirty="0">
              <a:latin typeface="Calibri Light" panose="020F0302020204030204" pitchFamily="34" charset="0"/>
              <a:cs typeface="Calibri Light" panose="020F03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2800" i="1" dirty="0">
                <a:latin typeface="Calibri Light" panose="020F0302020204030204" pitchFamily="34" charset="0"/>
                <a:cs typeface="Calibri Light" panose="020F0302020204030204" pitchFamily="34" charset="0"/>
              </a:rPr>
              <a:t>... and he’s able to say ‘I can’t live…I’m going to die…I’ve got to get off the streets’ and he did it, he got himself off the streets… And, of course, he did the most heinous thing, he attacked two paramedics, two people who were trying to help him… </a:t>
            </a:r>
            <a:r>
              <a:rPr lang="en-US" sz="2800" dirty="0">
                <a:latin typeface="Calibri Light" panose="020F0302020204030204" pitchFamily="34" charset="0"/>
                <a:cs typeface="Calibri Light" panose="020F0302020204030204" pitchFamily="34" charset="0"/>
              </a:rPr>
              <a:t>(PI 8, Voluntary, non-CSE specialist). </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113761816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4400" b="1" dirty="0">
                <a:latin typeface="Calibri Light" panose="020F0302020204030204" pitchFamily="34" charset="0"/>
                <a:cs typeface="Calibri Light" panose="020F0302020204030204" pitchFamily="34" charset="0"/>
              </a:rPr>
              <a:t>Co-presenting issues impacting </a:t>
            </a:r>
            <a:r>
              <a:rPr lang="en-GB" sz="4400" b="1" dirty="0" smtClean="0">
                <a:latin typeface="Calibri Light" panose="020F0302020204030204" pitchFamily="34" charset="0"/>
                <a:cs typeface="Calibri Light" panose="020F0302020204030204" pitchFamily="34" charset="0"/>
              </a:rPr>
              <a:t>recognition </a:t>
            </a:r>
            <a:r>
              <a:rPr lang="en-GB" sz="4400" b="1" dirty="0">
                <a:latin typeface="Calibri Light" panose="020F0302020204030204" pitchFamily="34" charset="0"/>
                <a:cs typeface="Calibri Light" panose="020F0302020204030204" pitchFamily="34" charset="0"/>
              </a:rPr>
              <a:t>(Criminality and gangs)</a:t>
            </a:r>
          </a:p>
        </p:txBody>
      </p:sp>
      <p:sp>
        <p:nvSpPr>
          <p:cNvPr id="3" name="Content Placeholder 2"/>
          <p:cNvSpPr>
            <a:spLocks noGrp="1"/>
          </p:cNvSpPr>
          <p:nvPr>
            <p:ph idx="1"/>
          </p:nvPr>
        </p:nvSpPr>
        <p:spPr/>
        <p:txBody>
          <a:bodyPr>
            <a:normAutofit/>
          </a:bodyPr>
          <a:lstStyle/>
          <a:p>
            <a:pPr marL="0" indent="0">
              <a:buNone/>
            </a:pPr>
            <a:r>
              <a:rPr lang="en-GB" sz="3400" b="1" dirty="0" smtClean="0">
                <a:latin typeface="Calibri Light" panose="020F0302020204030204" pitchFamily="34" charset="0"/>
                <a:cs typeface="Calibri Light" panose="020F0302020204030204" pitchFamily="34" charset="0"/>
              </a:rPr>
              <a:t>Youth Offending</a:t>
            </a:r>
          </a:p>
          <a:p>
            <a:pPr marL="0" indent="0">
              <a:buNone/>
            </a:pPr>
            <a:endParaRPr lang="en-GB" sz="3400" dirty="0" smtClean="0">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r>
              <a:rPr lang="en-GB" sz="2800" dirty="0" smtClean="0">
                <a:latin typeface="Calibri Light" panose="020F0302020204030204" pitchFamily="34" charset="0"/>
                <a:cs typeface="Calibri Light" panose="020F0302020204030204" pitchFamily="34" charset="0"/>
              </a:rPr>
              <a:t>Focus on offending behaviour</a:t>
            </a:r>
          </a:p>
          <a:p>
            <a:pPr lvl="1">
              <a:buFont typeface="Wingdings" panose="05000000000000000000" pitchFamily="2" charset="2"/>
              <a:buChar char="Ø"/>
            </a:pPr>
            <a:r>
              <a:rPr lang="en-GB" sz="2800" dirty="0" smtClean="0">
                <a:latin typeface="Calibri Light" panose="020F0302020204030204" pitchFamily="34" charset="0"/>
                <a:cs typeface="Calibri Light" panose="020F0302020204030204" pitchFamily="34" charset="0"/>
              </a:rPr>
              <a:t>Offending as a manifestation</a:t>
            </a:r>
          </a:p>
          <a:p>
            <a:pPr lvl="1">
              <a:buFont typeface="Wingdings" panose="05000000000000000000" pitchFamily="2" charset="2"/>
              <a:buChar char="Ø"/>
            </a:pPr>
            <a:r>
              <a:rPr lang="en-GB" sz="2800" b="1" u="sng" dirty="0" smtClean="0">
                <a:latin typeface="Calibri Light" panose="020F0302020204030204" pitchFamily="34" charset="0"/>
                <a:cs typeface="Calibri Light" panose="020F0302020204030204" pitchFamily="34" charset="0"/>
              </a:rPr>
              <a:t>Misinterpretation of behaviour as criminal</a:t>
            </a:r>
          </a:p>
          <a:p>
            <a:endParaRPr lang="en-GB" dirty="0"/>
          </a:p>
        </p:txBody>
      </p:sp>
    </p:spTree>
    <p:extLst>
      <p:ext uri="{BB962C8B-B14F-4D97-AF65-F5344CB8AC3E}">
        <p14:creationId xmlns:p14="http://schemas.microsoft.com/office/powerpoint/2010/main" val="1733802212"/>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4400" b="1" dirty="0">
                <a:latin typeface="Calibri Light" panose="020F0302020204030204" pitchFamily="34" charset="0"/>
                <a:cs typeface="Calibri Light" panose="020F0302020204030204" pitchFamily="34" charset="0"/>
              </a:rPr>
              <a:t>Misinterpretation of behaviour as criminal</a:t>
            </a:r>
            <a:r>
              <a:rPr lang="en-GB" sz="4400" b="1" u="sng" dirty="0">
                <a:latin typeface="Calibri Light" panose="020F0302020204030204" pitchFamily="34" charset="0"/>
                <a:cs typeface="Calibri Light" panose="020F0302020204030204" pitchFamily="34" charset="0"/>
              </a:rPr>
              <a:t/>
            </a:r>
            <a:br>
              <a:rPr lang="en-GB" sz="4400" b="1" u="sng" dirty="0">
                <a:latin typeface="Calibri Light" panose="020F0302020204030204" pitchFamily="34" charset="0"/>
                <a:cs typeface="Calibri Light" panose="020F0302020204030204" pitchFamily="34" charset="0"/>
              </a:rPr>
            </a:br>
            <a:endParaRPr lang="en-GB" sz="4400" b="1" dirty="0"/>
          </a:p>
        </p:txBody>
      </p:sp>
      <p:sp>
        <p:nvSpPr>
          <p:cNvPr id="3" name="Content Placeholder 2"/>
          <p:cNvSpPr>
            <a:spLocks noGrp="1"/>
          </p:cNvSpPr>
          <p:nvPr>
            <p:ph idx="1"/>
          </p:nvPr>
        </p:nvSpPr>
        <p:spPr/>
        <p:txBody>
          <a:bodyPr>
            <a:normAutofit/>
          </a:bodyPr>
          <a:lstStyle/>
          <a:p>
            <a:pPr marL="0" indent="0">
              <a:buNone/>
            </a:pPr>
            <a:r>
              <a:rPr lang="en-US" sz="2800" i="1" dirty="0">
                <a:latin typeface="Calibri Light" panose="020F0302020204030204" pitchFamily="34" charset="0"/>
                <a:cs typeface="Calibri Light" panose="020F0302020204030204" pitchFamily="34" charset="0"/>
              </a:rPr>
              <a:t>Because of all the risk indicators of my CSE really…where I was coming home with injuries and bruises and things like that; I had the use of 2 mobile phones and I was very secretive about calls, I had new trainers, new clothes, anything I wanted I had and that was interpreted as being in criminal activity with other young people which wasn’t the case. </a:t>
            </a:r>
            <a:r>
              <a:rPr lang="en-US" sz="2800" dirty="0">
                <a:latin typeface="Calibri Light" panose="020F0302020204030204" pitchFamily="34" charset="0"/>
                <a:cs typeface="Calibri Light" panose="020F0302020204030204" pitchFamily="34" charset="0"/>
              </a:rPr>
              <a:t>(Greg, aged 22). </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354568420"/>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GB" sz="4400" b="1" dirty="0">
                <a:latin typeface="Calibri Light" panose="020F0302020204030204" pitchFamily="34" charset="0"/>
                <a:cs typeface="Calibri Light" panose="020F0302020204030204" pitchFamily="34" charset="0"/>
              </a:rPr>
              <a:t>Misinterpretation of behaviour as criminal</a:t>
            </a:r>
            <a:r>
              <a:rPr lang="en-GB" b="1" u="sng" dirty="0">
                <a:latin typeface="Calibri Light" panose="020F0302020204030204" pitchFamily="34" charset="0"/>
                <a:cs typeface="Calibri Light" panose="020F0302020204030204" pitchFamily="34" charset="0"/>
              </a:rPr>
              <a:t/>
            </a:r>
            <a:br>
              <a:rPr lang="en-GB" b="1" u="sng" dirty="0">
                <a:latin typeface="Calibri Light" panose="020F0302020204030204" pitchFamily="34" charset="0"/>
                <a:cs typeface="Calibri Light" panose="020F0302020204030204" pitchFamily="34" charset="0"/>
              </a:rPr>
            </a:br>
            <a:endParaRPr lang="en-GB" dirty="0"/>
          </a:p>
        </p:txBody>
      </p:sp>
      <p:sp>
        <p:nvSpPr>
          <p:cNvPr id="3" name="Content Placeholder 2"/>
          <p:cNvSpPr>
            <a:spLocks noGrp="1"/>
          </p:cNvSpPr>
          <p:nvPr>
            <p:ph idx="1"/>
          </p:nvPr>
        </p:nvSpPr>
        <p:spPr/>
        <p:txBody>
          <a:bodyPr>
            <a:normAutofit/>
          </a:bodyPr>
          <a:lstStyle/>
          <a:p>
            <a:pPr marL="0" indent="0">
              <a:buNone/>
            </a:pPr>
            <a:r>
              <a:rPr lang="en-US" sz="2800" i="1" dirty="0">
                <a:latin typeface="Calibri Light" panose="020F0302020204030204" pitchFamily="34" charset="0"/>
                <a:cs typeface="Calibri Light" panose="020F0302020204030204" pitchFamily="34" charset="0"/>
              </a:rPr>
              <a:t>I think that the project worker, because she works with young people in gangs every day, I think she could see from how I was that it was unlikely that I was in a gang, and it was her I told I was in a relationship with an 18-year-old man. She passed it on to social services, but nothing was done. </a:t>
            </a:r>
            <a:r>
              <a:rPr lang="en-US" sz="2800" dirty="0">
                <a:latin typeface="Calibri Light" panose="020F0302020204030204" pitchFamily="34" charset="0"/>
                <a:cs typeface="Calibri Light" panose="020F0302020204030204" pitchFamily="34" charset="0"/>
              </a:rPr>
              <a:t>(Greg, aged 22). </a:t>
            </a:r>
            <a:endParaRPr lang="en-GB" sz="2800" dirty="0">
              <a:latin typeface="Calibri Light" panose="020F0302020204030204" pitchFamily="34" charset="0"/>
              <a:cs typeface="Calibri Light" panose="020F0302020204030204" pitchFamily="34" charset="0"/>
            </a:endParaRPr>
          </a:p>
        </p:txBody>
      </p:sp>
    </p:spTree>
    <p:extLst>
      <p:ext uri="{BB962C8B-B14F-4D97-AF65-F5344CB8AC3E}">
        <p14:creationId xmlns:p14="http://schemas.microsoft.com/office/powerpoint/2010/main" val="428676900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Paramilitarism</a:t>
            </a:r>
            <a:br>
              <a:rPr lang="en-US" sz="4400" b="1" dirty="0">
                <a:latin typeface="Calibri Light" panose="020F0302020204030204" pitchFamily="34" charset="0"/>
                <a:cs typeface="Calibri Light" panose="020F0302020204030204" pitchFamily="34" charset="0"/>
              </a:rPr>
            </a:br>
            <a:endParaRPr lang="en-GB" sz="4400" dirty="0"/>
          </a:p>
        </p:txBody>
      </p:sp>
      <p:sp>
        <p:nvSpPr>
          <p:cNvPr id="3" name="Content Placeholder 2"/>
          <p:cNvSpPr>
            <a:spLocks noGrp="1"/>
          </p:cNvSpPr>
          <p:nvPr>
            <p:ph idx="1"/>
          </p:nvPr>
        </p:nvSpPr>
        <p:spPr>
          <a:xfrm>
            <a:off x="1327529" y="2556984"/>
            <a:ext cx="9905999" cy="3541714"/>
          </a:xfrm>
        </p:spPr>
        <p:txBody>
          <a:bodyPr>
            <a:normAutofit/>
          </a:bodyPr>
          <a:lstStyle/>
          <a:p>
            <a:pPr lvl="1">
              <a:buFont typeface="Wingdings" panose="05000000000000000000" pitchFamily="2" charset="2"/>
              <a:buChar char="Ø"/>
            </a:pPr>
            <a:r>
              <a:rPr lang="en-GB" sz="2800" dirty="0" smtClean="0">
                <a:latin typeface="Calibri Light" panose="020F0302020204030204" pitchFamily="34" charset="0"/>
                <a:cs typeface="Calibri Light" panose="020F0302020204030204" pitchFamily="34" charset="0"/>
              </a:rPr>
              <a:t>Impact </a:t>
            </a:r>
            <a:r>
              <a:rPr lang="en-GB" sz="2800" dirty="0">
                <a:latin typeface="Calibri Light" panose="020F0302020204030204" pitchFamily="34" charset="0"/>
                <a:cs typeface="Calibri Light" panose="020F0302020204030204" pitchFamily="34" charset="0"/>
              </a:rPr>
              <a:t>of fear, control and constrained choice</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Fear of </a:t>
            </a:r>
            <a:r>
              <a:rPr lang="en-GB" sz="2800" dirty="0" smtClean="0">
                <a:latin typeface="Calibri Light" panose="020F0302020204030204" pitchFamily="34" charset="0"/>
                <a:cs typeface="Calibri Light" panose="020F0302020204030204" pitchFamily="34" charset="0"/>
              </a:rPr>
              <a:t>consequences for self and others</a:t>
            </a:r>
            <a:endParaRPr lang="en-GB" sz="2800" dirty="0">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Control through </a:t>
            </a:r>
            <a:r>
              <a:rPr lang="en-GB" sz="2800" dirty="0" smtClean="0">
                <a:latin typeface="Calibri Light" panose="020F0302020204030204" pitchFamily="34" charset="0"/>
                <a:cs typeface="Calibri Light" panose="020F0302020204030204" pitchFamily="34" charset="0"/>
              </a:rPr>
              <a:t>drugs</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Coercion to perpetrate </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Gains versus disclosure</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From tolerance to normalisation</a:t>
            </a:r>
          </a:p>
          <a:p>
            <a:pPr marL="0" indent="0">
              <a:buNone/>
            </a:pPr>
            <a:endParaRPr lang="en-GB" dirty="0"/>
          </a:p>
        </p:txBody>
      </p:sp>
    </p:spTree>
    <p:extLst>
      <p:ext uri="{BB962C8B-B14F-4D97-AF65-F5344CB8AC3E}">
        <p14:creationId xmlns:p14="http://schemas.microsoft.com/office/powerpoint/2010/main" val="213959514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400" b="1" dirty="0">
                <a:latin typeface="Calibri Light" panose="020F0302020204030204" pitchFamily="34" charset="0"/>
                <a:cs typeface="Calibri Light" panose="020F0302020204030204" pitchFamily="34" charset="0"/>
              </a:rPr>
              <a:t>Paramilitarism</a:t>
            </a:r>
            <a:br>
              <a:rPr lang="en-US" sz="4400" b="1" dirty="0">
                <a:latin typeface="Calibri Light" panose="020F0302020204030204" pitchFamily="34" charset="0"/>
                <a:cs typeface="Calibri Light" panose="020F0302020204030204" pitchFamily="34" charset="0"/>
              </a:rPr>
            </a:br>
            <a:endParaRPr lang="en-GB" sz="4400" dirty="0"/>
          </a:p>
        </p:txBody>
      </p:sp>
      <p:sp>
        <p:nvSpPr>
          <p:cNvPr id="3" name="Content Placeholder 2"/>
          <p:cNvSpPr>
            <a:spLocks noGrp="1"/>
          </p:cNvSpPr>
          <p:nvPr>
            <p:ph idx="1"/>
          </p:nvPr>
        </p:nvSpPr>
        <p:spPr>
          <a:xfrm>
            <a:off x="1327529" y="2556984"/>
            <a:ext cx="9905999" cy="3541714"/>
          </a:xfrm>
        </p:spPr>
        <p:txBody>
          <a:bodyPr>
            <a:normAutofit/>
          </a:bodyPr>
          <a:lstStyle/>
          <a:p>
            <a:pPr lvl="1">
              <a:buFont typeface="Wingdings" panose="05000000000000000000" pitchFamily="2" charset="2"/>
              <a:buChar char="Ø"/>
            </a:pPr>
            <a:r>
              <a:rPr lang="en-GB" sz="2800" b="1" u="sng" dirty="0" smtClean="0">
                <a:latin typeface="Calibri Light" panose="020F0302020204030204" pitchFamily="34" charset="0"/>
                <a:cs typeface="Calibri Light" panose="020F0302020204030204" pitchFamily="34" charset="0"/>
              </a:rPr>
              <a:t>Impact </a:t>
            </a:r>
            <a:r>
              <a:rPr lang="en-GB" sz="2800" b="1" u="sng" dirty="0">
                <a:latin typeface="Calibri Light" panose="020F0302020204030204" pitchFamily="34" charset="0"/>
                <a:cs typeface="Calibri Light" panose="020F0302020204030204" pitchFamily="34" charset="0"/>
              </a:rPr>
              <a:t>of fear, control and constrained choice</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Fear of </a:t>
            </a:r>
            <a:r>
              <a:rPr lang="en-GB" sz="2800" dirty="0" smtClean="0">
                <a:latin typeface="Calibri Light" panose="020F0302020204030204" pitchFamily="34" charset="0"/>
                <a:cs typeface="Calibri Light" panose="020F0302020204030204" pitchFamily="34" charset="0"/>
              </a:rPr>
              <a:t>consequences for self and others</a:t>
            </a:r>
            <a:endParaRPr lang="en-GB" sz="2800" dirty="0">
              <a:latin typeface="Calibri Light" panose="020F0302020204030204" pitchFamily="34" charset="0"/>
              <a:cs typeface="Calibri Light" panose="020F0302020204030204" pitchFamily="34" charset="0"/>
            </a:endParaRP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Control through </a:t>
            </a:r>
            <a:r>
              <a:rPr lang="en-GB" sz="2800" dirty="0" smtClean="0">
                <a:latin typeface="Calibri Light" panose="020F0302020204030204" pitchFamily="34" charset="0"/>
                <a:cs typeface="Calibri Light" panose="020F0302020204030204" pitchFamily="34" charset="0"/>
              </a:rPr>
              <a:t>drugs</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Coercion to perpetrate </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Gains versus disclosure</a:t>
            </a:r>
          </a:p>
          <a:p>
            <a:pPr lvl="1">
              <a:buFont typeface="Wingdings" panose="05000000000000000000" pitchFamily="2" charset="2"/>
              <a:buChar char="Ø"/>
            </a:pPr>
            <a:r>
              <a:rPr lang="en-GB" sz="2800" dirty="0">
                <a:latin typeface="Calibri Light" panose="020F0302020204030204" pitchFamily="34" charset="0"/>
                <a:cs typeface="Calibri Light" panose="020F0302020204030204" pitchFamily="34" charset="0"/>
              </a:rPr>
              <a:t>From tolerance to normalisation</a:t>
            </a:r>
          </a:p>
          <a:p>
            <a:pPr marL="0" indent="0">
              <a:buNone/>
            </a:pPr>
            <a:endParaRPr lang="en-GB" dirty="0"/>
          </a:p>
        </p:txBody>
      </p:sp>
    </p:spTree>
    <p:extLst>
      <p:ext uri="{BB962C8B-B14F-4D97-AF65-F5344CB8AC3E}">
        <p14:creationId xmlns:p14="http://schemas.microsoft.com/office/powerpoint/2010/main" val="94538555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Circuit">
      <a:dk1>
        <a:sysClr val="windowText" lastClr="000000"/>
      </a:dk1>
      <a:lt1>
        <a:sysClr val="window" lastClr="FFFFFF"/>
      </a:lt1>
      <a:dk2>
        <a:srgbClr val="134770"/>
      </a:dk2>
      <a:lt2>
        <a:srgbClr val="82FFFF"/>
      </a:lt2>
      <a:accent1>
        <a:srgbClr val="9ACD4C"/>
      </a:accent1>
      <a:accent2>
        <a:srgbClr val="FAA93A"/>
      </a:accent2>
      <a:accent3>
        <a:srgbClr val="D35940"/>
      </a:accent3>
      <a:accent4>
        <a:srgbClr val="B258D3"/>
      </a:accent4>
      <a:accent5>
        <a:srgbClr val="63A0CC"/>
      </a:accent5>
      <a:accent6>
        <a:srgbClr val="8AC4A7"/>
      </a:accent6>
      <a:hlink>
        <a:srgbClr val="B8FA56"/>
      </a:hlink>
      <a:folHlink>
        <a:srgbClr val="7AF8CC"/>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xmlns=""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1628</TotalTime>
  <Words>7027</Words>
  <Application>Microsoft Office PowerPoint</Application>
  <PresentationFormat>Custom</PresentationFormat>
  <Paragraphs>420</Paragraphs>
  <Slides>119</Slides>
  <Notes>0</Notes>
  <HiddenSlides>0</HiddenSlides>
  <MMClips>0</MMClips>
  <ScaleCrop>false</ScaleCrop>
  <HeadingPairs>
    <vt:vector size="4" baseType="variant">
      <vt:variant>
        <vt:lpstr>Theme</vt:lpstr>
      </vt:variant>
      <vt:variant>
        <vt:i4>1</vt:i4>
      </vt:variant>
      <vt:variant>
        <vt:lpstr>Slide Titles</vt:lpstr>
      </vt:variant>
      <vt:variant>
        <vt:i4>119</vt:i4>
      </vt:variant>
    </vt:vector>
  </HeadingPairs>
  <TitlesOfParts>
    <vt:vector size="120" baseType="lpstr">
      <vt:lpstr>Circuit</vt:lpstr>
      <vt:lpstr>Impediments to the recognition of the sexual exploitation of young males under 18  </vt:lpstr>
      <vt:lpstr>PowerPoint Presentation</vt:lpstr>
      <vt:lpstr>Research Aims</vt:lpstr>
      <vt:lpstr>Key Findings – Literature review</vt:lpstr>
      <vt:lpstr>PowerPoint Presentation</vt:lpstr>
      <vt:lpstr>Definition of cse</vt:lpstr>
      <vt:lpstr>Legal and policy context</vt:lpstr>
      <vt:lpstr>    Theoretical framework</vt:lpstr>
      <vt:lpstr>Ecological systems theory</vt:lpstr>
      <vt:lpstr>PowerPoint Presentation</vt:lpstr>
      <vt:lpstr>Research Methodology</vt:lpstr>
      <vt:lpstr>PowerPoint Presentation</vt:lpstr>
      <vt:lpstr>PowerPoint Presentation</vt:lpstr>
      <vt:lpstr>    RESEARCH FINDINGS</vt:lpstr>
      <vt:lpstr>Perceived top three groups of young males least likely to disclose</vt:lpstr>
      <vt:lpstr>PowerPoint Presentation</vt:lpstr>
      <vt:lpstr>PowerPoint Presentation</vt:lpstr>
      <vt:lpstr>Stereotypical Assumptions regarding masculinity </vt:lpstr>
      <vt:lpstr>Not the victim</vt:lpstr>
      <vt:lpstr>Not the victim</vt:lpstr>
      <vt:lpstr>Not the victim</vt:lpstr>
      <vt:lpstr>Stereotypical Assumptions regarding masculinity </vt:lpstr>
      <vt:lpstr>The perpetrator</vt:lpstr>
      <vt:lpstr>The perpetrator</vt:lpstr>
      <vt:lpstr>Stereotypical Assumptions regarding masculinity </vt:lpstr>
      <vt:lpstr>Protector of self</vt:lpstr>
      <vt:lpstr>Protector of self</vt:lpstr>
      <vt:lpstr>Self preservation</vt:lpstr>
      <vt:lpstr>Self preservation</vt:lpstr>
      <vt:lpstr>Self preservation</vt:lpstr>
      <vt:lpstr>Stereotypical Assumptions regarding masculinity </vt:lpstr>
      <vt:lpstr>Protector of others</vt:lpstr>
      <vt:lpstr>Protector of others</vt:lpstr>
      <vt:lpstr>Shame</vt:lpstr>
      <vt:lpstr>Self-blame</vt:lpstr>
      <vt:lpstr>Stereotypical Assumptions regarding masculinity </vt:lpstr>
      <vt:lpstr>Threat to masculinity</vt:lpstr>
      <vt:lpstr>Stereotypical Assumptions regarding masculinity </vt:lpstr>
      <vt:lpstr>Communication strategies</vt:lpstr>
      <vt:lpstr>Communication strategies</vt:lpstr>
      <vt:lpstr>Communication strategies</vt:lpstr>
      <vt:lpstr>Level of awareness</vt:lpstr>
      <vt:lpstr>Young males’ lack of awareness</vt:lpstr>
      <vt:lpstr>Young males’ lack of awareness</vt:lpstr>
      <vt:lpstr>Professionals’ lack of awareness</vt:lpstr>
      <vt:lpstr>Professionals’ lack of awareness</vt:lpstr>
      <vt:lpstr>Professionals’ lack of awareness</vt:lpstr>
      <vt:lpstr>Professionals’ lack of awareness</vt:lpstr>
      <vt:lpstr>PowerPoint Presentation</vt:lpstr>
      <vt:lpstr>PowerPoint Presentation</vt:lpstr>
      <vt:lpstr>Solutions</vt:lpstr>
      <vt:lpstr>SERVICE PROVISION</vt:lpstr>
      <vt:lpstr>Time available</vt:lpstr>
      <vt:lpstr>Gender of worker</vt:lpstr>
      <vt:lpstr>accessibility</vt:lpstr>
      <vt:lpstr>IMPACT OF PERPETRATOR GENDER </vt:lpstr>
      <vt:lpstr>minimisation</vt:lpstr>
      <vt:lpstr>minimisation</vt:lpstr>
      <vt:lpstr>minimisation</vt:lpstr>
      <vt:lpstr>Physical make-up of the male</vt:lpstr>
      <vt:lpstr>IMPACT OF PERPETRATOR GENDER</vt:lpstr>
      <vt:lpstr>PowerPoint Presentation</vt:lpstr>
      <vt:lpstr>The impact of homosexuality</vt:lpstr>
      <vt:lpstr>Beliefs by others impacting recognition</vt:lpstr>
      <vt:lpstr>Cultural influences</vt:lpstr>
      <vt:lpstr>Cultural influences</vt:lpstr>
      <vt:lpstr>Cultural influences</vt:lpstr>
      <vt:lpstr>Cultural influences</vt:lpstr>
      <vt:lpstr>Cultural influences</vt:lpstr>
      <vt:lpstr>misinterpretation</vt:lpstr>
      <vt:lpstr>misinterpretation</vt:lpstr>
      <vt:lpstr>Reticence in naming sexual identity</vt:lpstr>
      <vt:lpstr>Reticence in naming sexual identity</vt:lpstr>
      <vt:lpstr>Professionals’ reticence</vt:lpstr>
      <vt:lpstr>Homophobia</vt:lpstr>
      <vt:lpstr>Co-presenting issues impacting recognition (Criminality and gangs)</vt:lpstr>
      <vt:lpstr>Co-presenting issues impacting recognition (Criminality and gangs)</vt:lpstr>
      <vt:lpstr>Focus on offending behaviour </vt:lpstr>
      <vt:lpstr>Focus on offending behaviour </vt:lpstr>
      <vt:lpstr>Focus on offending behaviour </vt:lpstr>
      <vt:lpstr>Focus on offending behaviour</vt:lpstr>
      <vt:lpstr>Focus on offending behaviour</vt:lpstr>
      <vt:lpstr>Focus on offending behaviour</vt:lpstr>
      <vt:lpstr>Co-presenting issues impacting recognition (Criminality and gangs)</vt:lpstr>
      <vt:lpstr>Manifestation</vt:lpstr>
      <vt:lpstr>Manifestation</vt:lpstr>
      <vt:lpstr>Manifestation</vt:lpstr>
      <vt:lpstr>Aggression and drugs</vt:lpstr>
      <vt:lpstr>Aggression</vt:lpstr>
      <vt:lpstr>drugs</vt:lpstr>
      <vt:lpstr>drugs</vt:lpstr>
      <vt:lpstr>Imprisonment versus disclosure – a constrained choice </vt:lpstr>
      <vt:lpstr>Imprisonment versus disclosure – a constrained choice </vt:lpstr>
      <vt:lpstr>Imprisonment versus disclosure – a constrained choice </vt:lpstr>
      <vt:lpstr>Co-presenting issues impacting recognition (Criminality and gangs)</vt:lpstr>
      <vt:lpstr>Misinterpretation of behaviour as criminal </vt:lpstr>
      <vt:lpstr>Misinterpretation of behaviour as criminal </vt:lpstr>
      <vt:lpstr>Paramilitarism </vt:lpstr>
      <vt:lpstr>Paramilitarism </vt:lpstr>
      <vt:lpstr>Impact of fear, control and constrained choice </vt:lpstr>
      <vt:lpstr>PowerPoint Presentation</vt:lpstr>
      <vt:lpstr>Paramilitarism </vt:lpstr>
      <vt:lpstr>fear</vt:lpstr>
      <vt:lpstr>fear</vt:lpstr>
      <vt:lpstr>Paramilitarism </vt:lpstr>
      <vt:lpstr>Control through drugs</vt:lpstr>
      <vt:lpstr>Paramilitarism </vt:lpstr>
      <vt:lpstr>Coercion to perpetrate</vt:lpstr>
      <vt:lpstr>Paramilitarism </vt:lpstr>
      <vt:lpstr>Gains versus disclosure</vt:lpstr>
      <vt:lpstr>Paramilitarism </vt:lpstr>
      <vt:lpstr>From tolerance to normalisation</vt:lpstr>
      <vt:lpstr>Conclusions</vt:lpstr>
      <vt:lpstr>Young peoples’ main perceived inhibitors to recognition of males as victims of CSE</vt:lpstr>
      <vt:lpstr>Professionals’ main perceived inhibitors to recognition of CSE in young males</vt:lpstr>
      <vt:lpstr>Recommendations</vt:lpstr>
      <vt:lpstr>Briefing Paper No. 1</vt:lpstr>
      <vt:lpstr>Coming soon……</vt:lpstr>
      <vt:lpstr>Contact details</vt:lpstr>
    </vt:vector>
  </TitlesOfParts>
  <Company>Presbyterian Church in Ireland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Impediments to the recognition of the sexual exploitation of young males under 18</dc:title>
  <dc:creator>Jacqui Devlin</dc:creator>
  <cp:lastModifiedBy>Raissa DaCunha</cp:lastModifiedBy>
  <cp:revision>120</cp:revision>
  <dcterms:created xsi:type="dcterms:W3CDTF">2020-10-25T14:32:31Z</dcterms:created>
  <dcterms:modified xsi:type="dcterms:W3CDTF">2020-12-07T17:30:43Z</dcterms:modified>
</cp:coreProperties>
</file>