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5" r:id="rId2"/>
  </p:sldMasterIdLst>
  <p:notesMasterIdLst>
    <p:notesMasterId r:id="rId17"/>
  </p:notesMasterIdLst>
  <p:sldIdLst>
    <p:sldId id="281" r:id="rId3"/>
    <p:sldId id="277" r:id="rId4"/>
    <p:sldId id="279" r:id="rId5"/>
    <p:sldId id="284" r:id="rId6"/>
    <p:sldId id="289" r:id="rId7"/>
    <p:sldId id="286" r:id="rId8"/>
    <p:sldId id="285" r:id="rId9"/>
    <p:sldId id="290" r:id="rId10"/>
    <p:sldId id="287" r:id="rId11"/>
    <p:sldId id="288" r:id="rId12"/>
    <p:sldId id="264" r:id="rId13"/>
    <p:sldId id="273" r:id="rId14"/>
    <p:sldId id="27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5"/>
    <a:srgbClr val="FFDD00"/>
    <a:srgbClr val="DDDDDD"/>
    <a:srgbClr val="003057"/>
    <a:srgbClr val="FFD50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3621" autoAdjust="0"/>
  </p:normalViewPr>
  <p:slideViewPr>
    <p:cSldViewPr>
      <p:cViewPr varScale="1">
        <p:scale>
          <a:sx n="69" d="100"/>
          <a:sy n="69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solidFill>
                  <a:srgbClr val="002945"/>
                </a:solidFill>
                <a:latin typeface="Helvetica" pitchFamily="2" charset="0"/>
              </a:defRPr>
            </a:pPr>
            <a:r>
              <a:rPr lang="en-US" sz="1600" dirty="0">
                <a:solidFill>
                  <a:srgbClr val="002945"/>
                </a:solidFill>
                <a:latin typeface="Helvetica" pitchFamily="2" charset="0"/>
              </a:rPr>
              <a:t>Pie</a:t>
            </a:r>
            <a:r>
              <a:rPr lang="en-US" sz="1600" baseline="0" dirty="0">
                <a:solidFill>
                  <a:srgbClr val="002945"/>
                </a:solidFill>
                <a:latin typeface="Helvetica" pitchFamily="2" charset="0"/>
              </a:rPr>
              <a:t> Chart</a:t>
            </a:r>
            <a:endParaRPr lang="en-US" sz="1600" dirty="0">
              <a:solidFill>
                <a:srgbClr val="002945"/>
              </a:solidFill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67368967743165098"/>
          <c:y val="0.1221244445140238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rgbClr val="00294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87-8F46-ACF9-9760BFF8CDC5}"/>
              </c:ext>
            </c:extLst>
          </c:dPt>
          <c:dPt>
            <c:idx val="1"/>
            <c:bubble3D val="0"/>
            <c:spPr>
              <a:solidFill>
                <a:srgbClr val="002945">
                  <a:alpha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87-8F46-ACF9-9760BFF8CDC5}"/>
              </c:ext>
            </c:extLst>
          </c:dPt>
          <c:dPt>
            <c:idx val="2"/>
            <c:bubble3D val="0"/>
            <c:spPr>
              <a:solidFill>
                <a:srgbClr val="002945">
                  <a:alpha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87-8F46-ACF9-9760BFF8CDC5}"/>
              </c:ext>
            </c:extLst>
          </c:dPt>
          <c:dPt>
            <c:idx val="3"/>
            <c:bubble3D val="0"/>
            <c:spPr>
              <a:solidFill>
                <a:schemeClr val="tx1">
                  <a:alpha val="2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87-8F46-ACF9-9760BFF8C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Helvetica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87-8F46-ACF9-9760BFF8C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671993348757299"/>
          <c:y val="0.41562261250599025"/>
          <c:w val="0.19208652259768327"/>
          <c:h val="0.27501448121467759"/>
        </c:manualLayout>
      </c:layout>
      <c:overlay val="0"/>
      <c:txPr>
        <a:bodyPr/>
        <a:lstStyle/>
        <a:p>
          <a:pPr>
            <a:defRPr sz="1000" b="0">
              <a:solidFill>
                <a:srgbClr val="002945"/>
              </a:solidFill>
              <a:latin typeface="Helvetica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GB"/>
              <a:t>Chart Title</a:t>
            </a:r>
          </a:p>
        </c:rich>
      </c:tx>
      <c:layout>
        <c:manualLayout>
          <c:xMode val="edge"/>
          <c:yMode val="edge"/>
          <c:x val="0.40692834563892488"/>
          <c:y val="2.39380776592706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DD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8B-744D-B15F-F2BD01C436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8B-744D-B15F-F2BD01C436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8B-744D-B15F-F2BD01C43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20960"/>
        <c:axId val="117722496"/>
      </c:barChart>
      <c:catAx>
        <c:axId val="11772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7722496"/>
        <c:crosses val="autoZero"/>
        <c:auto val="1"/>
        <c:lblAlgn val="ctr"/>
        <c:lblOffset val="100"/>
        <c:noMultiLvlLbl val="0"/>
      </c:catAx>
      <c:valAx>
        <c:axId val="11772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7720960"/>
        <c:crosses val="autoZero"/>
        <c:crossBetween val="between"/>
      </c:valAx>
      <c:spPr>
        <a:noFill/>
        <a:ln>
          <a:solidFill>
            <a:schemeClr val="bg1">
              <a:alpha val="20000"/>
            </a:schemeClr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Helvetica" pitchFamily="2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30217162345142E-2"/>
          <c:y val="0.1805651320482069"/>
          <c:w val="0.848945209973753"/>
          <c:h val="0.545171505905512"/>
        </c:manualLayout>
      </c:layout>
      <c:area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rgbClr val="FFDD00"/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Blatt1!$B$2:$B$15</c:f>
              <c:numCache>
                <c:formatCode>General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87-C945-95DB-12BD2F027748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Blatt1!$C$2:$C$15</c:f>
              <c:numCache>
                <c:formatCode>General</c:formatCode>
                <c:ptCount val="14"/>
                <c:pt idx="2">
                  <c:v>0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87-C945-95DB-12BD2F027748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Blatt1!$D$2:$D$15</c:f>
              <c:numCache>
                <c:formatCode>General</c:formatCode>
                <c:ptCount val="14"/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87-C945-95DB-12BD2F027748}"/>
            </c:ext>
          </c:extLst>
        </c:ser>
        <c:ser>
          <c:idx val="3"/>
          <c:order val="3"/>
          <c:tx>
            <c:strRef>
              <c:f>Blatt1!$E$1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Blatt1!$E$2:$E$15</c:f>
              <c:numCache>
                <c:formatCode>General</c:formatCode>
                <c:ptCount val="14"/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87-C945-95DB-12BD2F027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482240"/>
        <c:axId val="117483776"/>
      </c:areaChart>
      <c:catAx>
        <c:axId val="1174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17483776"/>
        <c:crosses val="autoZero"/>
        <c:auto val="1"/>
        <c:lblAlgn val="ctr"/>
        <c:lblOffset val="100"/>
        <c:noMultiLvlLbl val="0"/>
      </c:catAx>
      <c:valAx>
        <c:axId val="11748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17482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55233462059283"/>
          <c:y val="0.83904001335178002"/>
          <c:w val="0.402895205376398"/>
          <c:h val="7.376145471023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itchFamily="2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solidFill>
                  <a:srgbClr val="002945"/>
                </a:solidFill>
                <a:latin typeface="Helvetica" pitchFamily="2" charset="0"/>
              </a:defRPr>
            </a:pPr>
            <a:r>
              <a:rPr lang="en-US" sz="1600" dirty="0">
                <a:solidFill>
                  <a:srgbClr val="002945"/>
                </a:solidFill>
                <a:latin typeface="Helvetica" pitchFamily="2" charset="0"/>
              </a:rPr>
              <a:t>Pie</a:t>
            </a:r>
            <a:r>
              <a:rPr lang="en-US" sz="1600" baseline="0" dirty="0">
                <a:solidFill>
                  <a:srgbClr val="002945"/>
                </a:solidFill>
                <a:latin typeface="Helvetica" pitchFamily="2" charset="0"/>
              </a:rPr>
              <a:t> Chart</a:t>
            </a:r>
            <a:endParaRPr lang="en-US" sz="1600" dirty="0">
              <a:solidFill>
                <a:srgbClr val="002945"/>
              </a:solidFill>
              <a:latin typeface="Helvetica" pitchFamily="2" charset="0"/>
            </a:endParaRPr>
          </a:p>
        </c:rich>
      </c:tx>
      <c:layout>
        <c:manualLayout>
          <c:xMode val="edge"/>
          <c:yMode val="edge"/>
          <c:x val="0.67368967743165098"/>
          <c:y val="0.1221244445140238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rgbClr val="00294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87-8F46-ACF9-9760BFF8CDC5}"/>
              </c:ext>
            </c:extLst>
          </c:dPt>
          <c:dPt>
            <c:idx val="1"/>
            <c:bubble3D val="0"/>
            <c:spPr>
              <a:solidFill>
                <a:srgbClr val="002945">
                  <a:alpha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87-8F46-ACF9-9760BFF8CDC5}"/>
              </c:ext>
            </c:extLst>
          </c:dPt>
          <c:dPt>
            <c:idx val="2"/>
            <c:bubble3D val="0"/>
            <c:spPr>
              <a:solidFill>
                <a:srgbClr val="002945">
                  <a:alpha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87-8F46-ACF9-9760BFF8CDC5}"/>
              </c:ext>
            </c:extLst>
          </c:dPt>
          <c:dPt>
            <c:idx val="3"/>
            <c:bubble3D val="0"/>
            <c:spPr>
              <a:solidFill>
                <a:schemeClr val="tx1">
                  <a:alpha val="2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87-8F46-ACF9-9760BFF8C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Helvetica" pitchFamily="2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87-8F46-ACF9-9760BFF8C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671993348757299"/>
          <c:y val="0.41562261250599025"/>
          <c:w val="0.19208652259768327"/>
          <c:h val="0.27501448121467759"/>
        </c:manualLayout>
      </c:layout>
      <c:overlay val="0"/>
      <c:txPr>
        <a:bodyPr/>
        <a:lstStyle/>
        <a:p>
          <a:pPr>
            <a:defRPr sz="1000" b="0">
              <a:solidFill>
                <a:srgbClr val="002945"/>
              </a:solidFill>
              <a:latin typeface="Helvetica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GB"/>
              <a:t>Chart Title</a:t>
            </a:r>
          </a:p>
        </c:rich>
      </c:tx>
      <c:layout>
        <c:manualLayout>
          <c:xMode val="edge"/>
          <c:yMode val="edge"/>
          <c:x val="0.40692834563892488"/>
          <c:y val="2.39380776592706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DD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8B-744D-B15F-F2BD01C436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8B-744D-B15F-F2BD01C436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8B-744D-B15F-F2BD01C43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99552"/>
        <c:axId val="117801344"/>
      </c:barChart>
      <c:catAx>
        <c:axId val="1177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7801344"/>
        <c:crosses val="autoZero"/>
        <c:auto val="1"/>
        <c:lblAlgn val="ctr"/>
        <c:lblOffset val="100"/>
        <c:noMultiLvlLbl val="0"/>
      </c:catAx>
      <c:valAx>
        <c:axId val="11780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7799552"/>
        <c:crosses val="autoZero"/>
        <c:crossBetween val="between"/>
      </c:valAx>
      <c:spPr>
        <a:noFill/>
        <a:ln>
          <a:solidFill>
            <a:schemeClr val="bg1">
              <a:alpha val="20000"/>
            </a:schemeClr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Helvetica" pitchFamily="2" charset="0"/>
          <a:ea typeface="Arial" charset="0"/>
          <a:cs typeface="Arial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30217162345142E-2"/>
          <c:y val="0.1805651320482069"/>
          <c:w val="0.848945209973753"/>
          <c:h val="0.545171505905512"/>
        </c:manualLayout>
      </c:layout>
      <c:areaChart>
        <c:grouping val="standar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rgbClr val="FFDD00"/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Blatt1!$B$2:$B$15</c:f>
              <c:numCache>
                <c:formatCode>General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87-C945-95DB-12BD2F027748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Blatt1!$C$2:$C$15</c:f>
              <c:numCache>
                <c:formatCode>General</c:formatCode>
                <c:ptCount val="14"/>
                <c:pt idx="2">
                  <c:v>0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87-C945-95DB-12BD2F027748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Blatt1!$D$2:$D$15</c:f>
              <c:numCache>
                <c:formatCode>General</c:formatCode>
                <c:ptCount val="14"/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87-C945-95DB-12BD2F027748}"/>
            </c:ext>
          </c:extLst>
        </c:ser>
        <c:ser>
          <c:idx val="3"/>
          <c:order val="3"/>
          <c:tx>
            <c:strRef>
              <c:f>Blatt1!$E$1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Blatt1!$E$2:$E$15</c:f>
              <c:numCache>
                <c:formatCode>General</c:formatCode>
                <c:ptCount val="14"/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87-C945-95DB-12BD2F027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96704"/>
        <c:axId val="117898240"/>
      </c:areaChart>
      <c:catAx>
        <c:axId val="11789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17898240"/>
        <c:crosses val="autoZero"/>
        <c:auto val="1"/>
        <c:lblAlgn val="ctr"/>
        <c:lblOffset val="100"/>
        <c:noMultiLvlLbl val="0"/>
      </c:catAx>
      <c:valAx>
        <c:axId val="1178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17896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55233462059283"/>
          <c:y val="0.83904001335178002"/>
          <c:w val="0.402895205376398"/>
          <c:h val="7.3761454710239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itchFamily="2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8DC17-4D1A-4FA0-9677-3998FEB7147C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61DD6-4985-44F5-8F91-EBD892A55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6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61DD6-4985-44F5-8F91-EBD892A55B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8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session, outline of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61DD6-4985-44F5-8F91-EBD892A55B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8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CC129E-A8C7-454A-A7B8-EBB54A7A26B9}"/>
              </a:ext>
            </a:extLst>
          </p:cNvPr>
          <p:cNvSpPr/>
          <p:nvPr userDrawn="1"/>
        </p:nvSpPr>
        <p:spPr>
          <a:xfrm>
            <a:off x="0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7F08F061-138F-BA43-A1C9-D91C02FD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4879454" cy="132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ECAA59-3A69-9147-874A-65BC8E639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0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886502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972660-CEF3-FD47-8EFE-F7AD5A544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023FB8-DE29-DF4D-9583-0BD4C4EE7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56" r="58005" b="4562"/>
          <a:stretch/>
        </p:blipFill>
        <p:spPr>
          <a:xfrm>
            <a:off x="5004050" y="1837549"/>
            <a:ext cx="3434117" cy="382363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4248274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164950E-0DE4-3242-B25E-DD7A116876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0" y="1838325"/>
            <a:ext cx="3433763" cy="38229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90C10F-FBB1-F149-9355-D274C92DD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6FD119-08C3-B84D-B524-C7BDAE2B8A2D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023FB8-DE29-DF4D-9583-0BD4C4EE7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56" r="58005" b="4562"/>
          <a:stretch/>
        </p:blipFill>
        <p:spPr>
          <a:xfrm>
            <a:off x="5004050" y="1837549"/>
            <a:ext cx="3434117" cy="381803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4248274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CC6750-D928-7940-841F-20375C9025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0" y="1838325"/>
            <a:ext cx="3433763" cy="3818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10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FA954B-6BC1-774E-8F63-D859DD31C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E2DE4B-0184-644A-9E1A-518E6493D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52B243CF-A029-8E47-A89A-FAFDC154EE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821488" y="-53144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966255B5-BC7A-474C-8FC3-45C41E55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43797"/>
            <a:ext cx="396043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79F7D2-7BA7-B645-B9AD-C003B1E731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1E1085-B128-AC4F-8409-03A3BCF92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r="7412"/>
          <a:stretch/>
        </p:blipFill>
        <p:spPr>
          <a:xfrm>
            <a:off x="0" y="-15498"/>
            <a:ext cx="9144000" cy="68734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794E958-39DA-044B-9084-96E79E5046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966255B5-BC7A-474C-8FC3-45C41E55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43797"/>
            <a:ext cx="396043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6A2203-29F3-924D-A558-EE2C4926C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0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3960242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46E31FF7-8D35-A346-8E0B-C525031C29D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28766256"/>
              </p:ext>
            </p:extLst>
          </p:nvPr>
        </p:nvGraphicFramePr>
        <p:xfrm>
          <a:off x="4044384" y="1988841"/>
          <a:ext cx="4827132" cy="357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D6B706-911A-7641-B6B3-547FADCC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67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833428F0-5BEB-B240-AEA5-7C9821DF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96451"/>
            <a:ext cx="432048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8BED89-ADE4-DA4D-9942-C36CF09EA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29C142-F1AE-E146-8B85-FF102E530230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0D1EB3BF-CA9C-9B49-B9E1-F0E77F6E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96451"/>
            <a:ext cx="432048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C89F25-27EB-6A4E-8BD6-18C8CAC6E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33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9910462-0E5E-B445-A03A-FF286AF3D96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70323805"/>
              </p:ext>
            </p:extLst>
          </p:nvPr>
        </p:nvGraphicFramePr>
        <p:xfrm>
          <a:off x="1265034" y="2164490"/>
          <a:ext cx="6613931" cy="318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29763C-0CA3-D441-BCDE-E685F65CB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9" name="Diagramm 3">
            <a:extLst>
              <a:ext uri="{FF2B5EF4-FFF2-40B4-BE49-F238E27FC236}">
                <a16:creationId xmlns:a16="http://schemas.microsoft.com/office/drawing/2014/main" xmlns="" id="{15B89D71-208E-2649-AF16-90BF67ADD59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03724902"/>
              </p:ext>
            </p:extLst>
          </p:nvPr>
        </p:nvGraphicFramePr>
        <p:xfrm>
          <a:off x="584200" y="2205206"/>
          <a:ext cx="7975600" cy="378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E574AD68-4D57-B041-8986-228A4A60C5DC}"/>
              </a:ext>
            </a:extLst>
          </p:cNvPr>
          <p:cNvSpPr txBox="1">
            <a:spLocks/>
          </p:cNvSpPr>
          <p:nvPr userDrawn="1"/>
        </p:nvSpPr>
        <p:spPr>
          <a:xfrm>
            <a:off x="2688973" y="1983501"/>
            <a:ext cx="3768977" cy="8902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DD00"/>
                </a:solidFill>
                <a:latin typeface="Galano Grotesqu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Area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31AB19-6751-1043-813D-CE9EDC720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1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349486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Working </a:t>
            </a:r>
          </a:p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Together. 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Making a </a:t>
            </a:r>
          </a:p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Difference.</a:t>
            </a:r>
            <a:endParaRPr lang="en-US" sz="4800" b="1" dirty="0">
              <a:solidFill>
                <a:srgbClr val="FFDD00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21DDD5-B33E-CF46-AE9C-F80F4CAF9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90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AB5C393-79F3-9447-AD30-7E8D846FF60E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6D202F-EFF7-8F4E-8646-CC7FB02F2143}"/>
              </a:ext>
            </a:extLst>
          </p:cNvPr>
          <p:cNvSpPr txBox="1"/>
          <p:nvPr userDrawn="1"/>
        </p:nvSpPr>
        <p:spPr>
          <a:xfrm>
            <a:off x="539750" y="1159468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1" i="0" u="none" strike="noStrike" kern="1200" spc="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  <a:t>Northern Ireland</a:t>
            </a:r>
            <a:r>
              <a:rPr lang="en-GB" sz="1600" b="1" i="0" u="none" strike="noStrike" kern="120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  <a:t/>
            </a:r>
            <a:br>
              <a:rPr lang="en-GB" sz="1600" b="1" i="0" u="none" strike="noStrike" kern="120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1600" b="1" i="0" u="none" strike="noStrike" kern="120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  <a:t>Social Care Council</a:t>
            </a:r>
          </a:p>
          <a:p>
            <a:pPr>
              <a:lnSpc>
                <a:spcPct val="100000"/>
              </a:lnSpc>
            </a:pP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  <a:t/>
            </a:r>
            <a:br>
              <a:rPr lang="en-GB" sz="1600" b="0" i="0" u="none" strike="noStrike" kern="1200" dirty="0">
                <a:solidFill>
                  <a:schemeClr val="bg1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endParaRPr lang="en-GB" sz="1600" b="0" i="0" u="none" strike="noStrike" kern="1200" dirty="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GB" sz="1400" b="0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7th Floor, Millennium House</a:t>
            </a:r>
          </a:p>
          <a:p>
            <a:pPr>
              <a:lnSpc>
                <a:spcPct val="100000"/>
              </a:lnSpc>
            </a:pPr>
            <a:r>
              <a:rPr lang="en-GB" sz="1400" b="0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19-25 Great Victoria Street</a:t>
            </a:r>
          </a:p>
          <a:p>
            <a:pPr>
              <a:lnSpc>
                <a:spcPct val="100000"/>
              </a:lnSpc>
            </a:pPr>
            <a:r>
              <a:rPr lang="en-GB" sz="1400" b="0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Belfast, BT2 7AQ</a:t>
            </a:r>
          </a:p>
          <a:p>
            <a:pPr>
              <a:lnSpc>
                <a:spcPct val="100000"/>
              </a:lnSpc>
            </a:pPr>
            <a:r>
              <a:rPr lang="en-GB" sz="1400" b="1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/>
            </a:r>
            <a:br>
              <a:rPr lang="en-GB" sz="1400" b="1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</a:br>
            <a:endParaRPr lang="en-GB" sz="1400" b="0" i="0" u="none" strike="noStrike" kern="1200" dirty="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GB" sz="1400" b="1" i="0" u="none" strike="noStrike" kern="1200" dirty="0">
                <a:solidFill>
                  <a:srgbClr val="FFDD00"/>
                </a:solidFill>
                <a:effectLst/>
                <a:latin typeface="Helvetica" pitchFamily="2" charset="0"/>
                <a:ea typeface="+mn-ea"/>
                <a:cs typeface="+mn-cs"/>
              </a:rPr>
              <a:t>T:  </a:t>
            </a:r>
            <a:r>
              <a:rPr lang="en-GB" sz="1400" b="1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028 95 362 600</a:t>
            </a:r>
          </a:p>
          <a:p>
            <a:pPr>
              <a:lnSpc>
                <a:spcPct val="100000"/>
              </a:lnSpc>
            </a:pPr>
            <a:r>
              <a:rPr lang="en-GB" sz="1400" b="1" i="0" u="none" strike="noStrike" kern="1200" dirty="0">
                <a:solidFill>
                  <a:srgbClr val="FFDD00"/>
                </a:solidFill>
                <a:effectLst/>
                <a:latin typeface="Helvetica" pitchFamily="2" charset="0"/>
                <a:ea typeface="+mn-ea"/>
                <a:cs typeface="+mn-cs"/>
              </a:rPr>
              <a:t>W:</a:t>
            </a:r>
            <a:r>
              <a:rPr lang="en-GB" sz="1400" b="1" i="0" u="none" strike="noStrike" kern="1200" dirty="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 </a:t>
            </a:r>
            <a:r>
              <a:rPr lang="en-GB" sz="1400" b="1" i="0" u="none" strike="noStrike" kern="1200" dirty="0" err="1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rPr>
              <a:t>niscc.info</a:t>
            </a:r>
            <a:endParaRPr lang="en-GB" sz="1400" b="1" i="0" u="none" strike="noStrike" kern="1200" dirty="0">
              <a:solidFill>
                <a:schemeClr val="bg1"/>
              </a:solidFill>
              <a:effectLst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4292DB-0903-4A40-93D4-0D012BCCE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86532"/>
            <a:ext cx="1625395" cy="17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06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349486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Working </a:t>
            </a:r>
          </a:p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Together. 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Making a </a:t>
            </a:r>
          </a:p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Difference.</a:t>
            </a:r>
            <a:endParaRPr lang="en-US" sz="4800" b="1" dirty="0">
              <a:solidFill>
                <a:srgbClr val="FFDD00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21DDD5-B33E-CF46-AE9C-F80F4CAF9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7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58015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Raising Standards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in Social Work 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and Social Care</a:t>
            </a:r>
            <a:endParaRPr lang="en-US" sz="11500" b="1" dirty="0">
              <a:solidFill>
                <a:srgbClr val="FFDD00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FB338D-9F58-154A-BB90-8BDDE5542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21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805541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We promote respect.</a:t>
            </a:r>
          </a:p>
          <a:p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We believe in partnership.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We work with integrity. </a:t>
            </a:r>
            <a:b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FFDD00"/>
                </a:solidFill>
                <a:latin typeface="Galano Grotesque" pitchFamily="2" charset="77"/>
              </a:rPr>
              <a:t>We strive for excellence.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E02F66-933D-C14D-8DDF-72EE56F37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4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349486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Working </a:t>
            </a:r>
          </a:p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Together. 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Making a </a:t>
            </a:r>
          </a:p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Difference.</a:t>
            </a:r>
            <a:endParaRPr lang="en-US" sz="4800" b="1" dirty="0">
              <a:solidFill>
                <a:srgbClr val="002945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75AD4D-EE60-6D4A-878C-431B2311C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64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58015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Raising Standards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in Social Work 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and Social Care</a:t>
            </a:r>
            <a:endParaRPr lang="en-US" sz="11500" b="1" dirty="0">
              <a:solidFill>
                <a:srgbClr val="002945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038BC7-E805-5B43-8D02-0AA03C558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5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805541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We promote respect.</a:t>
            </a:r>
          </a:p>
          <a:p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We believe in partnership.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We work with integrity. 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We strive for excellence.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6017C2-E1D1-DD49-996C-AF1F7F804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2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A7915E8F-4E1A-BC4D-8462-594DC742A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920038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lano Grotesque" pitchFamily="2" charset="77"/>
              </a:defRPr>
            </a:lvl1pPr>
            <a:lvl2pPr>
              <a:defRPr sz="1100">
                <a:solidFill>
                  <a:schemeClr val="bg1"/>
                </a:solidFill>
                <a:latin typeface="Galano Grotesque" pitchFamily="2" charset="77"/>
              </a:defRPr>
            </a:lvl2pPr>
            <a:lvl3pPr>
              <a:defRPr sz="1050">
                <a:solidFill>
                  <a:schemeClr val="bg1"/>
                </a:solidFill>
                <a:latin typeface="Galano Grotesque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Galano Grotesque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Galano Grotesque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52B05D-FFF5-CB4D-B762-C8E6CD49F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3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A803ED34-1E3F-5D4F-AF58-1BE5EF50A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920038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C7184B-8B25-A447-86A5-0566F7169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57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886502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972660-CEF3-FD47-8EFE-F7AD5A544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58015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Raising Standards</a:t>
            </a:r>
            <a:b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in Social Work </a:t>
            </a:r>
            <a:b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and Social Care</a:t>
            </a:r>
            <a:endParaRPr lang="en-US" sz="11500" b="1" dirty="0">
              <a:solidFill>
                <a:srgbClr val="FFDD00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FB338D-9F58-154A-BB90-8BDDE5542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8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023FB8-DE29-DF4D-9583-0BD4C4EE7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56" r="58005" b="4562"/>
          <a:stretch/>
        </p:blipFill>
        <p:spPr>
          <a:xfrm>
            <a:off x="5004050" y="1837549"/>
            <a:ext cx="3434117" cy="382363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4248274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6164950E-0DE4-3242-B25E-DD7A116876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0" y="1838325"/>
            <a:ext cx="3433763" cy="38229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90C10F-FBB1-F149-9355-D274C92DD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24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6FD119-08C3-B84D-B524-C7BDAE2B8A2D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023FB8-DE29-DF4D-9583-0BD4C4EE7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56" r="58005" b="4562"/>
          <a:stretch/>
        </p:blipFill>
        <p:spPr>
          <a:xfrm>
            <a:off x="5004050" y="1837549"/>
            <a:ext cx="3434117" cy="381803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4248274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CC6750-D928-7940-841F-20375C9025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3800" y="1838325"/>
            <a:ext cx="3433763" cy="3818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10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FA954B-6BC1-774E-8F63-D859DD31C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14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E2DE4B-0184-644A-9E1A-518E6493D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52B243CF-A029-8E47-A89A-FAFDC154EE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821488" y="-53144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966255B5-BC7A-474C-8FC3-45C41E55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43797"/>
            <a:ext cx="396043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79F7D2-7BA7-B645-B9AD-C003B1E731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0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1E1085-B128-AC4F-8409-03A3BCF92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r="7412"/>
          <a:stretch/>
        </p:blipFill>
        <p:spPr>
          <a:xfrm>
            <a:off x="0" y="-15498"/>
            <a:ext cx="9144000" cy="68734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794E958-39DA-044B-9084-96E79E5046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966255B5-BC7A-474C-8FC3-45C41E55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43797"/>
            <a:ext cx="396043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6A2203-29F3-924D-A558-EE2C4926C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56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35EA9D75-343B-3C4A-96D0-D401FBE12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3960242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46E31FF7-8D35-A346-8E0B-C525031C29D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0453432"/>
              </p:ext>
            </p:extLst>
          </p:nvPr>
        </p:nvGraphicFramePr>
        <p:xfrm>
          <a:off x="4044384" y="1988841"/>
          <a:ext cx="4827132" cy="357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D6B706-911A-7641-B6B3-547FADCC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57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833428F0-5BEB-B240-AEA5-7C9821DF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96451"/>
            <a:ext cx="432048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8BED89-ADE4-DA4D-9942-C36CF09EA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63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29C142-F1AE-E146-8B85-FF102E530230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0D1EB3BF-CA9C-9B49-B9E1-F0E77F6E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96451"/>
            <a:ext cx="432048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C89F25-27EB-6A4E-8BD6-18C8CAC6E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1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9910462-0E5E-B445-A03A-FF286AF3D96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33887252"/>
              </p:ext>
            </p:extLst>
          </p:nvPr>
        </p:nvGraphicFramePr>
        <p:xfrm>
          <a:off x="1265034" y="2164490"/>
          <a:ext cx="6613931" cy="318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29763C-0CA3-D441-BCDE-E685F65CB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76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9" name="Diagramm 3">
            <a:extLst>
              <a:ext uri="{FF2B5EF4-FFF2-40B4-BE49-F238E27FC236}">
                <a16:creationId xmlns:a16="http://schemas.microsoft.com/office/drawing/2014/main" xmlns="" id="{15B89D71-208E-2649-AF16-90BF67ADD59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26216032"/>
              </p:ext>
            </p:extLst>
          </p:nvPr>
        </p:nvGraphicFramePr>
        <p:xfrm>
          <a:off x="584200" y="2205206"/>
          <a:ext cx="7975600" cy="378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E574AD68-4D57-B041-8986-228A4A60C5DC}"/>
              </a:ext>
            </a:extLst>
          </p:cNvPr>
          <p:cNvSpPr txBox="1">
            <a:spLocks/>
          </p:cNvSpPr>
          <p:nvPr userDrawn="1"/>
        </p:nvSpPr>
        <p:spPr>
          <a:xfrm>
            <a:off x="2688973" y="1983501"/>
            <a:ext cx="3768977" cy="8902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FFDD00"/>
                </a:solidFill>
                <a:latin typeface="Galano Grotesque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prstClr val="white"/>
                </a:solidFill>
              </a:rPr>
              <a:t>Area Chart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31AB19-6751-1043-813D-CE9EDC720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5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AB5C393-79F3-9447-AD30-7E8D846FF60E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6D202F-EFF7-8F4E-8646-CC7FB02F2143}"/>
              </a:ext>
            </a:extLst>
          </p:cNvPr>
          <p:cNvSpPr txBox="1"/>
          <p:nvPr userDrawn="1"/>
        </p:nvSpPr>
        <p:spPr>
          <a:xfrm>
            <a:off x="539750" y="1159468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white"/>
                </a:solidFill>
                <a:latin typeface="Galano Grotesque" pitchFamily="2" charset="77"/>
              </a:rPr>
              <a:t>Northern Ireland</a:t>
            </a:r>
            <a:br>
              <a:rPr lang="en-GB" sz="1600" b="1" dirty="0">
                <a:solidFill>
                  <a:prstClr val="white"/>
                </a:solidFill>
                <a:latin typeface="Galano Grotesque" pitchFamily="2" charset="77"/>
              </a:rPr>
            </a:br>
            <a:r>
              <a:rPr lang="en-GB" sz="1600" b="1" dirty="0">
                <a:solidFill>
                  <a:prstClr val="white"/>
                </a:solidFill>
                <a:latin typeface="Galano Grotesque" pitchFamily="2" charset="77"/>
              </a:rPr>
              <a:t>Social Care Council</a:t>
            </a:r>
          </a:p>
          <a:p>
            <a:r>
              <a:rPr lang="en-GB" sz="1600" dirty="0">
                <a:solidFill>
                  <a:prstClr val="white"/>
                </a:solidFill>
                <a:latin typeface="Galano Grotesque" pitchFamily="2" charset="77"/>
              </a:rPr>
              <a:t/>
            </a:r>
            <a:br>
              <a:rPr lang="en-GB" sz="1600" dirty="0">
                <a:solidFill>
                  <a:prstClr val="white"/>
                </a:solidFill>
                <a:latin typeface="Galano Grotesque" pitchFamily="2" charset="77"/>
              </a:rPr>
            </a:br>
            <a:endParaRPr lang="en-GB" sz="1600" dirty="0">
              <a:solidFill>
                <a:prstClr val="white"/>
              </a:solidFill>
              <a:latin typeface="Helvetica" pitchFamily="2" charset="0"/>
            </a:endParaRPr>
          </a:p>
          <a:p>
            <a:r>
              <a:rPr lang="en-GB" sz="1400" dirty="0">
                <a:solidFill>
                  <a:prstClr val="white"/>
                </a:solidFill>
                <a:latin typeface="Helvetica" pitchFamily="2" charset="0"/>
              </a:rPr>
              <a:t>7th Floor, Millennium House</a:t>
            </a:r>
          </a:p>
          <a:p>
            <a:r>
              <a:rPr lang="en-GB" sz="1400" dirty="0">
                <a:solidFill>
                  <a:prstClr val="white"/>
                </a:solidFill>
                <a:latin typeface="Helvetica" pitchFamily="2" charset="0"/>
              </a:rPr>
              <a:t>19-25 Great Victoria Street</a:t>
            </a:r>
          </a:p>
          <a:p>
            <a:r>
              <a:rPr lang="en-GB" sz="1400" dirty="0">
                <a:solidFill>
                  <a:prstClr val="white"/>
                </a:solidFill>
                <a:latin typeface="Helvetica" pitchFamily="2" charset="0"/>
              </a:rPr>
              <a:t>Belfast, BT2 7AQ</a:t>
            </a:r>
          </a:p>
          <a:p>
            <a:r>
              <a:rPr lang="en-GB" sz="1400" b="1" dirty="0">
                <a:solidFill>
                  <a:prstClr val="white"/>
                </a:solidFill>
                <a:latin typeface="Helvetica" pitchFamily="2" charset="0"/>
              </a:rPr>
              <a:t/>
            </a:r>
            <a:br>
              <a:rPr lang="en-GB" sz="1400" b="1" dirty="0">
                <a:solidFill>
                  <a:prstClr val="white"/>
                </a:solidFill>
                <a:latin typeface="Helvetica" pitchFamily="2" charset="0"/>
              </a:rPr>
            </a:br>
            <a:endParaRPr lang="en-GB" sz="1400" dirty="0">
              <a:solidFill>
                <a:prstClr val="white"/>
              </a:solidFill>
              <a:latin typeface="Helvetica" pitchFamily="2" charset="0"/>
            </a:endParaRPr>
          </a:p>
          <a:p>
            <a:r>
              <a:rPr lang="en-GB" sz="1400" b="1" dirty="0">
                <a:solidFill>
                  <a:srgbClr val="FFDD00"/>
                </a:solidFill>
                <a:latin typeface="Helvetica" pitchFamily="2" charset="0"/>
              </a:rPr>
              <a:t>T:  </a:t>
            </a:r>
            <a:r>
              <a:rPr lang="en-GB" sz="1400" b="1" dirty="0">
                <a:solidFill>
                  <a:prstClr val="white"/>
                </a:solidFill>
                <a:latin typeface="Helvetica" pitchFamily="2" charset="0"/>
              </a:rPr>
              <a:t>028 95 362 600</a:t>
            </a:r>
          </a:p>
          <a:p>
            <a:r>
              <a:rPr lang="en-GB" sz="1400" b="1" dirty="0">
                <a:solidFill>
                  <a:srgbClr val="FFDD00"/>
                </a:solidFill>
                <a:latin typeface="Helvetica" pitchFamily="2" charset="0"/>
              </a:rPr>
              <a:t>W:</a:t>
            </a:r>
            <a:r>
              <a:rPr lang="en-GB" sz="1400" b="1" dirty="0">
                <a:solidFill>
                  <a:prstClr val="white"/>
                </a:solidFill>
                <a:latin typeface="Helvetica" pitchFamily="2" charset="0"/>
              </a:rPr>
              <a:t> </a:t>
            </a:r>
            <a:r>
              <a:rPr lang="en-GB" sz="1400" b="1" dirty="0" err="1">
                <a:solidFill>
                  <a:prstClr val="white"/>
                </a:solidFill>
                <a:latin typeface="Helvetica" pitchFamily="2" charset="0"/>
              </a:rPr>
              <a:t>niscc.info</a:t>
            </a:r>
            <a:endParaRPr lang="en-GB" sz="1400" b="1" dirty="0">
              <a:solidFill>
                <a:prstClr val="white"/>
              </a:solidFill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4292DB-0903-4A40-93D4-0D012BCCE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86532"/>
            <a:ext cx="1625395" cy="17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1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805541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We promote respect.</a:t>
            </a:r>
          </a:p>
          <a:p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We believe in partnership.</a:t>
            </a:r>
            <a:b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We work with integrity. </a:t>
            </a:r>
            <a:b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FFDD00"/>
                </a:solidFill>
                <a:effectLst/>
                <a:latin typeface="Galano Grotesque" pitchFamily="2" charset="77"/>
                <a:ea typeface="+mn-ea"/>
                <a:cs typeface="+mn-cs"/>
              </a:rPr>
              <a:t>We strive for excellence.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E02F66-933D-C14D-8DDF-72EE56F37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38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78F27214-C4C9-4DC0-8322-13D437F7766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F7EFCA7A-8C45-49FC-9664-8C7593D616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91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C06A736A-7C39-441D-B5E6-1F647F93D4B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F7EFCA7A-8C45-49FC-9664-8C7593D616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893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gradFill>
          <a:gsLst>
            <a:gs pos="3000">
              <a:srgbClr val="1D89B0"/>
            </a:gs>
            <a:gs pos="71000">
              <a:srgbClr val="2919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B8CA905-4488-4D4B-B4FD-DE956D367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6897"/>
          <a:stretch/>
        </p:blipFill>
        <p:spPr>
          <a:xfrm>
            <a:off x="-1390" y="6357880"/>
            <a:ext cx="1572905" cy="500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F98EEA-303D-4304-8669-0986DEDC0524}"/>
              </a:ext>
            </a:extLst>
          </p:cNvPr>
          <p:cNvSpPr/>
          <p:nvPr userDrawn="1"/>
        </p:nvSpPr>
        <p:spPr>
          <a:xfrm>
            <a:off x="0" y="0"/>
            <a:ext cx="9144000" cy="549231"/>
          </a:xfrm>
          <a:prstGeom prst="rect">
            <a:avLst/>
          </a:prstGeom>
          <a:solidFill>
            <a:srgbClr val="33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C6D9A5-979A-4F59-889D-FF5746331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82" t="18666" r="20963" b="43704"/>
          <a:stretch/>
        </p:blipFill>
        <p:spPr>
          <a:xfrm>
            <a:off x="7728401" y="40534"/>
            <a:ext cx="1396090" cy="508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7FBF73B-6AAA-40D8-9B55-B8851DF68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>
          <a:xfrm>
            <a:off x="7230244" y="5638593"/>
            <a:ext cx="1913759" cy="1123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92AFE6B-C84B-4446-899C-DF93508123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" y="88783"/>
            <a:ext cx="639832" cy="4121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668BA7-35B8-4576-AE6E-1C4471433A36}"/>
              </a:ext>
            </a:extLst>
          </p:cNvPr>
          <p:cNvSpPr/>
          <p:nvPr userDrawn="1"/>
        </p:nvSpPr>
        <p:spPr>
          <a:xfrm>
            <a:off x="0" y="6754148"/>
            <a:ext cx="9144000" cy="129252"/>
          </a:xfrm>
          <a:prstGeom prst="rect">
            <a:avLst/>
          </a:prstGeom>
          <a:solidFill>
            <a:srgbClr val="BDD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E4120AB-B2E3-4993-B3E3-54DAA440D80F}"/>
              </a:ext>
            </a:extLst>
          </p:cNvPr>
          <p:cNvSpPr txBox="1"/>
          <p:nvPr userDrawn="1"/>
        </p:nvSpPr>
        <p:spPr>
          <a:xfrm>
            <a:off x="8133" y="6344233"/>
            <a:ext cx="183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#WSWD19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C1D54F-B3C8-4E26-A53D-763C5DB793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9" y="52109"/>
            <a:ext cx="515468" cy="453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034D45-B50B-43F6-83FB-483AB28B5B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5871"/>
            <a:ext cx="495048" cy="4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06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gradFill>
          <a:gsLst>
            <a:gs pos="3000">
              <a:srgbClr val="1D89B0"/>
            </a:gs>
            <a:gs pos="71000">
              <a:srgbClr val="2919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B8CA905-4488-4D4B-B4FD-DE956D367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6897"/>
          <a:stretch/>
        </p:blipFill>
        <p:spPr>
          <a:xfrm>
            <a:off x="-1391" y="6357878"/>
            <a:ext cx="1572905" cy="500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F98EEA-303D-4304-8669-0986DEDC0524}"/>
              </a:ext>
            </a:extLst>
          </p:cNvPr>
          <p:cNvSpPr/>
          <p:nvPr userDrawn="1"/>
        </p:nvSpPr>
        <p:spPr>
          <a:xfrm>
            <a:off x="0" y="0"/>
            <a:ext cx="9144000" cy="549231"/>
          </a:xfrm>
          <a:prstGeom prst="rect">
            <a:avLst/>
          </a:prstGeom>
          <a:solidFill>
            <a:srgbClr val="33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C6D9A5-979A-4F59-889D-FF5746331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82" t="18666" r="20963" b="43704"/>
          <a:stretch/>
        </p:blipFill>
        <p:spPr>
          <a:xfrm>
            <a:off x="7728401" y="40534"/>
            <a:ext cx="1396090" cy="508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7FBF73B-6AAA-40D8-9B55-B8851DF68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>
          <a:xfrm>
            <a:off x="7230243" y="5638591"/>
            <a:ext cx="1913759" cy="1123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92AFE6B-C84B-4446-899C-DF93508123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" y="88783"/>
            <a:ext cx="639832" cy="4121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668BA7-35B8-4576-AE6E-1C4471433A36}"/>
              </a:ext>
            </a:extLst>
          </p:cNvPr>
          <p:cNvSpPr/>
          <p:nvPr userDrawn="1"/>
        </p:nvSpPr>
        <p:spPr>
          <a:xfrm>
            <a:off x="0" y="6754148"/>
            <a:ext cx="9144000" cy="129252"/>
          </a:xfrm>
          <a:prstGeom prst="rect">
            <a:avLst/>
          </a:prstGeom>
          <a:solidFill>
            <a:srgbClr val="BDD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E4120AB-B2E3-4993-B3E3-54DAA440D80F}"/>
              </a:ext>
            </a:extLst>
          </p:cNvPr>
          <p:cNvSpPr txBox="1"/>
          <p:nvPr userDrawn="1"/>
        </p:nvSpPr>
        <p:spPr>
          <a:xfrm>
            <a:off x="8133" y="6344231"/>
            <a:ext cx="183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#WSWD19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C1D54F-B3C8-4E26-A53D-763C5DB793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9" y="52109"/>
            <a:ext cx="515468" cy="453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034D45-B50B-43F6-83FB-483AB28B5B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5871"/>
            <a:ext cx="495048" cy="4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58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>
          <a:gsLst>
            <a:gs pos="3000">
              <a:srgbClr val="1D89B0"/>
            </a:gs>
            <a:gs pos="71000">
              <a:srgbClr val="2919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1B8CA905-4488-4D4B-B4FD-DE956D367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6897"/>
          <a:stretch/>
        </p:blipFill>
        <p:spPr>
          <a:xfrm>
            <a:off x="-1391" y="6357878"/>
            <a:ext cx="1572905" cy="500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8F98EEA-303D-4304-8669-0986DEDC0524}"/>
              </a:ext>
            </a:extLst>
          </p:cNvPr>
          <p:cNvSpPr/>
          <p:nvPr userDrawn="1"/>
        </p:nvSpPr>
        <p:spPr>
          <a:xfrm>
            <a:off x="0" y="0"/>
            <a:ext cx="9144000" cy="549231"/>
          </a:xfrm>
          <a:prstGeom prst="rect">
            <a:avLst/>
          </a:prstGeom>
          <a:solidFill>
            <a:srgbClr val="33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FC6D9A5-979A-4F59-889D-FF5746331B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82" t="18666" r="20963" b="43704"/>
          <a:stretch/>
        </p:blipFill>
        <p:spPr>
          <a:xfrm>
            <a:off x="7728401" y="40534"/>
            <a:ext cx="1396090" cy="508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7FBF73B-6AAA-40D8-9B55-B8851DF68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>
          <a:xfrm>
            <a:off x="7230243" y="5638591"/>
            <a:ext cx="1913759" cy="11233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92AFE6B-C84B-4446-899C-DF93508123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" y="88783"/>
            <a:ext cx="639832" cy="4121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B668BA7-35B8-4576-AE6E-1C4471433A36}"/>
              </a:ext>
            </a:extLst>
          </p:cNvPr>
          <p:cNvSpPr/>
          <p:nvPr userDrawn="1"/>
        </p:nvSpPr>
        <p:spPr>
          <a:xfrm>
            <a:off x="0" y="6754148"/>
            <a:ext cx="9144000" cy="129252"/>
          </a:xfrm>
          <a:prstGeom prst="rect">
            <a:avLst/>
          </a:prstGeom>
          <a:solidFill>
            <a:srgbClr val="BDD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E4120AB-B2E3-4993-B3E3-54DAA440D80F}"/>
              </a:ext>
            </a:extLst>
          </p:cNvPr>
          <p:cNvSpPr txBox="1"/>
          <p:nvPr userDrawn="1"/>
        </p:nvSpPr>
        <p:spPr>
          <a:xfrm>
            <a:off x="8133" y="6344231"/>
            <a:ext cx="183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#WSWD19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C1D54F-B3C8-4E26-A53D-763C5DB793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9" y="52109"/>
            <a:ext cx="515468" cy="453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034D45-B50B-43F6-83FB-483AB28B5B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5871"/>
            <a:ext cx="495048" cy="4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349486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Working </a:t>
            </a:r>
          </a:p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Together. </a:t>
            </a:r>
            <a:b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</a:b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Making a </a:t>
            </a:r>
          </a:p>
          <a:p>
            <a:pPr>
              <a:lnSpc>
                <a:spcPct val="100000"/>
              </a:lnSpc>
            </a:pPr>
            <a:r>
              <a:rPr lang="en-GB" sz="4800" b="1" dirty="0">
                <a:solidFill>
                  <a:srgbClr val="002945"/>
                </a:solidFill>
                <a:latin typeface="Galano Grotesque" pitchFamily="2" charset="77"/>
              </a:rPr>
              <a:t>Difference.</a:t>
            </a:r>
            <a:endParaRPr lang="en-US" sz="4800" b="1" dirty="0">
              <a:solidFill>
                <a:srgbClr val="002945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75AD4D-EE60-6D4A-878C-431B2311C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58015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Raising Standards</a:t>
            </a:r>
            <a:b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in Social Work </a:t>
            </a:r>
            <a:b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and Social Care</a:t>
            </a:r>
            <a:endParaRPr lang="en-US" sz="11500" b="1" dirty="0">
              <a:solidFill>
                <a:srgbClr val="002945"/>
              </a:solidFill>
              <a:latin typeface="Galano Grotesque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038BC7-E805-5B43-8D02-0AA03C558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5CF71-97CF-6F43-AF55-51CC284A0A1B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5F8640-9B67-BC49-8B32-CB6D6850BDB7}"/>
              </a:ext>
            </a:extLst>
          </p:cNvPr>
          <p:cNvSpPr/>
          <p:nvPr userDrawn="1"/>
        </p:nvSpPr>
        <p:spPr>
          <a:xfrm>
            <a:off x="550458" y="692696"/>
            <a:ext cx="805541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We promote respect.</a:t>
            </a:r>
          </a:p>
          <a:p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We believe in partnership.</a:t>
            </a:r>
            <a:b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We work with integrity. </a:t>
            </a:r>
            <a:b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</a:br>
            <a:r>
              <a:rPr lang="en-GB" sz="4800" b="1" i="0" u="none" strike="noStrike" kern="1200" dirty="0">
                <a:solidFill>
                  <a:srgbClr val="002945"/>
                </a:solidFill>
                <a:effectLst/>
                <a:latin typeface="Galano Grotesque" pitchFamily="2" charset="77"/>
                <a:ea typeface="+mn-ea"/>
                <a:cs typeface="+mn-cs"/>
              </a:rPr>
              <a:t>We strive for excellence.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6017C2-E1D1-DD49-996C-AF1F7F804E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4" y="5858461"/>
            <a:ext cx="738866" cy="7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8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8640FFC-4828-654B-B7C7-9500E1D18C91}"/>
              </a:ext>
            </a:extLst>
          </p:cNvPr>
          <p:cNvSpPr/>
          <p:nvPr userDrawn="1"/>
        </p:nvSpPr>
        <p:spPr>
          <a:xfrm>
            <a:off x="-8329" y="0"/>
            <a:ext cx="9160658" cy="6858000"/>
          </a:xfrm>
          <a:prstGeom prst="rect">
            <a:avLst/>
          </a:prstGeom>
          <a:solidFill>
            <a:srgbClr val="002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FFDD00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A7915E8F-4E1A-BC4D-8462-594DC742A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920038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lano Grotesque" pitchFamily="2" charset="77"/>
              </a:defRPr>
            </a:lvl1pPr>
            <a:lvl2pPr>
              <a:defRPr sz="1100">
                <a:solidFill>
                  <a:schemeClr val="bg1"/>
                </a:solidFill>
                <a:latin typeface="Galano Grotesque" pitchFamily="2" charset="77"/>
              </a:defRPr>
            </a:lvl2pPr>
            <a:lvl3pPr>
              <a:defRPr sz="1050">
                <a:solidFill>
                  <a:schemeClr val="bg1"/>
                </a:solidFill>
                <a:latin typeface="Galano Grotesque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Galano Grotesque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Galano Grotesque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52B05D-FFF5-CB4D-B762-C8E6CD49FB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05264"/>
            <a:ext cx="838334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1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DEB80323-190C-F74E-B809-D206C6E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002945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xmlns="" id="{A803ED34-1E3F-5D4F-AF58-1BE5EF50A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44675"/>
            <a:ext cx="7920038" cy="4176713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2945"/>
                </a:solidFill>
                <a:latin typeface="Helvetica" pitchFamily="2" charset="0"/>
              </a:defRPr>
            </a:lvl1pPr>
            <a:lvl2pPr>
              <a:defRPr sz="1100">
                <a:solidFill>
                  <a:srgbClr val="002945"/>
                </a:solidFill>
                <a:latin typeface="Helvetica" pitchFamily="2" charset="0"/>
              </a:defRPr>
            </a:lvl2pPr>
            <a:lvl3pPr>
              <a:defRPr sz="1050">
                <a:solidFill>
                  <a:srgbClr val="002945"/>
                </a:solidFill>
                <a:latin typeface="Helvetica" pitchFamily="2" charset="0"/>
              </a:defRPr>
            </a:lvl3pPr>
            <a:lvl4pPr>
              <a:defRPr sz="1000">
                <a:solidFill>
                  <a:srgbClr val="002945"/>
                </a:solidFill>
                <a:latin typeface="Helvetica" pitchFamily="2" charset="0"/>
              </a:defRPr>
            </a:lvl4pPr>
            <a:lvl5pPr>
              <a:defRPr sz="1000">
                <a:solidFill>
                  <a:srgbClr val="002945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C7184B-8B25-A447-86A5-0566F7169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22" y="5858460"/>
            <a:ext cx="738866" cy="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6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76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59" r:id="rId8"/>
    <p:sldLayoutId id="2147483661" r:id="rId9"/>
    <p:sldLayoutId id="2147483660" r:id="rId10"/>
    <p:sldLayoutId id="2147483669" r:id="rId11"/>
    <p:sldLayoutId id="2147483667" r:id="rId12"/>
    <p:sldLayoutId id="2147483664" r:id="rId13"/>
    <p:sldLayoutId id="2147483665" r:id="rId14"/>
    <p:sldLayoutId id="2147483671" r:id="rId15"/>
    <p:sldLayoutId id="2147483678" r:id="rId16"/>
    <p:sldLayoutId id="2147483679" r:id="rId17"/>
    <p:sldLayoutId id="2147483673" r:id="rId18"/>
    <p:sldLayoutId id="2147483674" r:id="rId19"/>
    <p:sldLayoutId id="214748366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2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earningzone.niscc.info/storage/adapt/5d88bf24dde0e/index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learningzone.niscc.info/storage/adapt/5dc15df1f1a9c/index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" y="1597482"/>
            <a:ext cx="8719661" cy="3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1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709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4" y="404664"/>
            <a:ext cx="3767314" cy="5328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13" y="404664"/>
            <a:ext cx="376731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5" y="404664"/>
            <a:ext cx="3769200" cy="5331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02" y="404664"/>
            <a:ext cx="3769200" cy="5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8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4" y="3081078"/>
            <a:ext cx="897430" cy="897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7" y="4161198"/>
            <a:ext cx="1219064" cy="1219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4" y="1784934"/>
            <a:ext cx="897430" cy="953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6741" y="1928950"/>
            <a:ext cx="505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9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@NISocialCareCouncil</a:t>
            </a:r>
            <a:endParaRPr lang="en-GB" sz="2800" b="1" dirty="0">
              <a:solidFill>
                <a:srgbClr val="0029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3268183"/>
            <a:ext cx="505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9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@NI_SCC</a:t>
            </a:r>
            <a:endParaRPr lang="en-GB" sz="2800" b="1" dirty="0">
              <a:solidFill>
                <a:srgbClr val="0029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509120"/>
            <a:ext cx="505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9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@ni_scc</a:t>
            </a:r>
            <a:endParaRPr lang="en-GB" sz="2800" b="1" dirty="0">
              <a:solidFill>
                <a:srgbClr val="0029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2" b="50000"/>
          <a:stretch/>
        </p:blipFill>
        <p:spPr>
          <a:xfrm>
            <a:off x="670267" y="653413"/>
            <a:ext cx="4199065" cy="781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3" b="33454"/>
          <a:stretch/>
        </p:blipFill>
        <p:spPr>
          <a:xfrm>
            <a:off x="467544" y="5661248"/>
            <a:ext cx="7454068" cy="6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0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9"/>
          <a:stretch/>
        </p:blipFill>
        <p:spPr>
          <a:xfrm>
            <a:off x="467544" y="332656"/>
            <a:ext cx="4824536" cy="2133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48474"/>
            <a:ext cx="4752528" cy="97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6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762"/>
            <a:ext cx="8676456" cy="48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23629" r="345" b="39461"/>
          <a:stretch/>
        </p:blipFill>
        <p:spPr>
          <a:xfrm>
            <a:off x="0" y="2072640"/>
            <a:ext cx="9144000" cy="18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32656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When you become a Social Worker, you will have the opportunity to make a positive difference in people’s lives, and to champion human rights and social justice.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You will be part of a profession where you feel a sense of accomplishment and fulfilment.  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You can apply for an incentive payment of £4,500 for each year of study if you live and study Social Work in Northern Ireland,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You can expect to choose from a number of social work employers - the Health and Social Care Trusts, Probation, Youth Justice, the Education Authority or in the third sector (voluntary, community and independent organisations).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Your starting salary as a newly qualified Social Worker in HSC will be over £22,000, with an automatic pay rise to £26,000-£32,000 after successfully completing the Assessed Year in Employment (AYE).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Newly qualified Social Workers receive extra support to develop their skills, knowledge and competence through the ‘Assessed Year in Employment’ 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Your Social Work training will blend academic and practice learning, offering you direct contact with service users and carers.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When you graduate, there will be a variety of job choices working across the life-span (with children, adolescents, adults and older people); as part of specialist teams (mental health, addictions, family support) residential and day care settings, hospitals, schools, prisons and community development projects.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As a qualified Social Worker, your career will offer excellent opportunities for promotion, and access to high quality post-qualifying courses at Master’s and doctoral level for continuous personal and professional development.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Your Degree in Social Work will enable you to work in countries outside of the UK throughout your career.</a:t>
            </a:r>
          </a:p>
        </p:txBody>
      </p:sp>
    </p:spTree>
    <p:extLst>
      <p:ext uri="{BB962C8B-B14F-4D97-AF65-F5344CB8AC3E}">
        <p14:creationId xmlns:p14="http://schemas.microsoft.com/office/powerpoint/2010/main" val="213815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"/>
          <a:stretch/>
        </p:blipFill>
        <p:spPr>
          <a:xfrm>
            <a:off x="827584" y="332656"/>
            <a:ext cx="7200800" cy="5040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50905"/>
            <a:ext cx="8424936" cy="30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90872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Social </a:t>
            </a:r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matters and it’s everyone’s business.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As </a:t>
            </a:r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social care worker you are caring, respectful, flexible, supportive and professional and make a positive difference in people’s lives.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You </a:t>
            </a:r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to support, care for and empower people to live well and as independently as possible.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You </a:t>
            </a:r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deliver a range of practical help and emotional support to people, families and communities.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You </a:t>
            </a:r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part of a profession where you will feel a sense of accomplishment and fulfilment.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When </a:t>
            </a:r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choose social care as a career you will be part of the largest workforce within the Health and Social Care sector with a range of job opportunities across the Health and Social Trusts, private and voluntary sectors.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You </a:t>
            </a:r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enter a workforce which offers a variety of job choices working with children, young people, adults and older people across a range of care settings such as in a person’s own home, community, nursing homes, residential homes, day care, supported living and much more</a:t>
            </a:r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b="1" dirty="0">
              <a:solidFill>
                <a:srgbClr val="0029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50912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During </a:t>
            </a:r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there are a range of learning and development pathways to help you progress in your career helping you with promotion opportunities. 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As </a:t>
            </a:r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social care professional you will be registered and working to the Standards of Conduct and Practice for Social Care Workers set by the Northern Ireland Social Care Council.</a:t>
            </a:r>
          </a:p>
          <a:p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GB" sz="1200" b="1" dirty="0" smtClean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A </a:t>
            </a:r>
            <a:r>
              <a:rPr lang="en-GB" sz="1200" b="1" dirty="0">
                <a:solidFill>
                  <a:srgbClr val="002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in social care will be a career for life and the workforce needs more caring people like you.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3"/>
          <a:stretch/>
        </p:blipFill>
        <p:spPr>
          <a:xfrm>
            <a:off x="1043608" y="404664"/>
            <a:ext cx="6917190" cy="5060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25144"/>
            <a:ext cx="8424936" cy="30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3125</TotalTime>
  <Words>83</Words>
  <Application>Microsoft Office PowerPoint</Application>
  <PresentationFormat>On-screen Show (4:3)</PresentationFormat>
  <Paragraphs>43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in professional development: Maximizing the effectiveness of learning with digital technology</dc:title>
  <dc:creator>Raissa Da Cunha Balduino</dc:creator>
  <cp:lastModifiedBy>Roisin O'Connor</cp:lastModifiedBy>
  <cp:revision>112</cp:revision>
  <dcterms:created xsi:type="dcterms:W3CDTF">2018-09-06T10:45:39Z</dcterms:created>
  <dcterms:modified xsi:type="dcterms:W3CDTF">2020-10-02T12:40:58Z</dcterms:modified>
</cp:coreProperties>
</file>