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64" r:id="rId2"/>
    <p:sldId id="257" r:id="rId3"/>
    <p:sldId id="259" r:id="rId4"/>
    <p:sldId id="258" r:id="rId5"/>
    <p:sldId id="260" r:id="rId6"/>
    <p:sldId id="265" r:id="rId7"/>
    <p:sldId id="266" r:id="rId8"/>
    <p:sldId id="26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5EDC"/>
    <a:srgbClr val="B2449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58"/>
  </p:normalViewPr>
  <p:slideViewPr>
    <p:cSldViewPr snapToGrid="0" snapToObjects="1">
      <p:cViewPr varScale="1">
        <p:scale>
          <a:sx n="81" d="100"/>
          <a:sy n="81" d="100"/>
        </p:scale>
        <p:origin x="60" y="4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6533C5-796C-2B4E-9D15-5A9E00D7624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xmlns="" id="{E1D3B0D9-EEDE-B84A-9BDE-8AE94440A6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xmlns="" id="{42AFA238-990E-4D43-BBC2-3E41277932CD}"/>
              </a:ext>
            </a:extLst>
          </p:cNvPr>
          <p:cNvSpPr>
            <a:spLocks noGrp="1"/>
          </p:cNvSpPr>
          <p:nvPr>
            <p:ph type="dt" sz="half" idx="10"/>
          </p:nvPr>
        </p:nvSpPr>
        <p:spPr/>
        <p:txBody>
          <a:bodyPr/>
          <a:lstStyle/>
          <a:p>
            <a:fld id="{6A4B53A7-3209-46A6-9454-F38EAC8F11E7}" type="datetimeFigureOut">
              <a:rPr lang="en-US" smtClean="0"/>
              <a:t>4/23/2021</a:t>
            </a:fld>
            <a:endParaRPr lang="en-US"/>
          </a:p>
        </p:txBody>
      </p:sp>
      <p:sp>
        <p:nvSpPr>
          <p:cNvPr id="5" name="Footer Placeholder 4">
            <a:extLst>
              <a:ext uri="{FF2B5EF4-FFF2-40B4-BE49-F238E27FC236}">
                <a16:creationId xmlns:a16="http://schemas.microsoft.com/office/drawing/2014/main" xmlns="" id="{D79BDA7C-A3A4-3044-9947-46DE78D2E1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C8456CC-8898-5C4F-8580-9D41A91ECEA6}"/>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4091749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5DC9D2-6E91-0542-A6FA-DDDBD2AAB3E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CB297708-57EF-DE45-B4A0-5704D4A69D0A}"/>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5AF3C372-EC61-984F-B1D1-B7C64DFFF9AF}"/>
              </a:ext>
            </a:extLst>
          </p:cNvPr>
          <p:cNvSpPr>
            <a:spLocks noGrp="1"/>
          </p:cNvSpPr>
          <p:nvPr>
            <p:ph type="dt" sz="half" idx="10"/>
          </p:nvPr>
        </p:nvSpPr>
        <p:spPr/>
        <p:txBody>
          <a:bodyPr/>
          <a:lstStyle/>
          <a:p>
            <a:fld id="{6A4B53A7-3209-46A6-9454-F38EAC8F11E7}" type="datetimeFigureOut">
              <a:rPr lang="en-US" smtClean="0"/>
              <a:t>4/23/2021</a:t>
            </a:fld>
            <a:endParaRPr lang="en-US"/>
          </a:p>
        </p:txBody>
      </p:sp>
      <p:sp>
        <p:nvSpPr>
          <p:cNvPr id="5" name="Footer Placeholder 4">
            <a:extLst>
              <a:ext uri="{FF2B5EF4-FFF2-40B4-BE49-F238E27FC236}">
                <a16:creationId xmlns:a16="http://schemas.microsoft.com/office/drawing/2014/main" xmlns="" id="{EBACDCB7-0D1F-BC48-95BB-C0F74CCD55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3D2580A-E27E-5C47-95BB-EDCC576D7390}"/>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2345740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F308B014-C343-5042-AEBE-B023E0431C2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xmlns="" id="{FA0355B0-490E-D74C-8C38-C7385271547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958B2FE6-8D47-4847-B837-4E74B0DEB66F}"/>
              </a:ext>
            </a:extLst>
          </p:cNvPr>
          <p:cNvSpPr>
            <a:spLocks noGrp="1"/>
          </p:cNvSpPr>
          <p:nvPr>
            <p:ph type="dt" sz="half" idx="10"/>
          </p:nvPr>
        </p:nvSpPr>
        <p:spPr/>
        <p:txBody>
          <a:bodyPr/>
          <a:lstStyle/>
          <a:p>
            <a:fld id="{6A4B53A7-3209-46A6-9454-F38EAC8F11E7}" type="datetimeFigureOut">
              <a:rPr lang="en-US" smtClean="0"/>
              <a:t>4/23/2021</a:t>
            </a:fld>
            <a:endParaRPr lang="en-US"/>
          </a:p>
        </p:txBody>
      </p:sp>
      <p:sp>
        <p:nvSpPr>
          <p:cNvPr id="5" name="Footer Placeholder 4">
            <a:extLst>
              <a:ext uri="{FF2B5EF4-FFF2-40B4-BE49-F238E27FC236}">
                <a16:creationId xmlns:a16="http://schemas.microsoft.com/office/drawing/2014/main" xmlns="" id="{A1ABB980-E93E-084F-92A7-D2D80FCE6F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D762656-8AB5-CB4B-89C4-2E92377541E4}"/>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2763981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1B6C29-250C-B746-84C4-E8A60826234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E8A506D1-0F17-644A-A294-37E9F4E6549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B4F6744E-EE7C-774C-9265-1873C778A793}"/>
              </a:ext>
            </a:extLst>
          </p:cNvPr>
          <p:cNvSpPr>
            <a:spLocks noGrp="1"/>
          </p:cNvSpPr>
          <p:nvPr>
            <p:ph type="dt" sz="half" idx="10"/>
          </p:nvPr>
        </p:nvSpPr>
        <p:spPr/>
        <p:txBody>
          <a:bodyPr/>
          <a:lstStyle/>
          <a:p>
            <a:fld id="{6A4B53A7-3209-46A6-9454-F38EAC8F11E7}" type="datetimeFigureOut">
              <a:rPr lang="en-US" smtClean="0"/>
              <a:t>4/23/2021</a:t>
            </a:fld>
            <a:endParaRPr lang="en-US"/>
          </a:p>
        </p:txBody>
      </p:sp>
      <p:sp>
        <p:nvSpPr>
          <p:cNvPr id="5" name="Footer Placeholder 4">
            <a:extLst>
              <a:ext uri="{FF2B5EF4-FFF2-40B4-BE49-F238E27FC236}">
                <a16:creationId xmlns:a16="http://schemas.microsoft.com/office/drawing/2014/main" xmlns="" id="{66C973B0-5E8D-4E4B-9DF1-7152CE6D4F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5180324B-AE2C-0141-B4C0-69E9AC8817CF}"/>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3443936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89FF64-AEE1-FA46-8E76-6746FE55D0E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xmlns="" id="{62F553E9-6D34-7344-A3A6-924C1C3BB0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xmlns="" id="{656B7B0D-C9E2-8E4A-9431-709FE6EB7B1F}"/>
              </a:ext>
            </a:extLst>
          </p:cNvPr>
          <p:cNvSpPr>
            <a:spLocks noGrp="1"/>
          </p:cNvSpPr>
          <p:nvPr>
            <p:ph type="dt" sz="half" idx="10"/>
          </p:nvPr>
        </p:nvSpPr>
        <p:spPr/>
        <p:txBody>
          <a:bodyPr/>
          <a:lstStyle/>
          <a:p>
            <a:fld id="{6A4B53A7-3209-46A6-9454-F38EAC8F11E7}" type="datetimeFigureOut">
              <a:rPr lang="en-US" smtClean="0"/>
              <a:t>4/23/2021</a:t>
            </a:fld>
            <a:endParaRPr lang="en-US"/>
          </a:p>
        </p:txBody>
      </p:sp>
      <p:sp>
        <p:nvSpPr>
          <p:cNvPr id="5" name="Footer Placeholder 4">
            <a:extLst>
              <a:ext uri="{FF2B5EF4-FFF2-40B4-BE49-F238E27FC236}">
                <a16:creationId xmlns:a16="http://schemas.microsoft.com/office/drawing/2014/main" xmlns="" id="{1C4220E6-E442-CA47-BA9A-1C25C6594A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D223B71-2104-424E-BE32-CC55CE800C6A}"/>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2862862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888B644-457A-724F-8F03-AF2580438D8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454A9284-A13A-AC44-9B7C-F34DB2287D0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xmlns="" id="{3C05916A-9F85-B842-B194-0EE6BF53FDC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xmlns="" id="{E5495875-B92E-D34F-B86D-DF73FD4F91A0}"/>
              </a:ext>
            </a:extLst>
          </p:cNvPr>
          <p:cNvSpPr>
            <a:spLocks noGrp="1"/>
          </p:cNvSpPr>
          <p:nvPr>
            <p:ph type="dt" sz="half" idx="10"/>
          </p:nvPr>
        </p:nvSpPr>
        <p:spPr/>
        <p:txBody>
          <a:bodyPr/>
          <a:lstStyle/>
          <a:p>
            <a:fld id="{6A4B53A7-3209-46A6-9454-F38EAC8F11E7}" type="datetimeFigureOut">
              <a:rPr lang="en-US" smtClean="0"/>
              <a:t>4/23/2021</a:t>
            </a:fld>
            <a:endParaRPr lang="en-US"/>
          </a:p>
        </p:txBody>
      </p:sp>
      <p:sp>
        <p:nvSpPr>
          <p:cNvPr id="6" name="Footer Placeholder 5">
            <a:extLst>
              <a:ext uri="{FF2B5EF4-FFF2-40B4-BE49-F238E27FC236}">
                <a16:creationId xmlns:a16="http://schemas.microsoft.com/office/drawing/2014/main" xmlns="" id="{8756A783-57E9-214F-A26E-83B138B36C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AC56B6C-67B7-0F4C-B616-1AF175AE8AC3}"/>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702067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E0A7FD6-80A2-384B-A8EF-434C2CD96E1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58D95FAD-F1AD-0448-8360-001D96221F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xmlns="" id="{EE89EC91-DF63-1F45-86E9-9D73794A28CC}"/>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xmlns="" id="{6F1B66C2-036A-9B4E-9BEE-82D30FD7F41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xmlns="" id="{7ABD005D-CDAC-7845-A366-17DABE5C840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xmlns="" id="{0C06CC87-1839-0E4B-A653-CDE3C7EB9F43}"/>
              </a:ext>
            </a:extLst>
          </p:cNvPr>
          <p:cNvSpPr>
            <a:spLocks noGrp="1"/>
          </p:cNvSpPr>
          <p:nvPr>
            <p:ph type="dt" sz="half" idx="10"/>
          </p:nvPr>
        </p:nvSpPr>
        <p:spPr/>
        <p:txBody>
          <a:bodyPr/>
          <a:lstStyle/>
          <a:p>
            <a:fld id="{6A4B53A7-3209-46A6-9454-F38EAC8F11E7}" type="datetimeFigureOut">
              <a:rPr lang="en-US" smtClean="0"/>
              <a:t>4/23/2021</a:t>
            </a:fld>
            <a:endParaRPr lang="en-US"/>
          </a:p>
        </p:txBody>
      </p:sp>
      <p:sp>
        <p:nvSpPr>
          <p:cNvPr id="8" name="Footer Placeholder 7">
            <a:extLst>
              <a:ext uri="{FF2B5EF4-FFF2-40B4-BE49-F238E27FC236}">
                <a16:creationId xmlns:a16="http://schemas.microsoft.com/office/drawing/2014/main" xmlns="" id="{42965681-A2C7-C74F-B85D-4DBDBB5DBD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8470AC63-78A4-1049-AD2B-A70AE212DCE9}"/>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2447183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38255FF-5FF1-9449-B86C-21FEB0A976E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xmlns="" id="{843064DA-A161-8F42-A9A2-475B135B5115}"/>
              </a:ext>
            </a:extLst>
          </p:cNvPr>
          <p:cNvSpPr>
            <a:spLocks noGrp="1"/>
          </p:cNvSpPr>
          <p:nvPr>
            <p:ph type="dt" sz="half" idx="10"/>
          </p:nvPr>
        </p:nvSpPr>
        <p:spPr/>
        <p:txBody>
          <a:bodyPr/>
          <a:lstStyle/>
          <a:p>
            <a:fld id="{6A4B53A7-3209-46A6-9454-F38EAC8F11E7}" type="datetimeFigureOut">
              <a:rPr lang="en-US" smtClean="0"/>
              <a:t>4/23/2021</a:t>
            </a:fld>
            <a:endParaRPr lang="en-US"/>
          </a:p>
        </p:txBody>
      </p:sp>
      <p:sp>
        <p:nvSpPr>
          <p:cNvPr id="4" name="Footer Placeholder 3">
            <a:extLst>
              <a:ext uri="{FF2B5EF4-FFF2-40B4-BE49-F238E27FC236}">
                <a16:creationId xmlns:a16="http://schemas.microsoft.com/office/drawing/2014/main" xmlns="" id="{25696539-41F1-B341-B79B-076FAD2FF7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EF672859-6615-8242-A523-257A27612AC7}"/>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966831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8C61AAB-4439-D54F-B979-678449EA1B39}"/>
              </a:ext>
            </a:extLst>
          </p:cNvPr>
          <p:cNvSpPr>
            <a:spLocks noGrp="1"/>
          </p:cNvSpPr>
          <p:nvPr>
            <p:ph type="dt" sz="half" idx="10"/>
          </p:nvPr>
        </p:nvSpPr>
        <p:spPr/>
        <p:txBody>
          <a:bodyPr/>
          <a:lstStyle/>
          <a:p>
            <a:fld id="{6A4B53A7-3209-46A6-9454-F38EAC8F11E7}" type="datetimeFigureOut">
              <a:rPr lang="en-US" smtClean="0"/>
              <a:t>4/23/2021</a:t>
            </a:fld>
            <a:endParaRPr lang="en-US"/>
          </a:p>
        </p:txBody>
      </p:sp>
      <p:sp>
        <p:nvSpPr>
          <p:cNvPr id="3" name="Footer Placeholder 2">
            <a:extLst>
              <a:ext uri="{FF2B5EF4-FFF2-40B4-BE49-F238E27FC236}">
                <a16:creationId xmlns:a16="http://schemas.microsoft.com/office/drawing/2014/main" xmlns="" id="{5BE12CD5-001A-FB4A-91DA-A41CA2AC47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0A606F91-40A5-4243-A81E-BE383C00D881}"/>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2885490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CE8D68-615A-5F44-B880-C8D3E1903B5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xmlns="" id="{8654FCCF-9474-E747-9AE1-6588028756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xmlns="" id="{C76A0AAC-DBC7-6D4E-BE9C-C66EE17685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70710984-5D30-B344-8527-DDF3C2D08D5A}"/>
              </a:ext>
            </a:extLst>
          </p:cNvPr>
          <p:cNvSpPr>
            <a:spLocks noGrp="1"/>
          </p:cNvSpPr>
          <p:nvPr>
            <p:ph type="dt" sz="half" idx="10"/>
          </p:nvPr>
        </p:nvSpPr>
        <p:spPr/>
        <p:txBody>
          <a:bodyPr/>
          <a:lstStyle/>
          <a:p>
            <a:fld id="{6A4B53A7-3209-46A6-9454-F38EAC8F11E7}" type="datetimeFigureOut">
              <a:rPr lang="en-US" smtClean="0"/>
              <a:t>4/23/2021</a:t>
            </a:fld>
            <a:endParaRPr lang="en-US"/>
          </a:p>
        </p:txBody>
      </p:sp>
      <p:sp>
        <p:nvSpPr>
          <p:cNvPr id="6" name="Footer Placeholder 5">
            <a:extLst>
              <a:ext uri="{FF2B5EF4-FFF2-40B4-BE49-F238E27FC236}">
                <a16:creationId xmlns:a16="http://schemas.microsoft.com/office/drawing/2014/main" xmlns="" id="{7809DDCE-0E48-5B4E-B60D-6C9C5D135E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5DF8E84A-18D7-C84A-ACB7-983CEF43E28C}"/>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3509712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F748F8-0035-4C49-BE2A-467A40BBD4B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xmlns="" id="{C7368E97-03C7-A647-8566-4FEAA6A6B7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D83633F1-05B9-C14A-BE12-F4776CB7F0A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xmlns="" id="{580FF1BD-BD3B-2045-A8DF-6040EB53A5A7}"/>
              </a:ext>
            </a:extLst>
          </p:cNvPr>
          <p:cNvSpPr>
            <a:spLocks noGrp="1"/>
          </p:cNvSpPr>
          <p:nvPr>
            <p:ph type="dt" sz="half" idx="10"/>
          </p:nvPr>
        </p:nvSpPr>
        <p:spPr/>
        <p:txBody>
          <a:bodyPr/>
          <a:lstStyle/>
          <a:p>
            <a:fld id="{6A4B53A7-3209-46A6-9454-F38EAC8F11E7}" type="datetimeFigureOut">
              <a:rPr lang="en-US" smtClean="0"/>
              <a:t>4/23/2021</a:t>
            </a:fld>
            <a:endParaRPr lang="en-US"/>
          </a:p>
        </p:txBody>
      </p:sp>
      <p:sp>
        <p:nvSpPr>
          <p:cNvPr id="6" name="Footer Placeholder 5">
            <a:extLst>
              <a:ext uri="{FF2B5EF4-FFF2-40B4-BE49-F238E27FC236}">
                <a16:creationId xmlns:a16="http://schemas.microsoft.com/office/drawing/2014/main" xmlns="" id="{8C66209F-DC17-A34E-B428-9F065A0C7F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B6D14D0-3940-1A45-9621-AD130E15F432}"/>
              </a:ext>
            </a:extLst>
          </p:cNvPr>
          <p:cNvSpPr>
            <a:spLocks noGrp="1"/>
          </p:cNvSpPr>
          <p:nvPr>
            <p:ph type="sldNum" sz="quarter" idx="12"/>
          </p:nvPr>
        </p:nvSpPr>
        <p:spPr/>
        <p:txBody>
          <a:bodyPr/>
          <a:lstStyle/>
          <a:p>
            <a:fld id="{27CE633F-9882-4A5C-83A2-1109D0C73261}" type="slidenum">
              <a:rPr lang="en-US" smtClean="0"/>
              <a:t>‹#›</a:t>
            </a:fld>
            <a:endParaRPr lang="en-US"/>
          </a:p>
        </p:txBody>
      </p:sp>
    </p:spTree>
    <p:extLst>
      <p:ext uri="{BB962C8B-B14F-4D97-AF65-F5344CB8AC3E}">
        <p14:creationId xmlns:p14="http://schemas.microsoft.com/office/powerpoint/2010/main" val="17749021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5000">
              <a:srgbClr val="FA5EDC"/>
            </a:gs>
            <a:gs pos="96000">
              <a:srgbClr val="00B0F0"/>
            </a:gs>
            <a:gs pos="83000">
              <a:srgbClr val="00B0F0"/>
            </a:gs>
            <a:gs pos="100000">
              <a:srgbClr val="00B0F0"/>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57198C0-CE2A-C040-B372-1012E50BA13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xmlns="" id="{09615636-3275-2849-973F-56B28F125B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xmlns="" id="{F7C806C0-8708-FD49-8A65-82332B33B94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4B53A7-3209-46A6-9454-F38EAC8F11E7}" type="datetimeFigureOut">
              <a:rPr lang="en-US" smtClean="0"/>
              <a:pPr/>
              <a:t>4/23/2021</a:t>
            </a:fld>
            <a:endParaRPr lang="en-US" dirty="0"/>
          </a:p>
        </p:txBody>
      </p:sp>
      <p:sp>
        <p:nvSpPr>
          <p:cNvPr id="5" name="Footer Placeholder 4">
            <a:extLst>
              <a:ext uri="{FF2B5EF4-FFF2-40B4-BE49-F238E27FC236}">
                <a16:creationId xmlns:a16="http://schemas.microsoft.com/office/drawing/2014/main" xmlns="" id="{349F83A8-1258-A247-9883-F93A893115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8612C0F1-3A3F-6141-BEAD-6FC8E72C49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4990355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publications.parliament.uk/pa/cm201516/cmselect/cmwomeq/390/390.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stonewall.org.uk/lgbt-britain-trans-repor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75255A6-3FB4-394B-AD5C-79CC18360881}"/>
              </a:ext>
            </a:extLst>
          </p:cNvPr>
          <p:cNvSpPr>
            <a:spLocks noGrp="1"/>
          </p:cNvSpPr>
          <p:nvPr>
            <p:ph type="ctrTitle"/>
          </p:nvPr>
        </p:nvSpPr>
        <p:spPr/>
        <p:txBody>
          <a:bodyPr/>
          <a:lstStyle/>
          <a:p>
            <a:r>
              <a:rPr lang="en-US" b="1" dirty="0">
                <a:solidFill>
                  <a:schemeClr val="bg1"/>
                </a:solidFill>
              </a:rPr>
              <a:t>COVID-19 and Gender Inequalities</a:t>
            </a:r>
          </a:p>
        </p:txBody>
      </p:sp>
      <p:sp>
        <p:nvSpPr>
          <p:cNvPr id="3" name="Subtitle 2">
            <a:extLst>
              <a:ext uri="{FF2B5EF4-FFF2-40B4-BE49-F238E27FC236}">
                <a16:creationId xmlns:a16="http://schemas.microsoft.com/office/drawing/2014/main" xmlns="" id="{45DC6FB6-5340-C045-A932-031A8FCC4524}"/>
              </a:ext>
            </a:extLst>
          </p:cNvPr>
          <p:cNvSpPr>
            <a:spLocks noGrp="1"/>
          </p:cNvSpPr>
          <p:nvPr>
            <p:ph type="subTitle" idx="1"/>
          </p:nvPr>
        </p:nvSpPr>
        <p:spPr/>
        <p:txBody>
          <a:bodyPr>
            <a:normAutofit lnSpcReduction="10000"/>
          </a:bodyPr>
          <a:lstStyle/>
          <a:p>
            <a:r>
              <a:rPr lang="en-US" b="1" dirty="0">
                <a:solidFill>
                  <a:schemeClr val="bg1"/>
                </a:solidFill>
              </a:rPr>
              <a:t>Understanding the experience of and supporting the LGBTQ+ community during COVID</a:t>
            </a:r>
            <a:endParaRPr lang="en-GB" b="1" dirty="0">
              <a:solidFill>
                <a:schemeClr val="bg1"/>
              </a:solidFill>
            </a:endParaRPr>
          </a:p>
          <a:p>
            <a:r>
              <a:rPr lang="en-US" b="1" dirty="0">
                <a:solidFill>
                  <a:schemeClr val="bg1"/>
                </a:solidFill>
              </a:rPr>
              <a:t>Dr Danielle Mackle</a:t>
            </a:r>
          </a:p>
          <a:p>
            <a:r>
              <a:rPr lang="en-US" b="1" dirty="0">
                <a:solidFill>
                  <a:schemeClr val="bg1"/>
                </a:solidFill>
              </a:rPr>
              <a:t>Ulster University</a:t>
            </a:r>
          </a:p>
        </p:txBody>
      </p:sp>
    </p:spTree>
    <p:extLst>
      <p:ext uri="{BB962C8B-B14F-4D97-AF65-F5344CB8AC3E}">
        <p14:creationId xmlns:p14="http://schemas.microsoft.com/office/powerpoint/2010/main" val="3236375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87D6F3-0482-3F41-BB08-6A64B577E2E7}"/>
              </a:ext>
            </a:extLst>
          </p:cNvPr>
          <p:cNvSpPr>
            <a:spLocks noGrp="1"/>
          </p:cNvSpPr>
          <p:nvPr>
            <p:ph type="title"/>
          </p:nvPr>
        </p:nvSpPr>
        <p:spPr>
          <a:xfrm>
            <a:off x="1188069" y="381935"/>
            <a:ext cx="4008583" cy="5974414"/>
          </a:xfrm>
        </p:spPr>
        <p:txBody>
          <a:bodyPr anchor="ctr">
            <a:normAutofit/>
          </a:bodyPr>
          <a:lstStyle/>
          <a:p>
            <a:r>
              <a:rPr lang="en-US" sz="4800" dirty="0">
                <a:solidFill>
                  <a:schemeClr val="bg1"/>
                </a:solidFill>
              </a:rPr>
              <a:t>Existing stigma and discrimination</a:t>
            </a:r>
          </a:p>
        </p:txBody>
      </p:sp>
      <p:sp>
        <p:nvSpPr>
          <p:cNvPr id="3" name="Content Placeholder 2">
            <a:extLst>
              <a:ext uri="{FF2B5EF4-FFF2-40B4-BE49-F238E27FC236}">
                <a16:creationId xmlns:a16="http://schemas.microsoft.com/office/drawing/2014/main" xmlns="" id="{EA2FCB14-5CC0-FC4F-84A2-DD7BD941A0FB}"/>
              </a:ext>
            </a:extLst>
          </p:cNvPr>
          <p:cNvSpPr>
            <a:spLocks noGrp="1"/>
          </p:cNvSpPr>
          <p:nvPr>
            <p:ph idx="1"/>
          </p:nvPr>
        </p:nvSpPr>
        <p:spPr>
          <a:xfrm>
            <a:off x="6096000" y="219457"/>
            <a:ext cx="4986955" cy="6136894"/>
          </a:xfrm>
        </p:spPr>
        <p:txBody>
          <a:bodyPr anchor="ctr">
            <a:normAutofit/>
          </a:bodyPr>
          <a:lstStyle/>
          <a:p>
            <a:r>
              <a:rPr lang="en-GB" sz="2400" dirty="0">
                <a:solidFill>
                  <a:schemeClr val="bg1"/>
                </a:solidFill>
              </a:rPr>
              <a:t>Harassment, violence and discrimination are staples of trans peoples’ daily experiences, resulting in high rates of mental distress, self-harm, and suicide.</a:t>
            </a:r>
          </a:p>
          <a:p>
            <a:r>
              <a:rPr lang="en-GB" sz="2400" dirty="0">
                <a:solidFill>
                  <a:schemeClr val="bg1"/>
                </a:solidFill>
              </a:rPr>
              <a:t>For any person facing discrimination, public services are usually a lifeline of support.</a:t>
            </a:r>
          </a:p>
          <a:p>
            <a:r>
              <a:rPr lang="en-GB" sz="2400" dirty="0">
                <a:solidFill>
                  <a:schemeClr val="bg1"/>
                </a:solidFill>
              </a:rPr>
              <a:t> Trans peoples’ experiences of public services, however, have been identified to be </a:t>
            </a:r>
            <a:r>
              <a:rPr lang="en-GB" sz="2400" dirty="0">
                <a:solidFill>
                  <a:schemeClr val="bg1"/>
                </a:solidFill>
                <a:hlinkClick r:id="rId2">
                  <a:extLst>
                    <a:ext uri="{A12FA001-AC4F-418D-AE19-62706E023703}">
                      <ahyp:hlinkClr xmlns:ahyp="http://schemas.microsoft.com/office/drawing/2018/hyperlinkcolor" xmlns="" val="tx"/>
                    </a:ext>
                  </a:extLst>
                </a:hlinkClick>
              </a:rPr>
              <a:t>fraught with discrimination</a:t>
            </a:r>
            <a:r>
              <a:rPr lang="en-GB" sz="2400" dirty="0">
                <a:solidFill>
                  <a:schemeClr val="bg1"/>
                </a:solidFill>
              </a:rPr>
              <a:t>, with transphobia affecting their treatment within schools, social services, the NHS etc.</a:t>
            </a:r>
          </a:p>
          <a:p>
            <a:endParaRPr lang="en-GB" sz="2400" dirty="0">
              <a:solidFill>
                <a:schemeClr val="bg1"/>
              </a:solidFill>
            </a:endParaRPr>
          </a:p>
          <a:p>
            <a:r>
              <a:rPr lang="en-GB" sz="2400" dirty="0">
                <a:solidFill>
                  <a:schemeClr val="bg1"/>
                </a:solidFill>
              </a:rPr>
              <a:t>(Stonewall Trans Report, 2017)</a:t>
            </a:r>
          </a:p>
          <a:p>
            <a:endParaRPr lang="en-US" sz="2400" dirty="0">
              <a:solidFill>
                <a:schemeClr val="bg1"/>
              </a:solidFill>
            </a:endParaRPr>
          </a:p>
        </p:txBody>
      </p:sp>
    </p:spTree>
    <p:extLst>
      <p:ext uri="{BB962C8B-B14F-4D97-AF65-F5344CB8AC3E}">
        <p14:creationId xmlns:p14="http://schemas.microsoft.com/office/powerpoint/2010/main" val="2145441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A1DD00-D933-9241-9E1C-D615966DDA96}"/>
              </a:ext>
            </a:extLst>
          </p:cNvPr>
          <p:cNvSpPr>
            <a:spLocks noGrp="1"/>
          </p:cNvSpPr>
          <p:nvPr>
            <p:ph type="title"/>
          </p:nvPr>
        </p:nvSpPr>
        <p:spPr>
          <a:xfrm>
            <a:off x="1188069" y="381935"/>
            <a:ext cx="4008583" cy="5974414"/>
          </a:xfrm>
        </p:spPr>
        <p:txBody>
          <a:bodyPr anchor="ctr">
            <a:normAutofit/>
          </a:bodyPr>
          <a:lstStyle/>
          <a:p>
            <a:r>
              <a:rPr lang="en-US" sz="4800" dirty="0">
                <a:solidFill>
                  <a:schemeClr val="bg1"/>
                </a:solidFill>
              </a:rPr>
              <a:t>Trans voices of everyday experiences</a:t>
            </a:r>
          </a:p>
        </p:txBody>
      </p:sp>
      <p:sp>
        <p:nvSpPr>
          <p:cNvPr id="3" name="Content Placeholder 2">
            <a:extLst>
              <a:ext uri="{FF2B5EF4-FFF2-40B4-BE49-F238E27FC236}">
                <a16:creationId xmlns:a16="http://schemas.microsoft.com/office/drawing/2014/main" xmlns="" id="{4B3A7DE4-4E92-314B-BBBD-F2A8AC7ED75B}"/>
              </a:ext>
            </a:extLst>
          </p:cNvPr>
          <p:cNvSpPr>
            <a:spLocks noGrp="1"/>
          </p:cNvSpPr>
          <p:nvPr>
            <p:ph idx="1"/>
          </p:nvPr>
        </p:nvSpPr>
        <p:spPr>
          <a:xfrm>
            <a:off x="6096000" y="1"/>
            <a:ext cx="4986955" cy="6356350"/>
          </a:xfrm>
        </p:spPr>
        <p:txBody>
          <a:bodyPr anchor="ctr">
            <a:noAutofit/>
          </a:bodyPr>
          <a:lstStyle/>
          <a:p>
            <a:endParaRPr lang="en-US" sz="2200" dirty="0">
              <a:solidFill>
                <a:schemeClr val="bg1"/>
              </a:solidFill>
            </a:endParaRPr>
          </a:p>
          <a:p>
            <a:r>
              <a:rPr lang="en-US" sz="2200" dirty="0">
                <a:solidFill>
                  <a:schemeClr val="bg1"/>
                </a:solidFill>
              </a:rPr>
              <a:t>“</a:t>
            </a:r>
            <a:r>
              <a:rPr lang="en-GB" sz="2200" dirty="0">
                <a:solidFill>
                  <a:schemeClr val="bg1"/>
                </a:solidFill>
              </a:rPr>
              <a:t>I get shouted at every single time I leave my house and threatened at least once a week. I try to closet myself from my family because I’m so close to getting kicked out”.  Stevie 21</a:t>
            </a:r>
          </a:p>
          <a:p>
            <a:endParaRPr lang="en-GB" sz="2200" dirty="0">
              <a:solidFill>
                <a:schemeClr val="bg1"/>
              </a:solidFill>
            </a:endParaRPr>
          </a:p>
          <a:p>
            <a:r>
              <a:rPr lang="en-US" sz="2200" dirty="0">
                <a:solidFill>
                  <a:schemeClr val="bg1"/>
                </a:solidFill>
              </a:rPr>
              <a:t>“</a:t>
            </a:r>
            <a:r>
              <a:rPr lang="en-GB" sz="2200" dirty="0">
                <a:solidFill>
                  <a:schemeClr val="bg1"/>
                </a:solidFill>
              </a:rPr>
              <a:t>We are constantly questioned on our existence, treated hostilely and ridiculed in the name of debate.  We are constantly exposed to hate and criticism”. Esme 32</a:t>
            </a:r>
          </a:p>
          <a:p>
            <a:endParaRPr lang="en-GB" sz="2200" dirty="0">
              <a:solidFill>
                <a:schemeClr val="bg1"/>
              </a:solidFill>
            </a:endParaRPr>
          </a:p>
          <a:p>
            <a:r>
              <a:rPr lang="en-GB" sz="2200" dirty="0">
                <a:solidFill>
                  <a:schemeClr val="bg1"/>
                </a:solidFill>
              </a:rPr>
              <a:t>“Waiting lists are excruciatingly long on the NHS to the point I feel I'm not mentally strong enough to wait this long, and hormones/surgery are incredibly difficult to get hold of but are something that will greatly improve my mental wellbeing”. Dominic, 24 </a:t>
            </a:r>
          </a:p>
          <a:p>
            <a:endParaRPr lang="en-US" sz="2200" dirty="0"/>
          </a:p>
        </p:txBody>
      </p:sp>
    </p:spTree>
    <p:extLst>
      <p:ext uri="{BB962C8B-B14F-4D97-AF65-F5344CB8AC3E}">
        <p14:creationId xmlns:p14="http://schemas.microsoft.com/office/powerpoint/2010/main" val="592172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A0EA52-3FEC-DC4B-BCA1-33C9674C1A7D}"/>
              </a:ext>
            </a:extLst>
          </p:cNvPr>
          <p:cNvSpPr>
            <a:spLocks noGrp="1"/>
          </p:cNvSpPr>
          <p:nvPr>
            <p:ph type="title"/>
          </p:nvPr>
        </p:nvSpPr>
        <p:spPr>
          <a:xfrm>
            <a:off x="1188069" y="381935"/>
            <a:ext cx="4008583" cy="5974414"/>
          </a:xfrm>
        </p:spPr>
        <p:txBody>
          <a:bodyPr anchor="ctr">
            <a:normAutofit/>
          </a:bodyPr>
          <a:lstStyle/>
          <a:p>
            <a:r>
              <a:rPr lang="en-US" sz="4800" dirty="0">
                <a:solidFill>
                  <a:schemeClr val="bg1"/>
                </a:solidFill>
              </a:rPr>
              <a:t>Some statistics</a:t>
            </a:r>
            <a:br>
              <a:rPr lang="en-US" sz="4800" dirty="0">
                <a:solidFill>
                  <a:schemeClr val="bg1"/>
                </a:solidFill>
              </a:rPr>
            </a:br>
            <a:r>
              <a:rPr lang="en-US" sz="4800" dirty="0">
                <a:solidFill>
                  <a:schemeClr val="bg1"/>
                </a:solidFill>
              </a:rPr>
              <a:t>pre-COVID</a:t>
            </a:r>
          </a:p>
        </p:txBody>
      </p:sp>
      <p:sp>
        <p:nvSpPr>
          <p:cNvPr id="3" name="Content Placeholder 2">
            <a:extLst>
              <a:ext uri="{FF2B5EF4-FFF2-40B4-BE49-F238E27FC236}">
                <a16:creationId xmlns:a16="http://schemas.microsoft.com/office/drawing/2014/main" xmlns="" id="{3F5190EB-9009-434B-A1C9-B9D25A5A841D}"/>
              </a:ext>
            </a:extLst>
          </p:cNvPr>
          <p:cNvSpPr>
            <a:spLocks noGrp="1"/>
          </p:cNvSpPr>
          <p:nvPr>
            <p:ph idx="1"/>
          </p:nvPr>
        </p:nvSpPr>
        <p:spPr>
          <a:xfrm>
            <a:off x="6096000" y="0"/>
            <a:ext cx="4986955" cy="6858000"/>
          </a:xfrm>
        </p:spPr>
        <p:txBody>
          <a:bodyPr anchor="ctr">
            <a:noAutofit/>
          </a:bodyPr>
          <a:lstStyle/>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r>
              <a:rPr lang="en-GB" sz="2200" dirty="0">
                <a:solidFill>
                  <a:schemeClr val="bg1"/>
                </a:solidFill>
              </a:rPr>
              <a:t>25 % have experienced homelessness</a:t>
            </a:r>
          </a:p>
          <a:p>
            <a:pPr lvl="0"/>
            <a:r>
              <a:rPr lang="en-GB" sz="2200" dirty="0">
                <a:solidFill>
                  <a:schemeClr val="bg1"/>
                </a:solidFill>
              </a:rPr>
              <a:t>53 % aged 18 to 24 have experienced a hate crime or incident based on their gender identity in the last 12 months. </a:t>
            </a:r>
          </a:p>
          <a:p>
            <a:pPr lvl="0"/>
            <a:r>
              <a:rPr lang="en-GB" sz="2200" dirty="0">
                <a:solidFill>
                  <a:schemeClr val="bg1"/>
                </a:solidFill>
              </a:rPr>
              <a:t>30 % who accessed social services in the last year experienced discrimination. </a:t>
            </a:r>
          </a:p>
          <a:p>
            <a:pPr lvl="0"/>
            <a:r>
              <a:rPr lang="en-GB" sz="2200" dirty="0">
                <a:solidFill>
                  <a:schemeClr val="bg1"/>
                </a:solidFill>
              </a:rPr>
              <a:t>42 % who would like to undergo medical intervention as part of their transition haven’t done so yet because they fear the consequences it might have on their family life.</a:t>
            </a:r>
          </a:p>
          <a:p>
            <a:pPr marL="914400" lvl="2" indent="0">
              <a:buNone/>
            </a:pPr>
            <a:r>
              <a:rPr lang="en-GB" sz="1400" dirty="0">
                <a:solidFill>
                  <a:schemeClr val="bg1"/>
                </a:solidFill>
              </a:rPr>
              <a:t>(Trans Report, 2017)</a:t>
            </a:r>
          </a:p>
          <a:p>
            <a:pPr lvl="0"/>
            <a:r>
              <a:rPr lang="en-GB" sz="2200" dirty="0">
                <a:solidFill>
                  <a:schemeClr val="bg1"/>
                </a:solidFill>
              </a:rPr>
              <a:t>27 % of trans young people have attempted to commit suicide and 89 per cent have thought about it. 72 per cent have self-harmed at least once. </a:t>
            </a:r>
          </a:p>
          <a:p>
            <a:pPr marL="914400" lvl="2" indent="0">
              <a:buNone/>
            </a:pPr>
            <a:r>
              <a:rPr lang="en-GB" sz="1400" dirty="0">
                <a:solidFill>
                  <a:schemeClr val="bg1"/>
                </a:solidFill>
              </a:rPr>
              <a:t>(Youth Chances,  2014) </a:t>
            </a:r>
          </a:p>
          <a:p>
            <a:endParaRPr lang="en-GB" sz="2200" dirty="0">
              <a:solidFill>
                <a:schemeClr val="bg1"/>
              </a:solidFill>
            </a:endParaRPr>
          </a:p>
          <a:p>
            <a:endParaRPr lang="en-US" sz="2200" dirty="0">
              <a:solidFill>
                <a:schemeClr val="bg1"/>
              </a:solidFill>
            </a:endParaRPr>
          </a:p>
        </p:txBody>
      </p:sp>
    </p:spTree>
    <p:extLst>
      <p:ext uri="{BB962C8B-B14F-4D97-AF65-F5344CB8AC3E}">
        <p14:creationId xmlns:p14="http://schemas.microsoft.com/office/powerpoint/2010/main" val="9555253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26606F-C6AF-9941-BAA4-BD24C7151FC3}"/>
              </a:ext>
            </a:extLst>
          </p:cNvPr>
          <p:cNvSpPr>
            <a:spLocks noGrp="1"/>
          </p:cNvSpPr>
          <p:nvPr>
            <p:ph type="title"/>
          </p:nvPr>
        </p:nvSpPr>
        <p:spPr>
          <a:xfrm>
            <a:off x="1188069" y="381935"/>
            <a:ext cx="4008583" cy="5974414"/>
          </a:xfrm>
        </p:spPr>
        <p:txBody>
          <a:bodyPr anchor="ctr">
            <a:normAutofit/>
          </a:bodyPr>
          <a:lstStyle/>
          <a:p>
            <a:r>
              <a:rPr lang="en-US" sz="4500" dirty="0">
                <a:solidFill>
                  <a:schemeClr val="bg1"/>
                </a:solidFill>
              </a:rPr>
              <a:t>Impact of COVID on trans communities</a:t>
            </a:r>
          </a:p>
        </p:txBody>
      </p:sp>
      <p:sp>
        <p:nvSpPr>
          <p:cNvPr id="3" name="Content Placeholder 2">
            <a:extLst>
              <a:ext uri="{FF2B5EF4-FFF2-40B4-BE49-F238E27FC236}">
                <a16:creationId xmlns:a16="http://schemas.microsoft.com/office/drawing/2014/main" xmlns="" id="{117E78A6-296B-FE46-854D-1FFF19150469}"/>
              </a:ext>
            </a:extLst>
          </p:cNvPr>
          <p:cNvSpPr>
            <a:spLocks noGrp="1"/>
          </p:cNvSpPr>
          <p:nvPr>
            <p:ph idx="1"/>
          </p:nvPr>
        </p:nvSpPr>
        <p:spPr>
          <a:xfrm>
            <a:off x="6096000" y="381935"/>
            <a:ext cx="4986955" cy="5974415"/>
          </a:xfrm>
        </p:spPr>
        <p:txBody>
          <a:bodyPr anchor="ctr">
            <a:noAutofit/>
          </a:bodyPr>
          <a:lstStyle/>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r>
              <a:rPr lang="en-GB" sz="2200" dirty="0">
                <a:solidFill>
                  <a:schemeClr val="bg1"/>
                </a:solidFill>
              </a:rPr>
              <a:t>Coronavirus lockdown restrictions have led to trans people being denied healthcare. Many have had surgeries delayed, and some are struggling to access hormone therapy and counselling services.</a:t>
            </a:r>
          </a:p>
          <a:p>
            <a:r>
              <a:rPr lang="en-GB" sz="2200" dirty="0">
                <a:solidFill>
                  <a:schemeClr val="bg1"/>
                </a:solidFill>
              </a:rPr>
              <a:t>Those not out were forced to hide their true identity and were forced to live with intolerant or unaccepting family members without any safety plans in place, impacting on their mental health.</a:t>
            </a:r>
          </a:p>
          <a:p>
            <a:r>
              <a:rPr lang="en-GB" sz="2200" dirty="0">
                <a:solidFill>
                  <a:schemeClr val="bg1"/>
                </a:solidFill>
              </a:rPr>
              <a:t>Those trans people who were forced to remain closeted, or who are out and were forced to quarantine with unaccepting or abusive family members reported an increase in domestic abuse incidences.</a:t>
            </a:r>
          </a:p>
          <a:p>
            <a:endParaRPr lang="en-GB" sz="2200" dirty="0">
              <a:solidFill>
                <a:schemeClr val="bg1"/>
              </a:solidFill>
            </a:endParaRPr>
          </a:p>
          <a:p>
            <a:endParaRPr lang="en-GB" sz="2200" dirty="0">
              <a:solidFill>
                <a:schemeClr val="bg1"/>
              </a:solidFill>
            </a:endParaRPr>
          </a:p>
          <a:p>
            <a:endParaRPr lang="en-US" sz="2200" dirty="0">
              <a:solidFill>
                <a:schemeClr val="bg1"/>
              </a:solidFill>
            </a:endParaRPr>
          </a:p>
        </p:txBody>
      </p:sp>
    </p:spTree>
    <p:extLst>
      <p:ext uri="{BB962C8B-B14F-4D97-AF65-F5344CB8AC3E}">
        <p14:creationId xmlns:p14="http://schemas.microsoft.com/office/powerpoint/2010/main" val="2856057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26606F-C6AF-9941-BAA4-BD24C7151FC3}"/>
              </a:ext>
            </a:extLst>
          </p:cNvPr>
          <p:cNvSpPr>
            <a:spLocks noGrp="1"/>
          </p:cNvSpPr>
          <p:nvPr>
            <p:ph type="title"/>
          </p:nvPr>
        </p:nvSpPr>
        <p:spPr>
          <a:xfrm>
            <a:off x="1188069" y="381935"/>
            <a:ext cx="4008583" cy="5974414"/>
          </a:xfrm>
        </p:spPr>
        <p:txBody>
          <a:bodyPr anchor="ctr">
            <a:normAutofit/>
          </a:bodyPr>
          <a:lstStyle/>
          <a:p>
            <a:r>
              <a:rPr lang="en-US" sz="4500" dirty="0">
                <a:solidFill>
                  <a:schemeClr val="bg1"/>
                </a:solidFill>
              </a:rPr>
              <a:t>Impact of COVID on trans communities</a:t>
            </a:r>
          </a:p>
        </p:txBody>
      </p:sp>
      <p:sp>
        <p:nvSpPr>
          <p:cNvPr id="3" name="Content Placeholder 2">
            <a:extLst>
              <a:ext uri="{FF2B5EF4-FFF2-40B4-BE49-F238E27FC236}">
                <a16:creationId xmlns:a16="http://schemas.microsoft.com/office/drawing/2014/main" xmlns="" id="{117E78A6-296B-FE46-854D-1FFF19150469}"/>
              </a:ext>
            </a:extLst>
          </p:cNvPr>
          <p:cNvSpPr>
            <a:spLocks noGrp="1"/>
          </p:cNvSpPr>
          <p:nvPr>
            <p:ph idx="1"/>
          </p:nvPr>
        </p:nvSpPr>
        <p:spPr>
          <a:xfrm>
            <a:off x="6096000" y="381935"/>
            <a:ext cx="4986955" cy="5974415"/>
          </a:xfrm>
        </p:spPr>
        <p:txBody>
          <a:bodyPr anchor="ctr">
            <a:noAutofit/>
          </a:bodyPr>
          <a:lstStyle/>
          <a:p>
            <a:endParaRPr lang="en-GB" sz="2400" dirty="0">
              <a:solidFill>
                <a:schemeClr val="bg1"/>
              </a:solidFill>
            </a:endParaRPr>
          </a:p>
          <a:p>
            <a:endParaRPr lang="en-GB" sz="2400" dirty="0">
              <a:solidFill>
                <a:schemeClr val="bg1"/>
              </a:solidFill>
            </a:endParaRPr>
          </a:p>
          <a:p>
            <a:endParaRPr lang="en-GB" sz="2400" dirty="0">
              <a:solidFill>
                <a:schemeClr val="bg1"/>
              </a:solidFill>
            </a:endParaRPr>
          </a:p>
          <a:p>
            <a:r>
              <a:rPr lang="en-GB" sz="2400" dirty="0">
                <a:solidFill>
                  <a:schemeClr val="bg1"/>
                </a:solidFill>
              </a:rPr>
              <a:t>Support services were forced to close, halting face to face and group support.</a:t>
            </a:r>
          </a:p>
          <a:p>
            <a:r>
              <a:rPr lang="en-GB" sz="2400" dirty="0">
                <a:solidFill>
                  <a:schemeClr val="bg1"/>
                </a:solidFill>
              </a:rPr>
              <a:t>Trans safe spaces were forced to close.</a:t>
            </a:r>
          </a:p>
          <a:p>
            <a:r>
              <a:rPr lang="en-GB" sz="2400" dirty="0">
                <a:solidFill>
                  <a:schemeClr val="bg1"/>
                </a:solidFill>
              </a:rPr>
              <a:t>Some support organisations moved online but for those trans people closeted or living with non accepting family members, these online services were not accessible.</a:t>
            </a:r>
          </a:p>
          <a:p>
            <a:pPr marL="0" indent="0">
              <a:buNone/>
            </a:pPr>
            <a:endParaRPr lang="en-GB" sz="2400" dirty="0">
              <a:solidFill>
                <a:schemeClr val="bg1"/>
              </a:solidFill>
            </a:endParaRPr>
          </a:p>
          <a:p>
            <a:endParaRPr lang="en-GB" sz="2400" dirty="0">
              <a:solidFill>
                <a:schemeClr val="bg1"/>
              </a:solidFill>
            </a:endParaRPr>
          </a:p>
          <a:p>
            <a:endParaRPr lang="en-US" sz="2400" dirty="0">
              <a:solidFill>
                <a:schemeClr val="bg1"/>
              </a:solidFill>
            </a:endParaRPr>
          </a:p>
        </p:txBody>
      </p:sp>
    </p:spTree>
    <p:extLst>
      <p:ext uri="{BB962C8B-B14F-4D97-AF65-F5344CB8AC3E}">
        <p14:creationId xmlns:p14="http://schemas.microsoft.com/office/powerpoint/2010/main" val="3001330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26606F-C6AF-9941-BAA4-BD24C7151FC3}"/>
              </a:ext>
            </a:extLst>
          </p:cNvPr>
          <p:cNvSpPr>
            <a:spLocks noGrp="1"/>
          </p:cNvSpPr>
          <p:nvPr>
            <p:ph type="title"/>
          </p:nvPr>
        </p:nvSpPr>
        <p:spPr>
          <a:xfrm>
            <a:off x="1188069" y="381935"/>
            <a:ext cx="4008583" cy="5974414"/>
          </a:xfrm>
        </p:spPr>
        <p:txBody>
          <a:bodyPr anchor="ctr">
            <a:normAutofit/>
          </a:bodyPr>
          <a:lstStyle/>
          <a:p>
            <a:r>
              <a:rPr lang="en-US" sz="4500" dirty="0">
                <a:solidFill>
                  <a:schemeClr val="bg1"/>
                </a:solidFill>
              </a:rPr>
              <a:t>Supporting the trans community through COVID</a:t>
            </a:r>
          </a:p>
        </p:txBody>
      </p:sp>
      <p:sp>
        <p:nvSpPr>
          <p:cNvPr id="3" name="Content Placeholder 2">
            <a:extLst>
              <a:ext uri="{FF2B5EF4-FFF2-40B4-BE49-F238E27FC236}">
                <a16:creationId xmlns:a16="http://schemas.microsoft.com/office/drawing/2014/main" xmlns="" id="{117E78A6-296B-FE46-854D-1FFF19150469}"/>
              </a:ext>
            </a:extLst>
          </p:cNvPr>
          <p:cNvSpPr>
            <a:spLocks noGrp="1"/>
          </p:cNvSpPr>
          <p:nvPr>
            <p:ph idx="1"/>
          </p:nvPr>
        </p:nvSpPr>
        <p:spPr>
          <a:xfrm>
            <a:off x="6096000" y="381935"/>
            <a:ext cx="4986955" cy="5974415"/>
          </a:xfrm>
        </p:spPr>
        <p:txBody>
          <a:bodyPr anchor="ctr">
            <a:noAutofit/>
          </a:bodyPr>
          <a:lstStyle/>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endParaRPr lang="en-GB" sz="2200" dirty="0">
              <a:solidFill>
                <a:schemeClr val="bg1"/>
              </a:solidFill>
            </a:endParaRPr>
          </a:p>
          <a:p>
            <a:r>
              <a:rPr lang="en-GB" sz="2200" dirty="0">
                <a:solidFill>
                  <a:schemeClr val="bg1"/>
                </a:solidFill>
              </a:rPr>
              <a:t>Become an ally, learn about trans identities and be mindful of the misinformation that </a:t>
            </a:r>
            <a:r>
              <a:rPr lang="en-GB" sz="2200" dirty="0" err="1">
                <a:solidFill>
                  <a:schemeClr val="bg1"/>
                </a:solidFill>
              </a:rPr>
              <a:t>exisits</a:t>
            </a:r>
            <a:r>
              <a:rPr lang="en-GB" sz="2200" dirty="0">
                <a:solidFill>
                  <a:schemeClr val="bg1"/>
                </a:solidFill>
              </a:rPr>
              <a:t> within the media.</a:t>
            </a:r>
          </a:p>
          <a:p>
            <a:r>
              <a:rPr lang="en-GB" sz="2200" dirty="0">
                <a:solidFill>
                  <a:schemeClr val="bg1"/>
                </a:solidFill>
              </a:rPr>
              <a:t>Understand the complexities facing the trans community in terms of isolation, access to services, unemployment, homelessness, discrimination.</a:t>
            </a:r>
          </a:p>
          <a:p>
            <a:r>
              <a:rPr lang="en-GB" sz="2200" dirty="0">
                <a:solidFill>
                  <a:schemeClr val="bg1"/>
                </a:solidFill>
              </a:rPr>
              <a:t>Safety plan with those young people living in homes where they are or feel unsafe.</a:t>
            </a:r>
          </a:p>
          <a:p>
            <a:r>
              <a:rPr lang="en-GB" sz="2200" dirty="0">
                <a:solidFill>
                  <a:schemeClr val="bg1"/>
                </a:solidFill>
              </a:rPr>
              <a:t>Be creative with communication, sometimes email or text might be best.</a:t>
            </a:r>
          </a:p>
          <a:p>
            <a:r>
              <a:rPr lang="en-GB" sz="2200" dirty="0">
                <a:solidFill>
                  <a:schemeClr val="bg1"/>
                </a:solidFill>
              </a:rPr>
              <a:t>Know what support organisations there are in the local community.</a:t>
            </a:r>
          </a:p>
          <a:p>
            <a:r>
              <a:rPr lang="en-GB" sz="2200" dirty="0">
                <a:solidFill>
                  <a:schemeClr val="bg1"/>
                </a:solidFill>
              </a:rPr>
              <a:t>Advocate for people in terms of access to healthcare and services.</a:t>
            </a:r>
          </a:p>
          <a:p>
            <a:endParaRPr lang="en-GB" sz="2200" dirty="0">
              <a:solidFill>
                <a:schemeClr val="bg1"/>
              </a:solidFill>
            </a:endParaRPr>
          </a:p>
          <a:p>
            <a:pPr marL="0" indent="0">
              <a:buNone/>
            </a:pPr>
            <a:endParaRPr lang="en-GB" sz="2200" dirty="0">
              <a:solidFill>
                <a:schemeClr val="bg1"/>
              </a:solidFill>
            </a:endParaRPr>
          </a:p>
          <a:p>
            <a:endParaRPr lang="en-GB" sz="2200" dirty="0">
              <a:solidFill>
                <a:schemeClr val="bg1"/>
              </a:solidFill>
            </a:endParaRPr>
          </a:p>
          <a:p>
            <a:endParaRPr lang="en-US" sz="2200" dirty="0">
              <a:solidFill>
                <a:schemeClr val="bg1"/>
              </a:solidFill>
            </a:endParaRPr>
          </a:p>
        </p:txBody>
      </p:sp>
    </p:spTree>
    <p:extLst>
      <p:ext uri="{BB962C8B-B14F-4D97-AF65-F5344CB8AC3E}">
        <p14:creationId xmlns:p14="http://schemas.microsoft.com/office/powerpoint/2010/main" val="3773271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317232-7FEF-D542-8A03-E105F1860DD9}"/>
              </a:ext>
            </a:extLst>
          </p:cNvPr>
          <p:cNvSpPr>
            <a:spLocks noGrp="1"/>
          </p:cNvSpPr>
          <p:nvPr>
            <p:ph type="title"/>
          </p:nvPr>
        </p:nvSpPr>
        <p:spPr/>
        <p:txBody>
          <a:bodyPr/>
          <a:lstStyle/>
          <a:p>
            <a:r>
              <a:rPr lang="en-US" dirty="0">
                <a:solidFill>
                  <a:schemeClr val="bg1"/>
                </a:solidFill>
              </a:rPr>
              <a:t>Useful resources</a:t>
            </a:r>
          </a:p>
        </p:txBody>
      </p:sp>
      <p:sp>
        <p:nvSpPr>
          <p:cNvPr id="3" name="Content Placeholder 2">
            <a:extLst>
              <a:ext uri="{FF2B5EF4-FFF2-40B4-BE49-F238E27FC236}">
                <a16:creationId xmlns:a16="http://schemas.microsoft.com/office/drawing/2014/main" xmlns="" id="{A893EB51-FDBD-704B-9A4A-3EDCB39B9D2C}"/>
              </a:ext>
            </a:extLst>
          </p:cNvPr>
          <p:cNvSpPr>
            <a:spLocks noGrp="1"/>
          </p:cNvSpPr>
          <p:nvPr>
            <p:ph idx="1"/>
          </p:nvPr>
        </p:nvSpPr>
        <p:spPr/>
        <p:txBody>
          <a:bodyPr>
            <a:normAutofit fontScale="85000" lnSpcReduction="20000"/>
          </a:bodyPr>
          <a:lstStyle/>
          <a:p>
            <a:r>
              <a:rPr lang="en-GB" dirty="0" err="1">
                <a:solidFill>
                  <a:schemeClr val="bg1"/>
                </a:solidFill>
              </a:rPr>
              <a:t>Chandavarkar</a:t>
            </a:r>
            <a:r>
              <a:rPr lang="en-GB" dirty="0">
                <a:solidFill>
                  <a:schemeClr val="bg1"/>
                </a:solidFill>
              </a:rPr>
              <a:t>, R.V. and Khan, M.S., 2015. Older lesbian, gay, bisexual and transgender persons in UK: Reviewing issues and concerns. Journal of Geriatric Care and Research, 2(1), pp.9-11.</a:t>
            </a:r>
          </a:p>
          <a:p>
            <a:r>
              <a:rPr lang="en-GB" dirty="0">
                <a:solidFill>
                  <a:schemeClr val="bg1"/>
                </a:solidFill>
              </a:rPr>
              <a:t>Hudson-Sharp, N. and Metcalf, H., 2016. Inequality among lesbian, gay bisexual and transgender groups in the UK: a review of evidence. </a:t>
            </a:r>
            <a:r>
              <a:rPr lang="en-GB" i="1" dirty="0">
                <a:solidFill>
                  <a:schemeClr val="bg1"/>
                </a:solidFill>
              </a:rPr>
              <a:t>London: National Institute of Economic and Social Research</a:t>
            </a:r>
            <a:r>
              <a:rPr lang="en-GB" dirty="0">
                <a:solidFill>
                  <a:schemeClr val="bg1"/>
                </a:solidFill>
              </a:rPr>
              <a:t>.</a:t>
            </a:r>
          </a:p>
          <a:p>
            <a:r>
              <a:rPr lang="en-GB" dirty="0">
                <a:solidFill>
                  <a:schemeClr val="bg1"/>
                </a:solidFill>
              </a:rPr>
              <a:t>Rimes, K.A., </a:t>
            </a:r>
            <a:r>
              <a:rPr lang="en-GB" dirty="0" err="1">
                <a:solidFill>
                  <a:schemeClr val="bg1"/>
                </a:solidFill>
              </a:rPr>
              <a:t>Goodship</a:t>
            </a:r>
            <a:r>
              <a:rPr lang="en-GB" dirty="0">
                <a:solidFill>
                  <a:schemeClr val="bg1"/>
                </a:solidFill>
              </a:rPr>
              <a:t>, N., Ussher, G., Baker, D. and West, E., 2019. Non-binary and binary transgender youth: Comparison of mental health, self-harm, suicidality, substance use and victimization experiences. International Journal of Transgenderism, 20(2-3), pp.230-240.</a:t>
            </a:r>
          </a:p>
          <a:p>
            <a:r>
              <a:rPr lang="en-GB" dirty="0" err="1">
                <a:solidFill>
                  <a:schemeClr val="bg1"/>
                </a:solidFill>
              </a:rPr>
              <a:t>Storrie</a:t>
            </a:r>
            <a:r>
              <a:rPr lang="en-GB" dirty="0">
                <a:solidFill>
                  <a:schemeClr val="bg1"/>
                </a:solidFill>
              </a:rPr>
              <a:t>, R. and </a:t>
            </a:r>
            <a:r>
              <a:rPr lang="en-GB" dirty="0" err="1">
                <a:solidFill>
                  <a:schemeClr val="bg1"/>
                </a:solidFill>
              </a:rPr>
              <a:t>Rohleder</a:t>
            </a:r>
            <a:r>
              <a:rPr lang="en-GB" dirty="0">
                <a:solidFill>
                  <a:schemeClr val="bg1"/>
                </a:solidFill>
              </a:rPr>
              <a:t>, P., 2018. ‘I think if I had turned up sporting a beard and a dress then you get in trouble’: experiences of transgender students at UK universities. </a:t>
            </a:r>
            <a:r>
              <a:rPr lang="en-GB" i="1" dirty="0">
                <a:solidFill>
                  <a:schemeClr val="bg1"/>
                </a:solidFill>
              </a:rPr>
              <a:t>Psychology &amp; Sexuality</a:t>
            </a:r>
            <a:r>
              <a:rPr lang="en-GB" dirty="0">
                <a:solidFill>
                  <a:schemeClr val="bg1"/>
                </a:solidFill>
              </a:rPr>
              <a:t>, </a:t>
            </a:r>
            <a:r>
              <a:rPr lang="en-GB" i="1" dirty="0">
                <a:solidFill>
                  <a:schemeClr val="bg1"/>
                </a:solidFill>
              </a:rPr>
              <a:t>9</a:t>
            </a:r>
            <a:r>
              <a:rPr lang="en-GB" dirty="0">
                <a:solidFill>
                  <a:schemeClr val="bg1"/>
                </a:solidFill>
              </a:rPr>
              <a:t>(4), pp.317-328.</a:t>
            </a:r>
          </a:p>
          <a:p>
            <a:r>
              <a:rPr lang="en-US" dirty="0">
                <a:solidFill>
                  <a:schemeClr val="bg1"/>
                </a:solidFill>
                <a:hlinkClick r:id="rId2">
                  <a:extLst>
                    <a:ext uri="{A12FA001-AC4F-418D-AE19-62706E023703}">
                      <ahyp:hlinkClr xmlns:ahyp="http://schemas.microsoft.com/office/drawing/2018/hyperlinkcolor" xmlns="" val="tx"/>
                    </a:ext>
                  </a:extLst>
                </a:hlinkClick>
              </a:rPr>
              <a:t>https://www.stonewall.org.uk/lgbt-britain-trans-report</a:t>
            </a:r>
            <a:endParaRPr lang="en-US"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3738344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105</TotalTime>
  <Words>529</Words>
  <Application>Microsoft Office PowerPoint</Application>
  <PresentationFormat>Widescreen</PresentationFormat>
  <Paragraphs>63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COVID-19 and Gender Inequalities</vt:lpstr>
      <vt:lpstr>Existing stigma and discrimination</vt:lpstr>
      <vt:lpstr>Trans voices of everyday experiences</vt:lpstr>
      <vt:lpstr>Some statistics pre-COVID</vt:lpstr>
      <vt:lpstr>Impact of COVID on trans communities</vt:lpstr>
      <vt:lpstr>Impact of COVID on trans communities</vt:lpstr>
      <vt:lpstr>Supporting the trans community through COVID</vt:lpstr>
      <vt:lpstr>Useful resources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COVID-19 and Gender Inequalities</dc:title>
  <dc:creator>Microsoft Office User</dc:creator>
  <cp:lastModifiedBy>Mandy Cowden</cp:lastModifiedBy>
  <cp:revision>12</cp:revision>
  <dcterms:created xsi:type="dcterms:W3CDTF">2020-10-21T09:43:16Z</dcterms:created>
  <dcterms:modified xsi:type="dcterms:W3CDTF">2021-04-23T16:01:36Z</dcterms:modified>
</cp:coreProperties>
</file>