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325" r:id="rId3"/>
    <p:sldId id="317" r:id="rId4"/>
    <p:sldId id="307" r:id="rId5"/>
    <p:sldId id="308" r:id="rId6"/>
    <p:sldId id="257" r:id="rId7"/>
    <p:sldId id="266" r:id="rId8"/>
    <p:sldId id="323" r:id="rId9"/>
    <p:sldId id="306" r:id="rId10"/>
    <p:sldId id="258" r:id="rId11"/>
    <p:sldId id="288" r:id="rId12"/>
    <p:sldId id="312" r:id="rId13"/>
    <p:sldId id="315" r:id="rId14"/>
    <p:sldId id="297" r:id="rId15"/>
    <p:sldId id="261" r:id="rId16"/>
    <p:sldId id="262" r:id="rId17"/>
    <p:sldId id="290" r:id="rId18"/>
    <p:sldId id="265" r:id="rId19"/>
    <p:sldId id="311" r:id="rId20"/>
    <p:sldId id="264" r:id="rId21"/>
    <p:sldId id="313" r:id="rId22"/>
    <p:sldId id="322" r:id="rId23"/>
    <p:sldId id="270" r:id="rId24"/>
    <p:sldId id="280" r:id="rId25"/>
    <p:sldId id="298" r:id="rId26"/>
    <p:sldId id="319" r:id="rId27"/>
    <p:sldId id="320" r:id="rId28"/>
    <p:sldId id="324" r:id="rId29"/>
    <p:sldId id="32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4" autoAdjust="0"/>
  </p:normalViewPr>
  <p:slideViewPr>
    <p:cSldViewPr>
      <p:cViewPr>
        <p:scale>
          <a:sx n="50" d="100"/>
          <a:sy n="50" d="100"/>
        </p:scale>
        <p:origin x="-193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A0CDE-DE52-47F3-AEDA-481A13F4423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15C918C5-1F60-4CC3-A39E-50F93A6C19BA}">
      <dgm:prSet custT="1"/>
      <dgm:spPr/>
      <dgm:t>
        <a:bodyPr/>
        <a:lstStyle/>
        <a:p>
          <a:pPr rtl="0"/>
          <a:r>
            <a:rPr lang="en-US" sz="1800" b="1" i="0" baseline="0" dirty="0" smtClean="0">
              <a:solidFill>
                <a:schemeClr val="bg2"/>
              </a:solidFill>
            </a:rPr>
            <a:t>Which exercise might suit an older adult?</a:t>
          </a:r>
          <a:endParaRPr lang="en-GB" sz="1800" b="1" dirty="0">
            <a:solidFill>
              <a:schemeClr val="bg2"/>
            </a:solidFill>
          </a:endParaRPr>
        </a:p>
      </dgm:t>
    </dgm:pt>
    <dgm:pt modelId="{1901AA19-9AF3-4E3F-8B91-32AFCCB66FAC}" type="parTrans" cxnId="{E0996FEE-22CC-4B4F-9DFE-F45900E16D8E}">
      <dgm:prSet/>
      <dgm:spPr/>
      <dgm:t>
        <a:bodyPr/>
        <a:lstStyle/>
        <a:p>
          <a:endParaRPr lang="en-GB"/>
        </a:p>
      </dgm:t>
    </dgm:pt>
    <dgm:pt modelId="{4004E0E3-0DA3-4491-81E2-CEDEAF1801D1}" type="sibTrans" cxnId="{E0996FEE-22CC-4B4F-9DFE-F45900E16D8E}">
      <dgm:prSet/>
      <dgm:spPr/>
      <dgm:t>
        <a:bodyPr/>
        <a:lstStyle/>
        <a:p>
          <a:endParaRPr lang="en-GB"/>
        </a:p>
      </dgm:t>
    </dgm:pt>
    <dgm:pt modelId="{CB5CA45C-290E-49CF-BC48-EFF92DC91B48}">
      <dgm:prSet/>
      <dgm:spPr/>
      <dgm:t>
        <a:bodyPr/>
        <a:lstStyle/>
        <a:p>
          <a:pPr rtl="0"/>
          <a:endParaRPr lang="en-GB"/>
        </a:p>
      </dgm:t>
    </dgm:pt>
    <dgm:pt modelId="{3D2D56D8-B090-4960-841A-96D1F0722411}" type="parTrans" cxnId="{598931B7-3CFD-4763-AA08-D5744DCC3068}">
      <dgm:prSet/>
      <dgm:spPr/>
      <dgm:t>
        <a:bodyPr/>
        <a:lstStyle/>
        <a:p>
          <a:endParaRPr lang="en-GB"/>
        </a:p>
      </dgm:t>
    </dgm:pt>
    <dgm:pt modelId="{1CF61DA2-1B59-487A-8EE2-65D8F8C1E7E3}" type="sibTrans" cxnId="{598931B7-3CFD-4763-AA08-D5744DCC3068}">
      <dgm:prSet/>
      <dgm:spPr/>
      <dgm:t>
        <a:bodyPr/>
        <a:lstStyle/>
        <a:p>
          <a:endParaRPr lang="en-GB"/>
        </a:p>
      </dgm:t>
    </dgm:pt>
    <dgm:pt modelId="{0A565C47-1E6C-4C60-B234-9C6E3E95829D}" type="pres">
      <dgm:prSet presAssocID="{9AEA0CDE-DE52-47F3-AEDA-481A13F4423E}" presName="Name0" presStyleCnt="0">
        <dgm:presLayoutVars>
          <dgm:dir/>
          <dgm:resizeHandles val="exact"/>
        </dgm:presLayoutVars>
      </dgm:prSet>
      <dgm:spPr/>
      <dgm:t>
        <a:bodyPr/>
        <a:lstStyle/>
        <a:p>
          <a:endParaRPr lang="en-GB"/>
        </a:p>
      </dgm:t>
    </dgm:pt>
    <dgm:pt modelId="{8B90E790-3601-4C86-9B8C-84222EF90CE0}" type="pres">
      <dgm:prSet presAssocID="{9AEA0CDE-DE52-47F3-AEDA-481A13F4423E}" presName="arrow" presStyleLbl="bgShp" presStyleIdx="0" presStyleCnt="1"/>
      <dgm:spPr/>
    </dgm:pt>
    <dgm:pt modelId="{A3476CBC-E054-4B6A-B3C7-3C31564609EA}" type="pres">
      <dgm:prSet presAssocID="{9AEA0CDE-DE52-47F3-AEDA-481A13F4423E}" presName="points" presStyleCnt="0"/>
      <dgm:spPr/>
    </dgm:pt>
    <dgm:pt modelId="{FF56107A-5C86-4D17-A859-DCA693AE0034}" type="pres">
      <dgm:prSet presAssocID="{15C918C5-1F60-4CC3-A39E-50F93A6C19BA}" presName="compositeA" presStyleCnt="0"/>
      <dgm:spPr/>
    </dgm:pt>
    <dgm:pt modelId="{340527D5-BA95-4713-AE31-16E2661F70EC}" type="pres">
      <dgm:prSet presAssocID="{15C918C5-1F60-4CC3-A39E-50F93A6C19BA}" presName="textA" presStyleLbl="revTx" presStyleIdx="0" presStyleCnt="2" custScaleX="2000000">
        <dgm:presLayoutVars>
          <dgm:bulletEnabled val="1"/>
        </dgm:presLayoutVars>
      </dgm:prSet>
      <dgm:spPr/>
      <dgm:t>
        <a:bodyPr/>
        <a:lstStyle/>
        <a:p>
          <a:endParaRPr lang="en-GB"/>
        </a:p>
      </dgm:t>
    </dgm:pt>
    <dgm:pt modelId="{724512A9-1635-4954-82B3-60FF15BED9AA}" type="pres">
      <dgm:prSet presAssocID="{15C918C5-1F60-4CC3-A39E-50F93A6C19BA}" presName="circleA" presStyleLbl="node1" presStyleIdx="0" presStyleCnt="2"/>
      <dgm:spPr/>
    </dgm:pt>
    <dgm:pt modelId="{42EAD269-A9EA-4790-A394-2BB65DB034F4}" type="pres">
      <dgm:prSet presAssocID="{15C918C5-1F60-4CC3-A39E-50F93A6C19BA}" presName="spaceA" presStyleCnt="0"/>
      <dgm:spPr/>
    </dgm:pt>
    <dgm:pt modelId="{1C996283-CBED-4A08-AB7E-E3BA88293636}" type="pres">
      <dgm:prSet presAssocID="{4004E0E3-0DA3-4491-81E2-CEDEAF1801D1}" presName="space" presStyleCnt="0"/>
      <dgm:spPr/>
    </dgm:pt>
    <dgm:pt modelId="{2083465C-4444-4562-B660-82223C38827B}" type="pres">
      <dgm:prSet presAssocID="{CB5CA45C-290E-49CF-BC48-EFF92DC91B48}" presName="compositeB" presStyleCnt="0"/>
      <dgm:spPr/>
    </dgm:pt>
    <dgm:pt modelId="{86F57F2D-CDC9-4592-87F4-9B72D7191FE1}" type="pres">
      <dgm:prSet presAssocID="{CB5CA45C-290E-49CF-BC48-EFF92DC91B48}" presName="textB" presStyleLbl="revTx" presStyleIdx="1" presStyleCnt="2">
        <dgm:presLayoutVars>
          <dgm:bulletEnabled val="1"/>
        </dgm:presLayoutVars>
      </dgm:prSet>
      <dgm:spPr/>
      <dgm:t>
        <a:bodyPr/>
        <a:lstStyle/>
        <a:p>
          <a:endParaRPr lang="en-GB"/>
        </a:p>
      </dgm:t>
    </dgm:pt>
    <dgm:pt modelId="{B5CA66BB-D470-4CBD-BA5E-F4D067089E8E}" type="pres">
      <dgm:prSet presAssocID="{CB5CA45C-290E-49CF-BC48-EFF92DC91B48}" presName="circleB" presStyleLbl="node1" presStyleIdx="1" presStyleCnt="2"/>
      <dgm:spPr/>
    </dgm:pt>
    <dgm:pt modelId="{A1F278FF-C3B5-43DF-B21C-DFA2D47C1B9D}" type="pres">
      <dgm:prSet presAssocID="{CB5CA45C-290E-49CF-BC48-EFF92DC91B48}" presName="spaceB" presStyleCnt="0"/>
      <dgm:spPr/>
    </dgm:pt>
  </dgm:ptLst>
  <dgm:cxnLst>
    <dgm:cxn modelId="{A36AA173-AA38-4807-8C53-5375D683BB7A}" type="presOf" srcId="{15C918C5-1F60-4CC3-A39E-50F93A6C19BA}" destId="{340527D5-BA95-4713-AE31-16E2661F70EC}" srcOrd="0" destOrd="0" presId="urn:microsoft.com/office/officeart/2005/8/layout/hProcess11"/>
    <dgm:cxn modelId="{0AB74561-CB0B-4992-B05D-B744231A6346}" type="presOf" srcId="{9AEA0CDE-DE52-47F3-AEDA-481A13F4423E}" destId="{0A565C47-1E6C-4C60-B234-9C6E3E95829D}" srcOrd="0" destOrd="0" presId="urn:microsoft.com/office/officeart/2005/8/layout/hProcess11"/>
    <dgm:cxn modelId="{598931B7-3CFD-4763-AA08-D5744DCC3068}" srcId="{9AEA0CDE-DE52-47F3-AEDA-481A13F4423E}" destId="{CB5CA45C-290E-49CF-BC48-EFF92DC91B48}" srcOrd="1" destOrd="0" parTransId="{3D2D56D8-B090-4960-841A-96D1F0722411}" sibTransId="{1CF61DA2-1B59-487A-8EE2-65D8F8C1E7E3}"/>
    <dgm:cxn modelId="{E0996FEE-22CC-4B4F-9DFE-F45900E16D8E}" srcId="{9AEA0CDE-DE52-47F3-AEDA-481A13F4423E}" destId="{15C918C5-1F60-4CC3-A39E-50F93A6C19BA}" srcOrd="0" destOrd="0" parTransId="{1901AA19-9AF3-4E3F-8B91-32AFCCB66FAC}" sibTransId="{4004E0E3-0DA3-4491-81E2-CEDEAF1801D1}"/>
    <dgm:cxn modelId="{BD4F7ECA-254C-4A58-AEF0-9F115A44A08F}" type="presOf" srcId="{CB5CA45C-290E-49CF-BC48-EFF92DC91B48}" destId="{86F57F2D-CDC9-4592-87F4-9B72D7191FE1}" srcOrd="0" destOrd="0" presId="urn:microsoft.com/office/officeart/2005/8/layout/hProcess11"/>
    <dgm:cxn modelId="{EA979B36-8764-4224-83A7-CE42C0129AE5}" type="presParOf" srcId="{0A565C47-1E6C-4C60-B234-9C6E3E95829D}" destId="{8B90E790-3601-4C86-9B8C-84222EF90CE0}" srcOrd="0" destOrd="0" presId="urn:microsoft.com/office/officeart/2005/8/layout/hProcess11"/>
    <dgm:cxn modelId="{1290027B-EDDF-44BC-A670-99683BA45AC8}" type="presParOf" srcId="{0A565C47-1E6C-4C60-B234-9C6E3E95829D}" destId="{A3476CBC-E054-4B6A-B3C7-3C31564609EA}" srcOrd="1" destOrd="0" presId="urn:microsoft.com/office/officeart/2005/8/layout/hProcess11"/>
    <dgm:cxn modelId="{0104CB0C-EB4A-49B5-BE5A-E67CE4E0931A}" type="presParOf" srcId="{A3476CBC-E054-4B6A-B3C7-3C31564609EA}" destId="{FF56107A-5C86-4D17-A859-DCA693AE0034}" srcOrd="0" destOrd="0" presId="urn:microsoft.com/office/officeart/2005/8/layout/hProcess11"/>
    <dgm:cxn modelId="{78B34423-041D-44E0-B450-8ED867FD60A6}" type="presParOf" srcId="{FF56107A-5C86-4D17-A859-DCA693AE0034}" destId="{340527D5-BA95-4713-AE31-16E2661F70EC}" srcOrd="0" destOrd="0" presId="urn:microsoft.com/office/officeart/2005/8/layout/hProcess11"/>
    <dgm:cxn modelId="{3B8AC530-5543-4C47-8126-9F684E46B597}" type="presParOf" srcId="{FF56107A-5C86-4D17-A859-DCA693AE0034}" destId="{724512A9-1635-4954-82B3-60FF15BED9AA}" srcOrd="1" destOrd="0" presId="urn:microsoft.com/office/officeart/2005/8/layout/hProcess11"/>
    <dgm:cxn modelId="{65007809-3E95-4A54-A3EB-3F517E559F04}" type="presParOf" srcId="{FF56107A-5C86-4D17-A859-DCA693AE0034}" destId="{42EAD269-A9EA-4790-A394-2BB65DB034F4}" srcOrd="2" destOrd="0" presId="urn:microsoft.com/office/officeart/2005/8/layout/hProcess11"/>
    <dgm:cxn modelId="{8B4501C2-EB39-4CC6-A56F-0D2E19D199E0}" type="presParOf" srcId="{A3476CBC-E054-4B6A-B3C7-3C31564609EA}" destId="{1C996283-CBED-4A08-AB7E-E3BA88293636}" srcOrd="1" destOrd="0" presId="urn:microsoft.com/office/officeart/2005/8/layout/hProcess11"/>
    <dgm:cxn modelId="{A42973EF-E6C2-4E38-BE11-50E3D5562A37}" type="presParOf" srcId="{A3476CBC-E054-4B6A-B3C7-3C31564609EA}" destId="{2083465C-4444-4562-B660-82223C38827B}" srcOrd="2" destOrd="0" presId="urn:microsoft.com/office/officeart/2005/8/layout/hProcess11"/>
    <dgm:cxn modelId="{23294ABB-B220-4A52-B36A-730463E00BC9}" type="presParOf" srcId="{2083465C-4444-4562-B660-82223C38827B}" destId="{86F57F2D-CDC9-4592-87F4-9B72D7191FE1}" srcOrd="0" destOrd="0" presId="urn:microsoft.com/office/officeart/2005/8/layout/hProcess11"/>
    <dgm:cxn modelId="{E5748BBF-7940-4889-8577-81754163D75C}" type="presParOf" srcId="{2083465C-4444-4562-B660-82223C38827B}" destId="{B5CA66BB-D470-4CBD-BA5E-F4D067089E8E}" srcOrd="1" destOrd="0" presId="urn:microsoft.com/office/officeart/2005/8/layout/hProcess11"/>
    <dgm:cxn modelId="{C920F57B-D50F-4910-9AA1-55E1201ADB51}" type="presParOf" srcId="{2083465C-4444-4562-B660-82223C38827B}" destId="{A1F278FF-C3B5-43DF-B21C-DFA2D47C1B9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F5CC8-B600-4555-98CB-4429512BE74E}" type="datetimeFigureOut">
              <a:rPr lang="en-GB" smtClean="0"/>
              <a:t>09/06/2021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50410-6CAC-4599-AC02-A5939CBADE89}" type="slidenum">
              <a:rPr lang="en-GB" smtClean="0"/>
              <a:t>‹#›</a:t>
            </a:fld>
            <a:endParaRPr lang="en-GB"/>
          </a:p>
        </p:txBody>
      </p:sp>
    </p:spTree>
    <p:extLst>
      <p:ext uri="{BB962C8B-B14F-4D97-AF65-F5344CB8AC3E}">
        <p14:creationId xmlns:p14="http://schemas.microsoft.com/office/powerpoint/2010/main" val="17130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loss of muscle mass</a:t>
            </a:r>
            <a:endParaRPr lang="en-GB" dirty="0"/>
          </a:p>
        </p:txBody>
      </p:sp>
      <p:sp>
        <p:nvSpPr>
          <p:cNvPr id="4" name="Slide Number Placeholder 3"/>
          <p:cNvSpPr>
            <a:spLocks noGrp="1"/>
          </p:cNvSpPr>
          <p:nvPr>
            <p:ph type="sldNum" sz="quarter" idx="10"/>
          </p:nvPr>
        </p:nvSpPr>
        <p:spPr/>
        <p:txBody>
          <a:bodyPr/>
          <a:lstStyle/>
          <a:p>
            <a:fld id="{C9F53B69-02A8-438F-8FA7-1AE9507B53D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5972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60D43D-FB64-4C7D-B0DB-0CCFBD8FC00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83969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250410-6CAC-4599-AC02-A5939CBADE89}" type="slidenum">
              <a:rPr lang="en-GB" smtClean="0"/>
              <a:t>19</a:t>
            </a:fld>
            <a:endParaRPr lang="en-GB"/>
          </a:p>
        </p:txBody>
      </p:sp>
    </p:spTree>
    <p:extLst>
      <p:ext uri="{BB962C8B-B14F-4D97-AF65-F5344CB8AC3E}">
        <p14:creationId xmlns:p14="http://schemas.microsoft.com/office/powerpoint/2010/main" val="2482403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586105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smtClean="0">
              <a:solidFill>
                <a:srgbClr val="FFFFFF"/>
              </a:solidFill>
              <a:latin typeface="Times New Roman" pitchFamily="18" charset="0"/>
            </a:endParaRPr>
          </a:p>
        </p:txBody>
      </p:sp>
      <p:pic>
        <p:nvPicPr>
          <p:cNvPr id="11275" name="Picture 11" descr="curves-blue-white bkg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068638"/>
            <a:ext cx="2565400" cy="36703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subTitle" sz="quarter" idx="1"/>
          </p:nvPr>
        </p:nvSpPr>
        <p:spPr>
          <a:xfrm>
            <a:off x="1600200" y="2438400"/>
            <a:ext cx="6400800" cy="1752600"/>
          </a:xfrm>
          <a:effectLst>
            <a:outerShdw dist="28398" dir="1593903" algn="ctr" rotWithShape="0">
              <a:schemeClr val="bg2">
                <a:alpha val="50000"/>
              </a:schemeClr>
            </a:outerShdw>
          </a:effectLst>
        </p:spPr>
        <p:txBody>
          <a:bodyPr lIns="92075" tIns="46038" rIns="92075" bIns="46038" anchor="ctr"/>
          <a:lstStyle>
            <a:lvl1pPr marL="0" indent="0" algn="ctr">
              <a:buFont typeface="Wingdings" pitchFamily="2" charset="2"/>
              <a:buNone/>
              <a:defRPr>
                <a:solidFill>
                  <a:srgbClr val="00B5CC"/>
                </a:solidFill>
              </a:defRPr>
            </a:lvl1pPr>
          </a:lstStyle>
          <a:p>
            <a:pPr lvl="0"/>
            <a:r>
              <a:rPr lang="en-US" noProof="0" smtClean="0"/>
              <a:t>Click to edit Master subtitle style</a:t>
            </a:r>
          </a:p>
        </p:txBody>
      </p:sp>
      <p:sp>
        <p:nvSpPr>
          <p:cNvPr id="11269" name="Rectangle 5"/>
          <p:cNvSpPr>
            <a:spLocks noGrp="1" noChangeArrowheads="1"/>
          </p:cNvSpPr>
          <p:nvPr>
            <p:ph type="ctrTitle" sz="quarter"/>
          </p:nvPr>
        </p:nvSpPr>
        <p:spPr>
          <a:xfrm>
            <a:off x="762000" y="990600"/>
            <a:ext cx="77724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defRPr>
                <a:solidFill>
                  <a:schemeClr val="bg2"/>
                </a:solidFill>
              </a:defRPr>
            </a:lvl1pPr>
          </a:lstStyle>
          <a:p>
            <a:pPr lvl="0"/>
            <a:r>
              <a:rPr lang="en-US" noProof="0" smtClean="0"/>
              <a:t>Click to edit Master title style</a:t>
            </a:r>
          </a:p>
        </p:txBody>
      </p:sp>
      <p:pic>
        <p:nvPicPr>
          <p:cNvPr id="11279" name="Picture 15" descr="Logo &amp; Strapline Ar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5981700"/>
            <a:ext cx="2376488" cy="74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9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003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1336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154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135563" y="1981200"/>
            <a:ext cx="3810000" cy="4114800"/>
          </a:xfrm>
        </p:spPr>
        <p:txBody>
          <a:bodyPr rtlCol="0">
            <a:normAutofit/>
          </a:bodyPr>
          <a:lstStyle/>
          <a:p>
            <a:pPr lvl="0"/>
            <a:endParaRPr lang="en-GB" noProof="0" smtClean="0"/>
          </a:p>
        </p:txBody>
      </p:sp>
      <p:sp>
        <p:nvSpPr>
          <p:cNvPr id="5" name="Rectangle 27"/>
          <p:cNvSpPr>
            <a:spLocks noGrp="1" noChangeArrowheads="1"/>
          </p:cNvSpPr>
          <p:nvPr>
            <p:ph type="dt" sz="half" idx="10"/>
          </p:nvPr>
        </p:nvSpPr>
        <p:spPr>
          <a:xfrm rot="16200000">
            <a:off x="7551738" y="1646237"/>
            <a:ext cx="2438400" cy="365125"/>
          </a:xfrm>
          <a:prstGeom prst="rect">
            <a:avLst/>
          </a:prstGeom>
        </p:spPr>
        <p:txBody>
          <a:bodyPr/>
          <a:lstStyle>
            <a:lvl1pPr>
              <a:defRPr/>
            </a:lvl1pPr>
          </a:lstStyle>
          <a:p>
            <a:pPr fontAlgn="base">
              <a:spcBef>
                <a:spcPct val="0"/>
              </a:spcBef>
              <a:spcAft>
                <a:spcPct val="0"/>
              </a:spcAft>
              <a:defRPr/>
            </a:pPr>
            <a:endParaRPr lang="en-US">
              <a:solidFill>
                <a:srgbClr val="C6E7FC"/>
              </a:solidFill>
            </a:endParaRPr>
          </a:p>
        </p:txBody>
      </p:sp>
      <p:sp>
        <p:nvSpPr>
          <p:cNvPr id="6" name="Rectangle 28"/>
          <p:cNvSpPr>
            <a:spLocks noGrp="1" noChangeArrowheads="1"/>
          </p:cNvSpPr>
          <p:nvPr>
            <p:ph type="ftr" sz="quarter" idx="11"/>
          </p:nvPr>
        </p:nvSpPr>
        <p:spPr>
          <a:xfrm rot="16200000">
            <a:off x="7587456" y="4048919"/>
            <a:ext cx="2366963" cy="365125"/>
          </a:xfrm>
          <a:prstGeom prst="rect">
            <a:avLst/>
          </a:prstGeom>
        </p:spPr>
        <p:txBody>
          <a:bodyPr/>
          <a:lstStyle>
            <a:lvl1pPr>
              <a:defRPr/>
            </a:lvl1pPr>
          </a:lstStyle>
          <a:p>
            <a:pPr fontAlgn="base">
              <a:spcBef>
                <a:spcPct val="0"/>
              </a:spcBef>
              <a:spcAft>
                <a:spcPct val="0"/>
              </a:spcAft>
              <a:defRPr/>
            </a:pPr>
            <a:r>
              <a:rPr lang="en-US">
                <a:solidFill>
                  <a:srgbClr val="C6E7FC"/>
                </a:solidFill>
              </a:rPr>
              <a:t>SM/JP DLT PT</a:t>
            </a:r>
          </a:p>
        </p:txBody>
      </p:sp>
    </p:spTree>
    <p:extLst>
      <p:ext uri="{BB962C8B-B14F-4D97-AF65-F5344CB8AC3E}">
        <p14:creationId xmlns:p14="http://schemas.microsoft.com/office/powerpoint/2010/main" val="345240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52600"/>
            <a:ext cx="4191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4191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860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409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662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4191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175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447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75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44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733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612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0" y="228600"/>
            <a:ext cx="8410575"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8F66A8"/>
              </a:solidFill>
              <a:latin typeface="Times New Roman" pitchFamily="18" charset="0"/>
            </a:endParaRPr>
          </a:p>
        </p:txBody>
      </p:sp>
      <p:pic>
        <p:nvPicPr>
          <p:cNvPr id="10244" name="Picture 4" descr="BHSCTmainlogo_purple cop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1000" y="6096000"/>
            <a:ext cx="3048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457200" y="17526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title"/>
          </p:nvPr>
        </p:nvSpPr>
        <p:spPr bwMode="auto">
          <a:xfrm>
            <a:off x="457200" y="152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7" name="Rectangle 7"/>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smtClean="0">
              <a:solidFill>
                <a:srgbClr val="FFFFFF"/>
              </a:solidFill>
              <a:latin typeface="Times New Roman" pitchFamily="18" charset="0"/>
            </a:endParaRPr>
          </a:p>
        </p:txBody>
      </p:sp>
      <p:pic>
        <p:nvPicPr>
          <p:cNvPr id="10250" name="Picture 10" descr="curves-white bkg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75" y="2919413"/>
            <a:ext cx="2651125" cy="3938587"/>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SHSCTmain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388" y="5949950"/>
            <a:ext cx="3311525" cy="59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307571"/>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l" rtl="0" fontAlgn="base">
        <a:spcBef>
          <a:spcPct val="0"/>
        </a:spcBef>
        <a:spcAft>
          <a:spcPct val="0"/>
        </a:spcAft>
        <a:defRPr sz="4000" b="1">
          <a:solidFill>
            <a:srgbClr val="00B5CC"/>
          </a:solidFill>
          <a:latin typeface="+mj-lt"/>
          <a:ea typeface="+mj-ea"/>
          <a:cs typeface="+mj-cs"/>
        </a:defRPr>
      </a:lvl1pPr>
      <a:lvl2pPr algn="l" rtl="0" fontAlgn="base">
        <a:spcBef>
          <a:spcPct val="0"/>
        </a:spcBef>
        <a:spcAft>
          <a:spcPct val="0"/>
        </a:spcAft>
        <a:defRPr sz="4000" b="1">
          <a:solidFill>
            <a:srgbClr val="00B5CC"/>
          </a:solidFill>
          <a:latin typeface="Arial" charset="0"/>
        </a:defRPr>
      </a:lvl2pPr>
      <a:lvl3pPr algn="l" rtl="0" fontAlgn="base">
        <a:spcBef>
          <a:spcPct val="0"/>
        </a:spcBef>
        <a:spcAft>
          <a:spcPct val="0"/>
        </a:spcAft>
        <a:defRPr sz="4000" b="1">
          <a:solidFill>
            <a:srgbClr val="00B5CC"/>
          </a:solidFill>
          <a:latin typeface="Arial" charset="0"/>
        </a:defRPr>
      </a:lvl3pPr>
      <a:lvl4pPr algn="l" rtl="0" fontAlgn="base">
        <a:spcBef>
          <a:spcPct val="0"/>
        </a:spcBef>
        <a:spcAft>
          <a:spcPct val="0"/>
        </a:spcAft>
        <a:defRPr sz="4000" b="1">
          <a:solidFill>
            <a:srgbClr val="00B5CC"/>
          </a:solidFill>
          <a:latin typeface="Arial" charset="0"/>
        </a:defRPr>
      </a:lvl4pPr>
      <a:lvl5pPr algn="l" rtl="0" fontAlgn="base">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fontAlgn="base">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bg2"/>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fontAlgn="base">
        <a:spcBef>
          <a:spcPct val="20000"/>
        </a:spcBef>
        <a:spcAft>
          <a:spcPct val="0"/>
        </a:spcAft>
        <a:buClr>
          <a:schemeClr val="tx1"/>
        </a:buClr>
        <a:buChar char="–"/>
        <a:defRPr sz="2000">
          <a:solidFill>
            <a:schemeClr val="bg2"/>
          </a:solidFill>
          <a:latin typeface="+mn-lt"/>
        </a:defRPr>
      </a:lvl4pPr>
      <a:lvl5pPr marL="2057400" indent="-228600" algn="l" rtl="0" fontAlgn="base">
        <a:spcBef>
          <a:spcPct val="20000"/>
        </a:spcBef>
        <a:spcAft>
          <a:spcPct val="0"/>
        </a:spcAft>
        <a:buClr>
          <a:schemeClr val="accent1"/>
        </a:buClr>
        <a:buChar char="•"/>
        <a:defRPr sz="2000">
          <a:solidFill>
            <a:schemeClr val="bg2"/>
          </a:solidFill>
          <a:latin typeface="+mn-lt"/>
        </a:defRPr>
      </a:lvl5pPr>
      <a:lvl6pPr marL="2514600" indent="-228600" algn="l" rtl="0" fontAlgn="base">
        <a:spcBef>
          <a:spcPct val="20000"/>
        </a:spcBef>
        <a:spcAft>
          <a:spcPct val="0"/>
        </a:spcAft>
        <a:buClr>
          <a:schemeClr val="accent1"/>
        </a:buClr>
        <a:buChar char="•"/>
        <a:defRPr sz="2000">
          <a:solidFill>
            <a:schemeClr val="bg2"/>
          </a:solidFill>
          <a:latin typeface="+mn-lt"/>
        </a:defRPr>
      </a:lvl6pPr>
      <a:lvl7pPr marL="2971800" indent="-228600" algn="l" rtl="0" fontAlgn="base">
        <a:spcBef>
          <a:spcPct val="20000"/>
        </a:spcBef>
        <a:spcAft>
          <a:spcPct val="0"/>
        </a:spcAft>
        <a:buClr>
          <a:schemeClr val="accent1"/>
        </a:buClr>
        <a:buChar char="•"/>
        <a:defRPr sz="2000">
          <a:solidFill>
            <a:schemeClr val="bg2"/>
          </a:solidFill>
          <a:latin typeface="+mn-lt"/>
        </a:defRPr>
      </a:lvl7pPr>
      <a:lvl8pPr marL="3429000" indent="-228600" algn="l" rtl="0" fontAlgn="base">
        <a:spcBef>
          <a:spcPct val="20000"/>
        </a:spcBef>
        <a:spcAft>
          <a:spcPct val="0"/>
        </a:spcAft>
        <a:buClr>
          <a:schemeClr val="accent1"/>
        </a:buClr>
        <a:buChar char="•"/>
        <a:defRPr sz="2000">
          <a:solidFill>
            <a:schemeClr val="bg2"/>
          </a:solidFill>
          <a:latin typeface="+mn-lt"/>
        </a:defRPr>
      </a:lvl8pPr>
      <a:lvl9pPr marL="38862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10today.co.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ementiaworkshop.co.uk/" TargetMode="External"/><Relationship Id="rId2" Type="http://schemas.openxmlformats.org/officeDocument/2006/relationships/hyperlink" Target="http://www.culturehealthandwellbeing.org.uk/" TargetMode="External"/><Relationship Id="rId1" Type="http://schemas.openxmlformats.org/officeDocument/2006/relationships/slideLayout" Target="../slideLayouts/slideLayout2.xml"/><Relationship Id="rId6" Type="http://schemas.openxmlformats.org/officeDocument/2006/relationships/hyperlink" Target="http://www.ageuk.org.uk/" TargetMode="External"/><Relationship Id="rId5" Type="http://schemas.openxmlformats.org/officeDocument/2006/relationships/hyperlink" Target="http://www.nhs.uk/" TargetMode="External"/><Relationship Id="rId4" Type="http://schemas.openxmlformats.org/officeDocument/2006/relationships/hyperlink" Target="http://www.who.i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59496"/>
            <a:ext cx="2666057" cy="238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597" y="3212976"/>
            <a:ext cx="3079229" cy="307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sz="quarter" idx="1"/>
          </p:nvPr>
        </p:nvSpPr>
        <p:spPr>
          <a:xfrm>
            <a:off x="1619672" y="2391554"/>
            <a:ext cx="6400800" cy="1752600"/>
          </a:xfrm>
        </p:spPr>
        <p:txBody>
          <a:bodyPr/>
          <a:lstStyle/>
          <a:p>
            <a:r>
              <a:rPr lang="en-GB" dirty="0" smtClean="0"/>
              <a:t>Angela Gemmell, Physiotherapist, Care Home Support Team, SHSCT.</a:t>
            </a:r>
            <a:endParaRPr lang="en-GB" dirty="0"/>
          </a:p>
        </p:txBody>
      </p:sp>
      <p:sp>
        <p:nvSpPr>
          <p:cNvPr id="2" name="Title 1"/>
          <p:cNvSpPr>
            <a:spLocks noGrp="1"/>
          </p:cNvSpPr>
          <p:nvPr>
            <p:ph type="ctrTitle" sz="quarter"/>
          </p:nvPr>
        </p:nvSpPr>
        <p:spPr/>
        <p:txBody>
          <a:bodyPr/>
          <a:lstStyle/>
          <a:p>
            <a:r>
              <a:rPr lang="en-GB" dirty="0" smtClean="0"/>
              <a:t>Activity Coordinators - Healthy ageing and physical activity:  an awareness session</a:t>
            </a:r>
            <a:endParaRPr lang="en-GB" dirty="0"/>
          </a:p>
        </p:txBody>
      </p:sp>
    </p:spTree>
    <p:extLst>
      <p:ext uri="{BB962C8B-B14F-4D97-AF65-F5344CB8AC3E}">
        <p14:creationId xmlns:p14="http://schemas.microsoft.com/office/powerpoint/2010/main" val="394456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Ageing</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050" y="4200872"/>
            <a:ext cx="4301430"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GB" sz="3200" dirty="0" smtClean="0"/>
              <a:t>Dramatic global population ageing has brought new demands to improve older people’s health by adding “quality” to their extended lives and increasing physical activity is one way to bring this about: adding life to years,</a:t>
            </a:r>
          </a:p>
          <a:p>
            <a:pPr marL="0" indent="0">
              <a:buNone/>
            </a:pPr>
            <a:r>
              <a:rPr lang="en-GB" dirty="0" smtClean="0"/>
              <a:t>   not just years to life!</a:t>
            </a:r>
            <a:endParaRPr lang="en-GB" sz="3200" dirty="0" smtClean="0"/>
          </a:p>
          <a:p>
            <a:pPr marL="109728" indent="0">
              <a:buNone/>
            </a:pPr>
            <a:endParaRPr lang="en-GB" dirty="0" smtClean="0"/>
          </a:p>
        </p:txBody>
      </p:sp>
    </p:spTree>
    <p:extLst>
      <p:ext uri="{BB962C8B-B14F-4D97-AF65-F5344CB8AC3E}">
        <p14:creationId xmlns:p14="http://schemas.microsoft.com/office/powerpoint/2010/main" val="1655038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Normal Aging Process</a:t>
            </a:r>
            <a:endParaRPr lang="en-GB"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2132856"/>
            <a:ext cx="3384376" cy="2597100"/>
          </a:xfrm>
        </p:spPr>
      </p:pic>
      <p:sp>
        <p:nvSpPr>
          <p:cNvPr id="9" name="Content Placeholder 8"/>
          <p:cNvSpPr>
            <a:spLocks noGrp="1"/>
          </p:cNvSpPr>
          <p:nvPr>
            <p:ph sz="half" idx="2"/>
          </p:nvPr>
        </p:nvSpPr>
        <p:spPr>
          <a:xfrm>
            <a:off x="4499992" y="1124744"/>
            <a:ext cx="4491608" cy="4590256"/>
          </a:xfrm>
        </p:spPr>
        <p:txBody>
          <a:bodyPr>
            <a:normAutofit fontScale="85000" lnSpcReduction="10000"/>
          </a:bodyPr>
          <a:lstStyle/>
          <a:p>
            <a:pPr lvl="0" indent="-228600">
              <a:buClr>
                <a:srgbClr val="31B6FD"/>
              </a:buClr>
              <a:defRPr/>
            </a:pPr>
            <a:r>
              <a:rPr lang="en-GB" dirty="0">
                <a:solidFill>
                  <a:prstClr val="black"/>
                </a:solidFill>
              </a:rPr>
              <a:t>Muscle strength </a:t>
            </a:r>
            <a:r>
              <a:rPr lang="en-GB" dirty="0" smtClean="0">
                <a:solidFill>
                  <a:prstClr val="black"/>
                </a:solidFill>
              </a:rPr>
              <a:t>lost</a:t>
            </a:r>
          </a:p>
          <a:p>
            <a:pPr marL="114300" lvl="0" indent="0">
              <a:buClr>
                <a:srgbClr val="31B6FD"/>
              </a:buClr>
              <a:buNone/>
              <a:defRPr/>
            </a:pPr>
            <a:r>
              <a:rPr lang="en-GB" dirty="0">
                <a:solidFill>
                  <a:prstClr val="black"/>
                </a:solidFill>
              </a:rPr>
              <a:t> </a:t>
            </a:r>
            <a:r>
              <a:rPr lang="en-GB" dirty="0" smtClean="0">
                <a:solidFill>
                  <a:prstClr val="black"/>
                </a:solidFill>
              </a:rPr>
              <a:t>     </a:t>
            </a:r>
            <a:r>
              <a:rPr lang="en-GB" dirty="0">
                <a:solidFill>
                  <a:prstClr val="black"/>
                </a:solidFill>
              </a:rPr>
              <a:t>at </a:t>
            </a:r>
            <a:r>
              <a:rPr lang="en-GB" dirty="0" smtClean="0">
                <a:solidFill>
                  <a:prstClr val="black"/>
                </a:solidFill>
              </a:rPr>
              <a:t>1-3% p.a. from 50+</a:t>
            </a:r>
            <a:endParaRPr lang="en-GB" dirty="0">
              <a:solidFill>
                <a:prstClr val="black"/>
              </a:solidFill>
            </a:endParaRPr>
          </a:p>
          <a:p>
            <a:pPr lvl="0" indent="-228600">
              <a:buClr>
                <a:srgbClr val="31B6FD"/>
              </a:buClr>
              <a:defRPr/>
            </a:pPr>
            <a:r>
              <a:rPr lang="en-GB" dirty="0">
                <a:solidFill>
                  <a:prstClr val="black"/>
                </a:solidFill>
              </a:rPr>
              <a:t>Muscle power </a:t>
            </a:r>
            <a:r>
              <a:rPr lang="en-GB" dirty="0" smtClean="0">
                <a:solidFill>
                  <a:prstClr val="black"/>
                </a:solidFill>
              </a:rPr>
              <a:t>lost</a:t>
            </a:r>
          </a:p>
          <a:p>
            <a:pPr marL="114300" lvl="0" indent="0">
              <a:buClr>
                <a:srgbClr val="31B6FD"/>
              </a:buClr>
              <a:buNone/>
              <a:defRPr/>
            </a:pPr>
            <a:r>
              <a:rPr lang="en-GB" dirty="0">
                <a:solidFill>
                  <a:prstClr val="black"/>
                </a:solidFill>
              </a:rPr>
              <a:t> </a:t>
            </a:r>
            <a:r>
              <a:rPr lang="en-GB" dirty="0" smtClean="0">
                <a:solidFill>
                  <a:prstClr val="black"/>
                </a:solidFill>
              </a:rPr>
              <a:t>     </a:t>
            </a:r>
            <a:r>
              <a:rPr lang="en-GB" dirty="0">
                <a:solidFill>
                  <a:prstClr val="black"/>
                </a:solidFill>
              </a:rPr>
              <a:t>at 3-4% </a:t>
            </a:r>
            <a:r>
              <a:rPr lang="en-GB" dirty="0" smtClean="0">
                <a:solidFill>
                  <a:prstClr val="black"/>
                </a:solidFill>
              </a:rPr>
              <a:t>p.a. from 50+</a:t>
            </a:r>
            <a:endParaRPr lang="en-GB" dirty="0">
              <a:solidFill>
                <a:prstClr val="black"/>
              </a:solidFill>
            </a:endParaRPr>
          </a:p>
          <a:p>
            <a:pPr lvl="0" indent="-228600">
              <a:buClr>
                <a:srgbClr val="31B6FD"/>
              </a:buClr>
              <a:defRPr/>
            </a:pPr>
            <a:r>
              <a:rPr lang="en-GB" dirty="0">
                <a:solidFill>
                  <a:prstClr val="black"/>
                </a:solidFill>
              </a:rPr>
              <a:t>Bone density </a:t>
            </a:r>
            <a:r>
              <a:rPr lang="en-GB" dirty="0" smtClean="0">
                <a:solidFill>
                  <a:prstClr val="black"/>
                </a:solidFill>
              </a:rPr>
              <a:t>lost</a:t>
            </a:r>
          </a:p>
          <a:p>
            <a:pPr marL="114300" lvl="0" indent="0">
              <a:buClr>
                <a:srgbClr val="31B6FD"/>
              </a:buClr>
              <a:buNone/>
              <a:defRPr/>
            </a:pPr>
            <a:r>
              <a:rPr lang="en-GB" dirty="0">
                <a:solidFill>
                  <a:prstClr val="black"/>
                </a:solidFill>
              </a:rPr>
              <a:t> </a:t>
            </a:r>
            <a:r>
              <a:rPr lang="en-GB" dirty="0" smtClean="0">
                <a:solidFill>
                  <a:prstClr val="black"/>
                </a:solidFill>
              </a:rPr>
              <a:t>    </a:t>
            </a:r>
            <a:r>
              <a:rPr lang="en-GB" dirty="0">
                <a:solidFill>
                  <a:prstClr val="black"/>
                </a:solidFill>
              </a:rPr>
              <a:t>at 1% in males</a:t>
            </a:r>
            <a:r>
              <a:rPr lang="en-GB" dirty="0" smtClean="0">
                <a:solidFill>
                  <a:prstClr val="black"/>
                </a:solidFill>
              </a:rPr>
              <a:t>,</a:t>
            </a:r>
          </a:p>
          <a:p>
            <a:pPr marL="114300" lvl="0" indent="0">
              <a:buClr>
                <a:srgbClr val="31B6FD"/>
              </a:buClr>
              <a:buNone/>
              <a:defRPr/>
            </a:pPr>
            <a:r>
              <a:rPr lang="en-GB" dirty="0">
                <a:solidFill>
                  <a:prstClr val="black"/>
                </a:solidFill>
              </a:rPr>
              <a:t> </a:t>
            </a:r>
            <a:r>
              <a:rPr lang="en-GB" dirty="0" smtClean="0">
                <a:solidFill>
                  <a:prstClr val="black"/>
                </a:solidFill>
              </a:rPr>
              <a:t>    </a:t>
            </a:r>
            <a:r>
              <a:rPr lang="en-GB" dirty="0">
                <a:solidFill>
                  <a:prstClr val="black"/>
                </a:solidFill>
              </a:rPr>
              <a:t>2-3% in </a:t>
            </a:r>
            <a:r>
              <a:rPr lang="en-GB" dirty="0" smtClean="0">
                <a:solidFill>
                  <a:prstClr val="black"/>
                </a:solidFill>
              </a:rPr>
              <a:t>females from 40+</a:t>
            </a:r>
            <a:endParaRPr lang="en-GB" dirty="0">
              <a:solidFill>
                <a:prstClr val="black"/>
              </a:solidFill>
            </a:endParaRPr>
          </a:p>
          <a:p>
            <a:pPr lvl="0" indent="-228600">
              <a:buClr>
                <a:srgbClr val="31B6FD"/>
              </a:buClr>
              <a:defRPr/>
            </a:pPr>
            <a:r>
              <a:rPr lang="en-GB" dirty="0">
                <a:solidFill>
                  <a:prstClr val="black"/>
                </a:solidFill>
              </a:rPr>
              <a:t>Aerobic capacity lost </a:t>
            </a:r>
            <a:endParaRPr lang="en-GB" dirty="0" smtClean="0">
              <a:solidFill>
                <a:prstClr val="black"/>
              </a:solidFill>
            </a:endParaRPr>
          </a:p>
          <a:p>
            <a:pPr marL="114300" lvl="0" indent="0">
              <a:buClr>
                <a:srgbClr val="31B6FD"/>
              </a:buClr>
              <a:buNone/>
              <a:defRPr/>
            </a:pPr>
            <a:r>
              <a:rPr lang="en-GB" dirty="0">
                <a:solidFill>
                  <a:prstClr val="black"/>
                </a:solidFill>
              </a:rPr>
              <a:t> </a:t>
            </a:r>
            <a:r>
              <a:rPr lang="en-GB" dirty="0" smtClean="0">
                <a:solidFill>
                  <a:prstClr val="black"/>
                </a:solidFill>
              </a:rPr>
              <a:t>    at </a:t>
            </a:r>
            <a:r>
              <a:rPr lang="en-GB" dirty="0">
                <a:solidFill>
                  <a:prstClr val="black"/>
                </a:solidFill>
              </a:rPr>
              <a:t>1% </a:t>
            </a:r>
            <a:r>
              <a:rPr lang="en-GB" dirty="0" smtClean="0">
                <a:solidFill>
                  <a:prstClr val="black"/>
                </a:solidFill>
              </a:rPr>
              <a:t>p.a. from 50+</a:t>
            </a:r>
            <a:endParaRPr lang="en-GB" dirty="0">
              <a:solidFill>
                <a:prstClr val="black"/>
              </a:solidFill>
            </a:endParaRPr>
          </a:p>
          <a:p>
            <a:pPr lvl="0" indent="-228600">
              <a:buClr>
                <a:srgbClr val="31B6FD"/>
              </a:buClr>
              <a:defRPr/>
            </a:pPr>
            <a:r>
              <a:rPr lang="en-GB" dirty="0">
                <a:solidFill>
                  <a:prstClr val="black"/>
                </a:solidFill>
              </a:rPr>
              <a:t>Ligament tensile strength </a:t>
            </a:r>
            <a:r>
              <a:rPr lang="en-GB" dirty="0" smtClean="0">
                <a:solidFill>
                  <a:prstClr val="black"/>
                </a:solidFill>
              </a:rPr>
              <a:t>  50</a:t>
            </a:r>
            <a:r>
              <a:rPr lang="en-GB" dirty="0">
                <a:solidFill>
                  <a:prstClr val="black"/>
                </a:solidFill>
              </a:rPr>
              <a:t>% by 60yrs +</a:t>
            </a:r>
          </a:p>
          <a:p>
            <a:endParaRPr lang="en-GB" dirty="0"/>
          </a:p>
          <a:p>
            <a:endParaRPr lang="en-GB" dirty="0"/>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54464"/>
            <a:ext cx="4032448" cy="4090760"/>
          </a:xfrm>
          <a:prstGeom prst="rect">
            <a:avLst/>
          </a:prstGeom>
        </p:spPr>
      </p:pic>
    </p:spTree>
    <p:extLst>
      <p:ext uri="{BB962C8B-B14F-4D97-AF65-F5344CB8AC3E}">
        <p14:creationId xmlns:p14="http://schemas.microsoft.com/office/powerpoint/2010/main" val="344447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89248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123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a:bodyPr>
          <a:lstStyle/>
          <a:p>
            <a:r>
              <a:rPr lang="en-GB" dirty="0"/>
              <a:t>P</a:t>
            </a:r>
            <a:r>
              <a:rPr lang="en-GB" dirty="0" smtClean="0"/>
              <a:t>rinciples for safer exercising</a:t>
            </a:r>
            <a:endParaRPr lang="en-GB" dirty="0"/>
          </a:p>
        </p:txBody>
      </p:sp>
      <p:sp>
        <p:nvSpPr>
          <p:cNvPr id="2" name="Content Placeholder 1"/>
          <p:cNvSpPr>
            <a:spLocks noGrp="1"/>
          </p:cNvSpPr>
          <p:nvPr>
            <p:ph idx="1"/>
          </p:nvPr>
        </p:nvSpPr>
        <p:spPr>
          <a:xfrm>
            <a:off x="683568" y="1268760"/>
            <a:ext cx="8013576" cy="4752527"/>
          </a:xfrm>
        </p:spPr>
        <p:txBody>
          <a:bodyPr/>
          <a:lstStyle/>
          <a:p>
            <a:r>
              <a:rPr lang="en-GB" sz="2800" dirty="0" smtClean="0"/>
              <a:t>Inactive adults – gradually build up exercise to reach recommended levels</a:t>
            </a:r>
          </a:p>
          <a:p>
            <a:r>
              <a:rPr lang="en-GB" sz="2800" dirty="0" smtClean="0"/>
              <a:t>Assessment undertaken by health professional </a:t>
            </a:r>
            <a:r>
              <a:rPr lang="en-GB" sz="2800" dirty="0" err="1" smtClean="0"/>
              <a:t>eg</a:t>
            </a:r>
            <a:r>
              <a:rPr lang="en-GB" sz="2800" dirty="0" smtClean="0"/>
              <a:t> GP, physiotherapist, nurse</a:t>
            </a:r>
          </a:p>
          <a:p>
            <a:r>
              <a:rPr lang="en-GB" sz="2800" dirty="0" smtClean="0"/>
              <a:t>Pre-screen exercise questionnaire</a:t>
            </a:r>
          </a:p>
          <a:p>
            <a:r>
              <a:rPr lang="en-GB" sz="2800" u="sng" dirty="0" smtClean="0"/>
              <a:t>Appropriate training</a:t>
            </a:r>
          </a:p>
          <a:p>
            <a:r>
              <a:rPr lang="en-GB" sz="2800" dirty="0" smtClean="0"/>
              <a:t>Warm up, commence low intensity exercises, safe environment (temperature, footwear, hydration, consent)</a:t>
            </a:r>
          </a:p>
          <a:p>
            <a:r>
              <a:rPr lang="en-GB" sz="2800" dirty="0" smtClean="0"/>
              <a:t>Up on feet? Increased risk of falls</a:t>
            </a:r>
            <a:endParaRPr lang="en-GB" sz="2800" dirty="0"/>
          </a:p>
        </p:txBody>
      </p:sp>
    </p:spTree>
    <p:extLst>
      <p:ext uri="{BB962C8B-B14F-4D97-AF65-F5344CB8AC3E}">
        <p14:creationId xmlns:p14="http://schemas.microsoft.com/office/powerpoint/2010/main" val="2902039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W</a:t>
            </a:r>
            <a:r>
              <a:rPr lang="en-US" dirty="0" smtClean="0"/>
              <a:t>e Ever </a:t>
            </a:r>
            <a:r>
              <a:rPr lang="en-US" dirty="0"/>
              <a:t>to </a:t>
            </a:r>
            <a:r>
              <a:rPr lang="en-US" dirty="0" smtClean="0"/>
              <a:t>Old </a:t>
            </a:r>
            <a:r>
              <a:rPr lang="en-US" dirty="0"/>
              <a:t>to </a:t>
            </a:r>
            <a:r>
              <a:rPr lang="en-US" sz="4800" dirty="0">
                <a:solidFill>
                  <a:schemeClr val="bg1"/>
                </a:solidFill>
              </a:rPr>
              <a:t>E</a:t>
            </a:r>
            <a:r>
              <a:rPr lang="en-US" sz="4800" dirty="0" smtClean="0">
                <a:solidFill>
                  <a:schemeClr val="bg1"/>
                </a:solidFill>
              </a:rPr>
              <a:t>xercise</a:t>
            </a:r>
            <a:r>
              <a:rPr lang="en-US" sz="4800" dirty="0">
                <a:solidFill>
                  <a:schemeClr val="bg1"/>
                </a:solidFill>
              </a:rPr>
              <a:t>??</a:t>
            </a:r>
            <a:endParaRPr lang="en-GB" sz="4800" dirty="0">
              <a:solidFill>
                <a:schemeClr val="bg1"/>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340767"/>
            <a:ext cx="4896544" cy="461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441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8640"/>
            <a:ext cx="3754673" cy="173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4978896" cy="1143000"/>
          </a:xfrm>
        </p:spPr>
        <p:txBody>
          <a:bodyPr/>
          <a:lstStyle/>
          <a:p>
            <a:r>
              <a:rPr lang="en-GB" dirty="0" smtClean="0"/>
              <a:t>          Exercise</a:t>
            </a:r>
            <a:endParaRPr lang="en-GB" dirty="0"/>
          </a:p>
        </p:txBody>
      </p:sp>
      <p:sp>
        <p:nvSpPr>
          <p:cNvPr id="3" name="Content Placeholder 2"/>
          <p:cNvSpPr>
            <a:spLocks noGrp="1"/>
          </p:cNvSpPr>
          <p:nvPr>
            <p:ph idx="1"/>
          </p:nvPr>
        </p:nvSpPr>
        <p:spPr>
          <a:xfrm>
            <a:off x="457200" y="1924050"/>
            <a:ext cx="8534400" cy="4097238"/>
          </a:xfrm>
        </p:spPr>
        <p:txBody>
          <a:bodyPr>
            <a:noAutofit/>
          </a:bodyPr>
          <a:lstStyle/>
          <a:p>
            <a:r>
              <a:rPr lang="en-GB" sz="3200" dirty="0" smtClean="0"/>
              <a:t>In the &gt;65 years old, studies have showed that on average 10.7 hours per day is spent sitting, with 40% living a sedentary lifestyle</a:t>
            </a:r>
          </a:p>
          <a:p>
            <a:r>
              <a:rPr lang="en-GB" sz="3200" dirty="0" smtClean="0"/>
              <a:t>It is crucial that this is addressed, and that older adults are encouraged to become more active, to do things they enjoy</a:t>
            </a:r>
          </a:p>
          <a:p>
            <a:r>
              <a:rPr lang="en-GB" sz="3200" dirty="0" smtClean="0"/>
              <a:t>There are many health benefits of exercise, this stands true for all ages</a:t>
            </a:r>
          </a:p>
        </p:txBody>
      </p:sp>
    </p:spTree>
    <p:extLst>
      <p:ext uri="{BB962C8B-B14F-4D97-AF65-F5344CB8AC3E}">
        <p14:creationId xmlns:p14="http://schemas.microsoft.com/office/powerpoint/2010/main" val="293002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194920" cy="1143000"/>
          </a:xfrm>
        </p:spPr>
        <p:txBody>
          <a:bodyPr/>
          <a:lstStyle/>
          <a:p>
            <a:r>
              <a:rPr lang="en-GB" dirty="0" smtClean="0"/>
              <a:t>Benefits of Exercise</a:t>
            </a:r>
            <a:endParaRPr lang="en-GB" dirty="0"/>
          </a:p>
        </p:txBody>
      </p:sp>
      <p:sp>
        <p:nvSpPr>
          <p:cNvPr id="3" name="Content Placeholder 2"/>
          <p:cNvSpPr>
            <a:spLocks noGrp="1"/>
          </p:cNvSpPr>
          <p:nvPr>
            <p:ph idx="1"/>
          </p:nvPr>
        </p:nvSpPr>
        <p:spPr>
          <a:xfrm>
            <a:off x="457200" y="1752600"/>
            <a:ext cx="8534400" cy="3962400"/>
          </a:xfrm>
        </p:spPr>
        <p:txBody>
          <a:bodyPr>
            <a:normAutofit fontScale="92500"/>
          </a:bodyPr>
          <a:lstStyle/>
          <a:p>
            <a:r>
              <a:rPr lang="en-GB" sz="3200" dirty="0" smtClean="0"/>
              <a:t>Resistance training will improve strength and can reverse or delay the decline of muscle mass and strength that occurs with ageing</a:t>
            </a:r>
          </a:p>
          <a:p>
            <a:r>
              <a:rPr lang="en-GB" sz="3200" dirty="0" smtClean="0"/>
              <a:t>Aerobic exercise can help to improve endurance in the skeletal muscles. Together, this can help older adults to maintain their participation in ADLs and therefore maintain independence</a:t>
            </a:r>
            <a:r>
              <a:rPr lang="en-GB" dirty="0" smtClean="0"/>
              <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5085184"/>
            <a:ext cx="324036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99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Muscle strength</a:t>
            </a:r>
            <a:endParaRPr lang="en-GB" dirty="0"/>
          </a:p>
        </p:txBody>
      </p:sp>
      <p:sp>
        <p:nvSpPr>
          <p:cNvPr id="8" name="Content Placeholder 7"/>
          <p:cNvSpPr>
            <a:spLocks noGrp="1"/>
          </p:cNvSpPr>
          <p:nvPr>
            <p:ph sz="half" idx="2"/>
          </p:nvPr>
        </p:nvSpPr>
        <p:spPr>
          <a:xfrm>
            <a:off x="4645025" y="1628800"/>
            <a:ext cx="4041775" cy="4497363"/>
          </a:xfrm>
        </p:spPr>
        <p:txBody>
          <a:bodyPr/>
          <a:lstStyle/>
          <a:p>
            <a:pPr marL="0" indent="0">
              <a:buNone/>
            </a:pPr>
            <a:endParaRPr lang="en-US" dirty="0" smtClean="0"/>
          </a:p>
          <a:p>
            <a:pPr marL="0" indent="0">
              <a:buNone/>
            </a:pPr>
            <a:r>
              <a:rPr lang="en-US" sz="2800" dirty="0" smtClean="0"/>
              <a:t>25</a:t>
            </a:r>
            <a:r>
              <a:rPr lang="en-US" sz="2800" dirty="0"/>
              <a:t>% of women, 7% of men aged 70-74 do not have sufficient strength in their legs to rise from a low chair without using their arms</a:t>
            </a:r>
          </a:p>
          <a:p>
            <a:endParaRPr lang="en-US" sz="2800" dirty="0"/>
          </a:p>
          <a:p>
            <a:pPr marL="0" indent="0">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3672408" cy="359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1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exercise</a:t>
            </a:r>
            <a:endParaRPr lang="en-GB" dirty="0"/>
          </a:p>
        </p:txBody>
      </p:sp>
      <p:sp>
        <p:nvSpPr>
          <p:cNvPr id="3" name="Content Placeholder 2"/>
          <p:cNvSpPr>
            <a:spLocks noGrp="1"/>
          </p:cNvSpPr>
          <p:nvPr>
            <p:ph idx="1"/>
          </p:nvPr>
        </p:nvSpPr>
        <p:spPr>
          <a:xfrm>
            <a:off x="457200" y="1268760"/>
            <a:ext cx="8534400" cy="4446240"/>
          </a:xfrm>
        </p:spPr>
        <p:txBody>
          <a:bodyPr>
            <a:normAutofit fontScale="92500" lnSpcReduction="20000"/>
          </a:bodyPr>
          <a:lstStyle/>
          <a:p>
            <a:pPr marL="0" indent="0">
              <a:buNone/>
            </a:pPr>
            <a:r>
              <a:rPr lang="en-GB" dirty="0" smtClean="0"/>
              <a:t>Importantly the benefits of physical activity can be enjoyed even if regular practice starts late in life. It has been suggested that older adults engaged in regular physical activity</a:t>
            </a:r>
            <a:r>
              <a:rPr lang="en-GB" dirty="0"/>
              <a:t> </a:t>
            </a:r>
            <a:r>
              <a:rPr lang="en-GB" dirty="0" smtClean="0"/>
              <a:t>demonstrate improved:</a:t>
            </a:r>
          </a:p>
          <a:p>
            <a:r>
              <a:rPr lang="en-GB" dirty="0" smtClean="0"/>
              <a:t>Balance</a:t>
            </a:r>
          </a:p>
          <a:p>
            <a:r>
              <a:rPr lang="en-GB" dirty="0" smtClean="0"/>
              <a:t>Strength</a:t>
            </a:r>
          </a:p>
          <a:p>
            <a:r>
              <a:rPr lang="en-GB" dirty="0" smtClean="0"/>
              <a:t>Coordination and motor control</a:t>
            </a:r>
          </a:p>
          <a:p>
            <a:r>
              <a:rPr lang="en-GB" dirty="0" smtClean="0"/>
              <a:t>Flexibility</a:t>
            </a:r>
          </a:p>
          <a:p>
            <a:r>
              <a:rPr lang="en-GB" dirty="0" smtClean="0"/>
              <a:t>Endurance</a:t>
            </a:r>
            <a:endParaRPr lang="en-GB" dirty="0"/>
          </a:p>
        </p:txBody>
      </p:sp>
    </p:spTree>
    <p:extLst>
      <p:ext uri="{BB962C8B-B14F-4D97-AF65-F5344CB8AC3E}">
        <p14:creationId xmlns:p14="http://schemas.microsoft.com/office/powerpoint/2010/main" val="256097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6072205"/>
              </p:ext>
            </p:extLst>
          </p:nvPr>
        </p:nvGraphicFramePr>
        <p:xfrm>
          <a:off x="107502" y="2276872"/>
          <a:ext cx="8661650" cy="3462982"/>
        </p:xfrm>
        <a:graphic>
          <a:graphicData uri="http://schemas.openxmlformats.org/drawingml/2006/table">
            <a:tbl>
              <a:tblPr/>
              <a:tblGrid>
                <a:gridCol w="1732330"/>
                <a:gridCol w="1732330"/>
                <a:gridCol w="1732330"/>
                <a:gridCol w="1732330"/>
                <a:gridCol w="1732330"/>
              </a:tblGrid>
              <a:tr h="634208">
                <a:tc>
                  <a:txBody>
                    <a:bodyPr/>
                    <a:lstStyle/>
                    <a:p>
                      <a:pPr fontAlgn="t"/>
                      <a:r>
                        <a:rPr lang="en-GB" sz="1800" b="1" dirty="0">
                          <a:solidFill>
                            <a:schemeClr val="bg2"/>
                          </a:solidFill>
                          <a:effectLst/>
                        </a:rPr>
                        <a:t>Activity</a:t>
                      </a:r>
                      <a:r>
                        <a:rPr lang="en-GB" sz="1800" b="1" dirty="0" smtClean="0">
                          <a:solidFill>
                            <a:schemeClr val="bg2"/>
                          </a:solidFill>
                          <a:effectLst/>
                        </a:rPr>
                        <a:t>/</a:t>
                      </a:r>
                    </a:p>
                    <a:p>
                      <a:pPr fontAlgn="t"/>
                      <a:r>
                        <a:rPr lang="en-GB" sz="1800" b="1" dirty="0" smtClean="0">
                          <a:solidFill>
                            <a:schemeClr val="bg2"/>
                          </a:solidFill>
                          <a:effectLst/>
                        </a:rPr>
                        <a:t>exercise</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1" dirty="0">
                          <a:solidFill>
                            <a:schemeClr val="bg2"/>
                          </a:solidFill>
                          <a:effectLst/>
                        </a:rPr>
                        <a:t>Flexibility</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1" dirty="0">
                          <a:solidFill>
                            <a:schemeClr val="bg2"/>
                          </a:solidFill>
                          <a:effectLst/>
                        </a:rPr>
                        <a:t>Strength</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1" dirty="0">
                          <a:solidFill>
                            <a:schemeClr val="bg2"/>
                          </a:solidFill>
                          <a:effectLst/>
                        </a:rPr>
                        <a:t>Stamina</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1" dirty="0">
                          <a:solidFill>
                            <a:schemeClr val="bg2"/>
                          </a:solidFill>
                          <a:effectLst/>
                        </a:rPr>
                        <a:t>Balance</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Brisk walking</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dirty="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smtClean="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634208">
                <a:tc>
                  <a:txBody>
                    <a:bodyPr/>
                    <a:lstStyle/>
                    <a:p>
                      <a:pPr fontAlgn="t"/>
                      <a:r>
                        <a:rPr lang="en-GB" sz="1800" b="0" dirty="0">
                          <a:solidFill>
                            <a:schemeClr val="bg2"/>
                          </a:solidFill>
                          <a:effectLst/>
                        </a:rPr>
                        <a:t>Climbing stairs</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dirty="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Swimming</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dirty="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Dancing</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dirty="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Bowls or golf</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Yoga</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r h="362404">
                <a:tc>
                  <a:txBody>
                    <a:bodyPr/>
                    <a:lstStyle/>
                    <a:p>
                      <a:pPr fontAlgn="t"/>
                      <a:r>
                        <a:rPr lang="en-GB" sz="1800" b="0" dirty="0">
                          <a:solidFill>
                            <a:schemeClr val="bg2"/>
                          </a:solidFill>
                          <a:effectLst/>
                        </a:rPr>
                        <a:t>Tai chi</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fontAlgn="t"/>
                      <a:r>
                        <a:rPr lang="en-GB" sz="1800" b="0">
                          <a:solidFill>
                            <a:schemeClr val="bg2"/>
                          </a:solidFill>
                          <a:effectLst/>
                        </a:rPr>
                        <a:t>        </a:t>
                      </a:r>
                      <a:r>
                        <a:rPr lang="en-GB" sz="1800" b="0">
                          <a:solidFill>
                            <a:schemeClr val="bg2"/>
                          </a:solidFill>
                          <a:effectLst/>
                          <a:latin typeface="wingdings"/>
                        </a:rPr>
                        <a:t>ü</a:t>
                      </a:r>
                      <a:endParaRPr lang="en-GB" sz="1800" b="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a:solidFill>
                            <a:schemeClr val="bg2"/>
                          </a:solidFill>
                          <a:effectLst/>
                        </a:rPr>
                        <a:t> </a:t>
                      </a: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c>
                  <a:txBody>
                    <a:bodyPr/>
                    <a:lstStyle/>
                    <a:p>
                      <a:pPr algn="ctr" fontAlgn="t"/>
                      <a:r>
                        <a:rPr lang="en-GB" sz="1800" b="0" dirty="0">
                          <a:solidFill>
                            <a:schemeClr val="bg2"/>
                          </a:solidFill>
                          <a:effectLst/>
                          <a:latin typeface="wingdings"/>
                        </a:rPr>
                        <a:t>ü</a:t>
                      </a:r>
                      <a:endParaRPr lang="en-GB" sz="1800" b="0" dirty="0">
                        <a:solidFill>
                          <a:schemeClr val="bg2"/>
                        </a:solidFill>
                        <a:effectLst/>
                      </a:endParaRPr>
                    </a:p>
                  </a:txBody>
                  <a:tcPr marL="90601" marR="90601" marT="45301" marB="45301">
                    <a:lnL w="9525" cap="flat" cmpd="sng" algn="ctr">
                      <a:solidFill>
                        <a:srgbClr val="CDCCCC"/>
                      </a:solidFill>
                      <a:prstDash val="solid"/>
                      <a:round/>
                      <a:headEnd type="none" w="med" len="med"/>
                      <a:tailEnd type="none" w="med" len="med"/>
                    </a:lnL>
                    <a:lnR w="9525" cap="flat" cmpd="sng" algn="ctr">
                      <a:solidFill>
                        <a:srgbClr val="CDCCCC"/>
                      </a:solidFill>
                      <a:prstDash val="solid"/>
                      <a:round/>
                      <a:headEnd type="none" w="med" len="med"/>
                      <a:tailEnd type="none" w="med" len="med"/>
                    </a:lnR>
                    <a:lnT w="9525" cap="flat" cmpd="sng" algn="ctr">
                      <a:solidFill>
                        <a:srgbClr val="CDCCCC"/>
                      </a:solidFill>
                      <a:prstDash val="solid"/>
                      <a:round/>
                      <a:headEnd type="none" w="med" len="med"/>
                      <a:tailEnd type="none" w="med" len="med"/>
                    </a:lnT>
                    <a:lnB w="9525" cap="flat" cmpd="sng" algn="ctr">
                      <a:solidFill>
                        <a:srgbClr val="CDCCCC"/>
                      </a:solidFill>
                      <a:prstDash val="solid"/>
                      <a:round/>
                      <a:headEnd type="none" w="med" len="med"/>
                      <a:tailEnd type="none" w="med" len="med"/>
                    </a:lnB>
                  </a:tcPr>
                </a:tc>
              </a:tr>
            </a:tbl>
          </a:graphicData>
        </a:graphic>
      </p:graphicFrame>
      <p:graphicFrame>
        <p:nvGraphicFramePr>
          <p:cNvPr id="6" name="Diagram 5"/>
          <p:cNvGraphicFramePr/>
          <p:nvPr>
            <p:extLst>
              <p:ext uri="{D42A27DB-BD31-4B8C-83A1-F6EECF244321}">
                <p14:modId xmlns:p14="http://schemas.microsoft.com/office/powerpoint/2010/main" val="1510224175"/>
              </p:ext>
            </p:extLst>
          </p:nvPr>
        </p:nvGraphicFramePr>
        <p:xfrm>
          <a:off x="467544" y="202332"/>
          <a:ext cx="3744416" cy="191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www.ageuk.org.uk/globalassets/age-ni/media/hero/984x475_yoga_ageuk_harrogate_09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188640"/>
            <a:ext cx="407513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98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The seed needs watering!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488831" cy="464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826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Exercise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Exercise can also help to reduce the risk of many non-communicable diseases. Exercise has been shown to:</a:t>
            </a:r>
          </a:p>
          <a:p>
            <a:r>
              <a:rPr lang="en-GB" dirty="0" smtClean="0"/>
              <a:t>Reduce the risk of Coronary heart disease, stroke, certain types of cancer &amp; diabetes</a:t>
            </a:r>
          </a:p>
          <a:p>
            <a:r>
              <a:rPr lang="en-GB" dirty="0" smtClean="0"/>
              <a:t>Prevent post-menopausal osteoporosis and therefore reduce the risk of osteoporotic fractures</a:t>
            </a:r>
          </a:p>
          <a:p>
            <a:r>
              <a:rPr lang="en-GB" dirty="0" smtClean="0"/>
              <a:t>Reduce the complications of immobility</a:t>
            </a:r>
          </a:p>
          <a:p>
            <a:r>
              <a:rPr lang="en-GB" dirty="0" smtClean="0"/>
              <a:t>Reduce the risk of accidental falls</a:t>
            </a:r>
          </a:p>
          <a:p>
            <a:r>
              <a:rPr lang="en-GB" dirty="0" smtClean="0"/>
              <a:t>Improve mental/cognitive function, reduces stress/anxiety and improve self confidence</a:t>
            </a:r>
            <a:endParaRPr lang="en-GB" dirty="0"/>
          </a:p>
        </p:txBody>
      </p:sp>
    </p:spTree>
    <p:extLst>
      <p:ext uri="{BB962C8B-B14F-4D97-AF65-F5344CB8AC3E}">
        <p14:creationId xmlns:p14="http://schemas.microsoft.com/office/powerpoint/2010/main" val="204303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80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Good advice for everyone!</a:t>
            </a:r>
            <a:endParaRPr lang="en-GB" dirty="0"/>
          </a:p>
        </p:txBody>
      </p:sp>
      <p:sp>
        <p:nvSpPr>
          <p:cNvPr id="2" name="Content Placeholder 1"/>
          <p:cNvSpPr>
            <a:spLocks noGrp="1"/>
          </p:cNvSpPr>
          <p:nvPr>
            <p:ph idx="1"/>
          </p:nvPr>
        </p:nvSpPr>
        <p:spPr>
          <a:xfrm>
            <a:off x="457200" y="1196752"/>
            <a:ext cx="8229600" cy="5112568"/>
          </a:xfrm>
        </p:spPr>
        <p:txBody>
          <a:bodyPr/>
          <a:lstStyle/>
          <a:p>
            <a:r>
              <a:rPr lang="en-GB" sz="2800" dirty="0" smtClean="0"/>
              <a:t>Do what you can and start slowly: </a:t>
            </a:r>
          </a:p>
          <a:p>
            <a:pPr marL="109728" indent="0">
              <a:buNone/>
            </a:pPr>
            <a:r>
              <a:rPr lang="en-GB" sz="2800" dirty="0" smtClean="0"/>
              <a:t>It is fine to push yourself a wee bit, but don’t do anything that doesn’t feel comfortable and trust your instincts about your own limits.</a:t>
            </a:r>
          </a:p>
          <a:p>
            <a:pPr marL="109728" indent="0">
              <a:buNone/>
            </a:pPr>
            <a:r>
              <a:rPr lang="en-GB" sz="2800" dirty="0" smtClean="0"/>
              <a:t>Stop if you are feeling any pain or lightheaded and make sure to rest and stay hydrated. </a:t>
            </a:r>
          </a:p>
          <a:p>
            <a:pPr marL="109728" indent="0">
              <a:buNone/>
            </a:pPr>
            <a:r>
              <a:rPr lang="en-GB" sz="2800" dirty="0" smtClean="0"/>
              <a:t>A little soreness in muscles and joints after exercise is quite normal for the first day or two.</a:t>
            </a:r>
          </a:p>
          <a:p>
            <a:pPr marL="109728" indent="0">
              <a:buNone/>
            </a:pPr>
            <a:r>
              <a:rPr lang="en-GB" sz="2800" dirty="0" smtClean="0"/>
              <a:t>And remember: </a:t>
            </a:r>
          </a:p>
          <a:p>
            <a:pPr marL="109728" indent="0">
              <a:buNone/>
            </a:pPr>
            <a:r>
              <a:rPr lang="en-GB" sz="2800" dirty="0" smtClean="0"/>
              <a:t>every little helps!</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857864"/>
            <a:ext cx="3312368" cy="188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182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factors to consider:</a:t>
            </a:r>
            <a:endParaRPr lang="en-GB" dirty="0"/>
          </a:p>
        </p:txBody>
      </p:sp>
      <p:sp>
        <p:nvSpPr>
          <p:cNvPr id="3" name="Content Placeholder 2"/>
          <p:cNvSpPr>
            <a:spLocks noGrp="1"/>
          </p:cNvSpPr>
          <p:nvPr>
            <p:ph idx="1"/>
          </p:nvPr>
        </p:nvSpPr>
        <p:spPr>
          <a:xfrm>
            <a:off x="467544" y="1196752"/>
            <a:ext cx="8229600" cy="5098571"/>
          </a:xfrm>
        </p:spPr>
        <p:txBody>
          <a:bodyPr>
            <a:noAutofit/>
          </a:bodyPr>
          <a:lstStyle/>
          <a:p>
            <a:pPr marL="109728" indent="0">
              <a:buNone/>
            </a:pPr>
            <a:r>
              <a:rPr lang="en-US" sz="2800" dirty="0" smtClean="0">
                <a:effectLst/>
              </a:rPr>
              <a:t>1.</a:t>
            </a:r>
            <a:r>
              <a:rPr lang="en-US" sz="2800" b="1" dirty="0" smtClean="0">
                <a:effectLst/>
              </a:rPr>
              <a:t>Frailty</a:t>
            </a:r>
            <a:r>
              <a:rPr lang="en-US" sz="2800" dirty="0" smtClean="0">
                <a:effectLst/>
              </a:rPr>
              <a:t> is a distinctive health state related to the   ageing process in which multiple body systems gradually lose their in-built reserves.</a:t>
            </a:r>
          </a:p>
          <a:p>
            <a:r>
              <a:rPr lang="en-US" sz="2800" dirty="0" smtClean="0"/>
              <a:t>Frailty corresponds with increasing age, but is not an inevitable consequence of aging</a:t>
            </a:r>
          </a:p>
          <a:p>
            <a:r>
              <a:rPr lang="en-US" sz="2800" dirty="0" smtClean="0">
                <a:effectLst/>
              </a:rPr>
              <a:t> Around 10% of people aged over 65 years have frailty, rising to between a quarter and a half of those aged over 85 years.</a:t>
            </a:r>
          </a:p>
          <a:p>
            <a:r>
              <a:rPr lang="en-US" sz="2800" dirty="0" smtClean="0"/>
              <a:t>Frailty is a dynamic condition and is potentially reversible – now considered as a</a:t>
            </a:r>
            <a:r>
              <a:rPr lang="en-US" sz="2800" dirty="0" smtClean="0">
                <a:effectLst/>
              </a:rPr>
              <a:t> long term</a:t>
            </a:r>
          </a:p>
          <a:p>
            <a:r>
              <a:rPr lang="en-US" sz="2800" dirty="0" smtClean="0">
                <a:effectLst/>
              </a:rPr>
              <a:t>                                         condition</a:t>
            </a:r>
          </a:p>
          <a:p>
            <a:pPr marL="109728" indent="0">
              <a:buNone/>
            </a:pPr>
            <a:endParaRPr lang="en-GB" sz="2800" dirty="0"/>
          </a:p>
        </p:txBody>
      </p:sp>
    </p:spTree>
    <p:extLst>
      <p:ext uri="{BB962C8B-B14F-4D97-AF65-F5344CB8AC3E}">
        <p14:creationId xmlns:p14="http://schemas.microsoft.com/office/powerpoint/2010/main" val="2895443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 </a:t>
            </a:r>
            <a:r>
              <a:rPr lang="en-GB" dirty="0" smtClean="0"/>
              <a:t>   Other factors to consider:</a:t>
            </a:r>
            <a:endParaRPr lang="en-GB" dirty="0"/>
          </a:p>
        </p:txBody>
      </p:sp>
      <p:sp>
        <p:nvSpPr>
          <p:cNvPr id="2" name="Content Placeholder 1"/>
          <p:cNvSpPr>
            <a:spLocks noGrp="1"/>
          </p:cNvSpPr>
          <p:nvPr>
            <p:ph idx="1"/>
          </p:nvPr>
        </p:nvSpPr>
        <p:spPr>
          <a:xfrm>
            <a:off x="457200" y="1556792"/>
            <a:ext cx="8229600" cy="4536504"/>
          </a:xfrm>
        </p:spPr>
        <p:txBody>
          <a:bodyPr>
            <a:normAutofit fontScale="92500" lnSpcReduction="10000"/>
          </a:bodyPr>
          <a:lstStyle/>
          <a:p>
            <a:pPr marL="109728" indent="0">
              <a:buNone/>
            </a:pPr>
            <a:r>
              <a:rPr lang="en-US" b="1" dirty="0" smtClean="0"/>
              <a:t>2. Deconditioning</a:t>
            </a:r>
            <a:r>
              <a:rPr lang="en-US" dirty="0" smtClean="0"/>
              <a:t> </a:t>
            </a:r>
            <a:r>
              <a:rPr lang="en-US" dirty="0"/>
              <a:t>can be defined as the </a:t>
            </a:r>
            <a:r>
              <a:rPr lang="en-US" u="sng" dirty="0"/>
              <a:t>multiple, potentially reversible changes in body systems brought about by physical inactivity and disuse</a:t>
            </a:r>
            <a:r>
              <a:rPr lang="en-US" dirty="0"/>
              <a:t>. Such changes often have significant functional and clinical consequences in older people. </a:t>
            </a:r>
            <a:endParaRPr lang="en-GB" baseline="30000" dirty="0" smtClean="0"/>
          </a:p>
          <a:p>
            <a:pPr marL="109728" indent="0">
              <a:buNone/>
            </a:pPr>
            <a:r>
              <a:rPr lang="en-GB" sz="2800" dirty="0" smtClean="0"/>
              <a:t> When medically fit to do so, an older adult should be up and moving as bed rest can result in respiratory compromise, skin breakdown, decreased muscle strength, joint stiffness, continence issues, decreased appetite, increased confusion, and so on…..</a:t>
            </a:r>
            <a:endParaRPr lang="en-GB" sz="2800" dirty="0"/>
          </a:p>
        </p:txBody>
      </p:sp>
    </p:spTree>
    <p:extLst>
      <p:ext uri="{BB962C8B-B14F-4D97-AF65-F5344CB8AC3E}">
        <p14:creationId xmlns:p14="http://schemas.microsoft.com/office/powerpoint/2010/main" val="2242151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7772400" cy="1143000"/>
          </a:xfrm>
        </p:spPr>
        <p:txBody>
          <a:bodyPr>
            <a:normAutofit/>
          </a:bodyPr>
          <a:lstStyle/>
          <a:p>
            <a:r>
              <a:rPr lang="en-GB" dirty="0" smtClean="0"/>
              <a:t>   Other factors to consider:</a:t>
            </a:r>
            <a:endParaRPr lang="en-GB" dirty="0"/>
          </a:p>
        </p:txBody>
      </p:sp>
      <p:sp>
        <p:nvSpPr>
          <p:cNvPr id="2" name="Content Placeholder 1"/>
          <p:cNvSpPr>
            <a:spLocks noGrp="1"/>
          </p:cNvSpPr>
          <p:nvPr>
            <p:ph idx="1"/>
          </p:nvPr>
        </p:nvSpPr>
        <p:spPr>
          <a:xfrm>
            <a:off x="467544" y="1196752"/>
            <a:ext cx="8534400" cy="4752528"/>
          </a:xfrm>
        </p:spPr>
        <p:txBody>
          <a:bodyPr/>
          <a:lstStyle/>
          <a:p>
            <a:pPr marL="109728" indent="0">
              <a:buNone/>
            </a:pPr>
            <a:r>
              <a:rPr lang="en-GB" dirty="0" smtClean="0"/>
              <a:t>3. </a:t>
            </a:r>
            <a:r>
              <a:rPr lang="en-GB" b="1" dirty="0" smtClean="0"/>
              <a:t>Osteoporosis</a:t>
            </a:r>
            <a:r>
              <a:rPr lang="en-GB" dirty="0" smtClean="0"/>
              <a:t>: Physical activity helps to keep bones strong and healthy</a:t>
            </a:r>
          </a:p>
          <a:p>
            <a:r>
              <a:rPr lang="en-GB" dirty="0" smtClean="0"/>
              <a:t>Bones are living tissues and get stronger when you use them</a:t>
            </a:r>
          </a:p>
          <a:p>
            <a:r>
              <a:rPr lang="en-GB" dirty="0" smtClean="0"/>
              <a:t>As we get older we lose bone strength</a:t>
            </a:r>
          </a:p>
          <a:p>
            <a:r>
              <a:rPr lang="en-GB" dirty="0" smtClean="0"/>
              <a:t>For exercise to be most effective at keeping bones strong, combine:</a:t>
            </a:r>
          </a:p>
          <a:p>
            <a:r>
              <a:rPr lang="en-GB" dirty="0" smtClean="0"/>
              <a:t>Weight-bearing exercise with impact</a:t>
            </a:r>
          </a:p>
          <a:p>
            <a:r>
              <a:rPr lang="en-GB" dirty="0" smtClean="0"/>
              <a:t>&amp; muscle strengthening exercise</a:t>
            </a:r>
            <a:endParaRPr lang="en-GB" dirty="0"/>
          </a:p>
        </p:txBody>
      </p:sp>
    </p:spTree>
    <p:extLst>
      <p:ext uri="{BB962C8B-B14F-4D97-AF65-F5344CB8AC3E}">
        <p14:creationId xmlns:p14="http://schemas.microsoft.com/office/powerpoint/2010/main" val="848790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7772400" cy="1143000"/>
          </a:xfrm>
        </p:spPr>
        <p:txBody>
          <a:bodyPr/>
          <a:lstStyle/>
          <a:p>
            <a:r>
              <a:rPr lang="en-GB" dirty="0" smtClean="0"/>
              <a:t>Other factors to consider:</a:t>
            </a:r>
            <a:endParaRPr lang="en-GB" dirty="0"/>
          </a:p>
        </p:txBody>
      </p:sp>
      <p:sp>
        <p:nvSpPr>
          <p:cNvPr id="2" name="Content Placeholder 1"/>
          <p:cNvSpPr>
            <a:spLocks noGrp="1"/>
          </p:cNvSpPr>
          <p:nvPr>
            <p:ph idx="1"/>
          </p:nvPr>
        </p:nvSpPr>
        <p:spPr>
          <a:xfrm>
            <a:off x="539552" y="1124744"/>
            <a:ext cx="8229600" cy="5001344"/>
          </a:xfrm>
        </p:spPr>
        <p:txBody>
          <a:bodyPr>
            <a:normAutofit fontScale="77500" lnSpcReduction="20000"/>
          </a:bodyPr>
          <a:lstStyle/>
          <a:p>
            <a:pPr marL="0" indent="0">
              <a:buNone/>
            </a:pPr>
            <a:r>
              <a:rPr lang="en-GB" dirty="0" smtClean="0"/>
              <a:t>4</a:t>
            </a:r>
            <a:r>
              <a:rPr lang="en-GB" b="1" dirty="0" smtClean="0"/>
              <a:t>. Dementia</a:t>
            </a:r>
            <a:r>
              <a:rPr lang="en-GB" dirty="0"/>
              <a:t>: blood flow to brain and may help reduce risk of developing dementia</a:t>
            </a:r>
          </a:p>
          <a:p>
            <a:r>
              <a:rPr lang="en-GB" dirty="0" smtClean="0"/>
              <a:t>Exercise can help to promote a normal day-night routine, improve mood &amp; social participation</a:t>
            </a:r>
          </a:p>
          <a:p>
            <a:r>
              <a:rPr lang="en-GB" dirty="0" smtClean="0"/>
              <a:t>Helps reduce stress and depression; repetitive activity e.g. walking help reduce anxiety</a:t>
            </a:r>
          </a:p>
          <a:p>
            <a:r>
              <a:rPr lang="en-GB" dirty="0" smtClean="0"/>
              <a:t>Exercise programme introduced in early stages of dementia more likely to be maintained</a:t>
            </a:r>
          </a:p>
          <a:p>
            <a:r>
              <a:rPr lang="en-GB" dirty="0" smtClean="0"/>
              <a:t>Tips: warm up, cool down, start with short sessions, safe environment, use rail/chair for safety, stop if feeling unwell, seek medical advice</a:t>
            </a:r>
          </a:p>
          <a:p>
            <a:r>
              <a:rPr lang="en-GB" dirty="0" smtClean="0"/>
              <a:t>Select activities resident enjoys and stick with it!</a:t>
            </a:r>
          </a:p>
          <a:p>
            <a:r>
              <a:rPr lang="en-GB" dirty="0" smtClean="0"/>
              <a:t>Safety awareness –close supervision, simple instructions, eye contact </a:t>
            </a:r>
            <a:endParaRPr lang="en-GB" dirty="0"/>
          </a:p>
        </p:txBody>
      </p:sp>
    </p:spTree>
    <p:extLst>
      <p:ext uri="{BB962C8B-B14F-4D97-AF65-F5344CB8AC3E}">
        <p14:creationId xmlns:p14="http://schemas.microsoft.com/office/powerpoint/2010/main" val="1659598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factors to consider:</a:t>
            </a:r>
            <a:endParaRPr lang="en-GB" dirty="0"/>
          </a:p>
        </p:txBody>
      </p:sp>
      <p:sp>
        <p:nvSpPr>
          <p:cNvPr id="2" name="Content Placeholder 1"/>
          <p:cNvSpPr>
            <a:spLocks noGrp="1"/>
          </p:cNvSpPr>
          <p:nvPr>
            <p:ph idx="1"/>
          </p:nvPr>
        </p:nvSpPr>
        <p:spPr>
          <a:xfrm>
            <a:off x="539552" y="1052736"/>
            <a:ext cx="8229600" cy="5112569"/>
          </a:xfrm>
        </p:spPr>
        <p:txBody>
          <a:bodyPr>
            <a:normAutofit fontScale="92500" lnSpcReduction="10000"/>
          </a:bodyPr>
          <a:lstStyle/>
          <a:p>
            <a:pPr marL="109728" indent="0">
              <a:buNone/>
            </a:pPr>
            <a:r>
              <a:rPr lang="en-GB" dirty="0" smtClean="0"/>
              <a:t>5. </a:t>
            </a:r>
            <a:r>
              <a:rPr lang="en-GB" b="1" dirty="0" smtClean="0"/>
              <a:t>Covid</a:t>
            </a:r>
            <a:r>
              <a:rPr lang="en-GB" dirty="0" smtClean="0"/>
              <a:t>: During the pandemic it is probable that function will have declined in some older adults due to:</a:t>
            </a:r>
          </a:p>
          <a:p>
            <a:pPr marL="624078" indent="-514350">
              <a:buAutoNum type="arabicPeriod"/>
            </a:pPr>
            <a:r>
              <a:rPr lang="en-GB" dirty="0"/>
              <a:t>A</a:t>
            </a:r>
            <a:r>
              <a:rPr lang="en-GB" dirty="0" smtClean="0"/>
              <a:t>cute and chronic conditions</a:t>
            </a:r>
            <a:endParaRPr lang="en-GB" dirty="0"/>
          </a:p>
          <a:p>
            <a:pPr marL="624078" indent="-514350">
              <a:buAutoNum type="arabicPeriod"/>
            </a:pPr>
            <a:r>
              <a:rPr lang="en-GB" dirty="0" smtClean="0"/>
              <a:t>Challenges with access to non-urgent rehabilitative services</a:t>
            </a:r>
          </a:p>
          <a:p>
            <a:pPr marL="624078" indent="-514350">
              <a:buAutoNum type="arabicPeriod"/>
            </a:pPr>
            <a:r>
              <a:rPr lang="en-GB" dirty="0" smtClean="0"/>
              <a:t>Physical inactivity</a:t>
            </a:r>
          </a:p>
          <a:p>
            <a:pPr marL="624078" indent="-514350">
              <a:buAutoNum type="arabicPeriod"/>
            </a:pPr>
            <a:r>
              <a:rPr lang="en-GB" dirty="0" smtClean="0"/>
              <a:t>Becoming unwell with Covid 19</a:t>
            </a:r>
          </a:p>
          <a:p>
            <a:pPr marL="109728" indent="0">
              <a:buNone/>
            </a:pPr>
            <a:r>
              <a:rPr lang="en-GB" dirty="0" smtClean="0"/>
              <a:t>Physical activity and exercise are cornerstones of </a:t>
            </a:r>
            <a:r>
              <a:rPr lang="en-GB" smtClean="0"/>
              <a:t>healthcare.</a:t>
            </a:r>
            <a:endParaRPr lang="en-GB" dirty="0" smtClean="0"/>
          </a:p>
        </p:txBody>
      </p:sp>
    </p:spTree>
    <p:extLst>
      <p:ext uri="{BB962C8B-B14F-4D97-AF65-F5344CB8AC3E}">
        <p14:creationId xmlns:p14="http://schemas.microsoft.com/office/powerpoint/2010/main" val="1962197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References/resources</a:t>
            </a:r>
            <a:endParaRPr lang="en-GB" dirty="0"/>
          </a:p>
        </p:txBody>
      </p:sp>
      <p:sp>
        <p:nvSpPr>
          <p:cNvPr id="3" name="Content Placeholder 2"/>
          <p:cNvSpPr>
            <a:spLocks noGrp="1"/>
          </p:cNvSpPr>
          <p:nvPr>
            <p:ph idx="1"/>
          </p:nvPr>
        </p:nvSpPr>
        <p:spPr>
          <a:xfrm>
            <a:off x="457200" y="1200150"/>
            <a:ext cx="8291264" cy="4605114"/>
          </a:xfrm>
        </p:spPr>
        <p:txBody>
          <a:bodyPr/>
          <a:lstStyle/>
          <a:p>
            <a:pPr marL="0" indent="0">
              <a:buNone/>
            </a:pPr>
            <a:endParaRPr lang="en-US" sz="2000" b="1" dirty="0"/>
          </a:p>
          <a:p>
            <a:r>
              <a:rPr lang="en-US" sz="2800" b="1" smtClean="0">
                <a:hlinkClick r:id="rId2"/>
              </a:rPr>
              <a:t>www.10today.co.uk</a:t>
            </a:r>
            <a:endParaRPr lang="en-US" sz="2800" b="1" smtClean="0"/>
          </a:p>
          <a:p>
            <a:pPr marL="0" indent="0">
              <a:buNone/>
            </a:pPr>
            <a:endParaRPr lang="en-US" sz="2800" b="1" dirty="0" smtClean="0"/>
          </a:p>
          <a:p>
            <a:r>
              <a:rPr lang="en-US" sz="2800" i="1" dirty="0" smtClean="0"/>
              <a:t>10 </a:t>
            </a:r>
            <a:r>
              <a:rPr lang="en-US" sz="2800" i="1" dirty="0"/>
              <a:t>Today involves short, ten-minute routines to get you stretching and moving and is broadcast on the radio and available online.</a:t>
            </a:r>
            <a:endParaRPr lang="en-US" sz="2800" dirty="0"/>
          </a:p>
          <a:p>
            <a:r>
              <a:rPr lang="en-US" sz="2800" i="1" dirty="0"/>
              <a:t>It’s adaptable, accessible and fun to do.</a:t>
            </a:r>
            <a:endParaRPr lang="en-US" sz="2800" dirty="0"/>
          </a:p>
          <a:p>
            <a:r>
              <a:rPr lang="en-US" sz="2800" i="1" dirty="0"/>
              <a:t>Our vision is a world where being physically active is part of daily life for older people.</a:t>
            </a:r>
            <a:endParaRPr lang="en-US" sz="28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418635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References</a:t>
            </a:r>
            <a:endParaRPr lang="en-GB" dirty="0"/>
          </a:p>
        </p:txBody>
      </p:sp>
      <p:sp>
        <p:nvSpPr>
          <p:cNvPr id="2" name="Content Placeholder 1"/>
          <p:cNvSpPr>
            <a:spLocks noGrp="1"/>
          </p:cNvSpPr>
          <p:nvPr>
            <p:ph idx="1"/>
          </p:nvPr>
        </p:nvSpPr>
        <p:spPr/>
        <p:txBody>
          <a:bodyPr>
            <a:normAutofit fontScale="77500" lnSpcReduction="20000"/>
          </a:bodyPr>
          <a:lstStyle/>
          <a:p>
            <a:r>
              <a:rPr lang="en-GB" dirty="0" smtClean="0">
                <a:hlinkClick r:id="rId2"/>
              </a:rPr>
              <a:t>www.culturehealthandwellbeing.org.uk</a:t>
            </a:r>
            <a:r>
              <a:rPr lang="en-GB" dirty="0" smtClean="0"/>
              <a:t> Learning for older people in care settings – A guide for activity coordinators and care staff</a:t>
            </a:r>
          </a:p>
          <a:p>
            <a:r>
              <a:rPr lang="en-GB" dirty="0" smtClean="0">
                <a:hlinkClick r:id="rId3"/>
              </a:rPr>
              <a:t>www.dementiaworkshop.co.uk</a:t>
            </a:r>
            <a:r>
              <a:rPr lang="en-GB" dirty="0" smtClean="0"/>
              <a:t>: 12 tips for Activity coordinators</a:t>
            </a:r>
          </a:p>
          <a:p>
            <a:r>
              <a:rPr lang="en-GB" dirty="0" smtClean="0">
                <a:hlinkClick r:id="rId4"/>
              </a:rPr>
              <a:t>www.who.int</a:t>
            </a:r>
            <a:r>
              <a:rPr lang="en-GB" dirty="0" smtClean="0"/>
              <a:t>: Global recommendations on Physical activity for Health</a:t>
            </a:r>
          </a:p>
          <a:p>
            <a:r>
              <a:rPr lang="en-GB" dirty="0" smtClean="0">
                <a:hlinkClick r:id="rId5"/>
              </a:rPr>
              <a:t>www.nhs.uk</a:t>
            </a:r>
            <a:r>
              <a:rPr lang="en-GB" dirty="0" smtClean="0"/>
              <a:t> : Physical activity guidelines for older adults – NHS</a:t>
            </a:r>
          </a:p>
          <a:p>
            <a:r>
              <a:rPr lang="en-GB" dirty="0" smtClean="0">
                <a:hlinkClick r:id="rId6"/>
              </a:rPr>
              <a:t>www.ageuk.org.uk</a:t>
            </a:r>
            <a:r>
              <a:rPr lang="en-GB" dirty="0" smtClean="0"/>
              <a:t> : simple ways to keep active during the coronavirus pandemic</a:t>
            </a:r>
            <a:endParaRPr lang="en-GB" dirty="0"/>
          </a:p>
        </p:txBody>
      </p:sp>
    </p:spTree>
    <p:extLst>
      <p:ext uri="{BB962C8B-B14F-4D97-AF65-F5344CB8AC3E}">
        <p14:creationId xmlns:p14="http://schemas.microsoft.com/office/powerpoint/2010/main" val="334255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630" y="5547756"/>
            <a:ext cx="1327870" cy="131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39552" y="260648"/>
            <a:ext cx="7772400" cy="1143000"/>
          </a:xfrm>
        </p:spPr>
        <p:txBody>
          <a:bodyPr>
            <a:normAutofit fontScale="90000"/>
          </a:bodyPr>
          <a:lstStyle/>
          <a:p>
            <a:pPr algn="ctr"/>
            <a:r>
              <a:rPr lang="en-GB" dirty="0" smtClean="0"/>
              <a:t>The Importance of </a:t>
            </a:r>
            <a:r>
              <a:rPr lang="en-GB" dirty="0"/>
              <a:t>A</a:t>
            </a:r>
            <a:r>
              <a:rPr lang="en-GB" dirty="0" smtClean="0"/>
              <a:t>ctivity Coordinators </a:t>
            </a:r>
            <a:endParaRPr lang="en-GB" dirty="0"/>
          </a:p>
        </p:txBody>
      </p:sp>
      <p:sp>
        <p:nvSpPr>
          <p:cNvPr id="2" name="Content Placeholder 1"/>
          <p:cNvSpPr>
            <a:spLocks noGrp="1"/>
          </p:cNvSpPr>
          <p:nvPr>
            <p:ph idx="1"/>
          </p:nvPr>
        </p:nvSpPr>
        <p:spPr>
          <a:xfrm>
            <a:off x="457200" y="1340768"/>
            <a:ext cx="8534400" cy="4968552"/>
          </a:xfrm>
        </p:spPr>
        <p:txBody>
          <a:bodyPr/>
          <a:lstStyle/>
          <a:p>
            <a:r>
              <a:rPr lang="en-GB" sz="2400" dirty="0" smtClean="0"/>
              <a:t>Activity Coordinators – role is to facilitate and support activities</a:t>
            </a:r>
          </a:p>
          <a:p>
            <a:r>
              <a:rPr lang="en-GB" sz="2400" dirty="0" smtClean="0"/>
              <a:t>Activities can improve life for residents: their memory, dexterity, appetite, fitness, confidence, social contacts</a:t>
            </a:r>
          </a:p>
          <a:p>
            <a:r>
              <a:rPr lang="en-GB" sz="2400" dirty="0" smtClean="0"/>
              <a:t>Cultural change in care homes – everybody’s business to promote activity</a:t>
            </a:r>
          </a:p>
          <a:p>
            <a:r>
              <a:rPr lang="en-GB" sz="2400" dirty="0" smtClean="0"/>
              <a:t>A wide range of everyday tasks can become engaging and meaningful activities </a:t>
            </a:r>
          </a:p>
          <a:p>
            <a:r>
              <a:rPr lang="en-GB" sz="2400" dirty="0" smtClean="0"/>
              <a:t>All staff actively engaged in this approach</a:t>
            </a:r>
          </a:p>
          <a:p>
            <a:r>
              <a:rPr lang="en-GB" sz="2400" dirty="0" smtClean="0"/>
              <a:t>Person centred activity – residents feel unique and valued, their wellbeing paramount: enjoyment, smiles</a:t>
            </a:r>
          </a:p>
          <a:p>
            <a:endParaRPr lang="en-GB" sz="2800" dirty="0"/>
          </a:p>
        </p:txBody>
      </p:sp>
    </p:spTree>
    <p:extLst>
      <p:ext uri="{BB962C8B-B14F-4D97-AF65-F5344CB8AC3E}">
        <p14:creationId xmlns:p14="http://schemas.microsoft.com/office/powerpoint/2010/main" val="201183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Physical Activity – what is it?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297724" cy="340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230" y="1196751"/>
            <a:ext cx="4032447" cy="259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996323"/>
            <a:ext cx="4032447" cy="264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27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3411463" cy="240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76872"/>
            <a:ext cx="375795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005064"/>
            <a:ext cx="3456384" cy="257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264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546848" cy="1143000"/>
          </a:xfrm>
        </p:spPr>
        <p:txBody>
          <a:bodyPr>
            <a:normAutofit fontScale="90000"/>
          </a:bodyPr>
          <a:lstStyle/>
          <a:p>
            <a:r>
              <a:rPr lang="en-GB" dirty="0" smtClean="0"/>
              <a:t>The importance of    </a:t>
            </a:r>
            <a:r>
              <a:rPr lang="en-GB" u="sng" dirty="0" smtClean="0"/>
              <a:t>Physical Activity</a:t>
            </a:r>
            <a:endParaRPr lang="en-GB" u="sng" dirty="0"/>
          </a:p>
        </p:txBody>
      </p:sp>
      <p:sp>
        <p:nvSpPr>
          <p:cNvPr id="3" name="Content Placeholder 2"/>
          <p:cNvSpPr>
            <a:spLocks noGrp="1"/>
          </p:cNvSpPr>
          <p:nvPr>
            <p:ph idx="1"/>
          </p:nvPr>
        </p:nvSpPr>
        <p:spPr>
          <a:xfrm>
            <a:off x="323850" y="2060848"/>
            <a:ext cx="8534400" cy="3962400"/>
          </a:xfrm>
        </p:spPr>
        <p:txBody>
          <a:bodyPr>
            <a:normAutofit fontScale="85000" lnSpcReduction="20000"/>
          </a:bodyPr>
          <a:lstStyle/>
          <a:p>
            <a:r>
              <a:rPr lang="en-GB" dirty="0" smtClean="0"/>
              <a:t>Physical Activity in older people is critically important in the prevention of disease, maintenance of independence and improvement in quality of life</a:t>
            </a:r>
          </a:p>
          <a:p>
            <a:r>
              <a:rPr lang="en-GB" dirty="0" smtClean="0"/>
              <a:t>Being active can play an important part in positive ageing and reducing impact/delaying onset of frailty</a:t>
            </a:r>
          </a:p>
          <a:p>
            <a:r>
              <a:rPr lang="en-GB" dirty="0" smtClean="0"/>
              <a:t>Regular physical activity can bring health benefits to people of all ages and the need for physical activity does not end in later life, with evidence increasingly indicating that physical activity can extend years of independent living, reduce disability and improve Quality of Life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188640"/>
            <a:ext cx="36195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47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t>
            </a:r>
            <a:r>
              <a:rPr lang="en-GB" u="sng" dirty="0" smtClean="0"/>
              <a:t>physical activity</a:t>
            </a:r>
            <a:r>
              <a:rPr lang="en-GB" dirty="0" smtClean="0"/>
              <a:t> is appropriate for Older Adults?</a:t>
            </a:r>
            <a:endParaRPr lang="en-GB" dirty="0"/>
          </a:p>
        </p:txBody>
      </p:sp>
      <p:sp>
        <p:nvSpPr>
          <p:cNvPr id="3" name="Content Placeholder 2"/>
          <p:cNvSpPr>
            <a:spLocks noGrp="1"/>
          </p:cNvSpPr>
          <p:nvPr>
            <p:ph idx="1"/>
          </p:nvPr>
        </p:nvSpPr>
        <p:spPr>
          <a:xfrm>
            <a:off x="457200" y="1344706"/>
            <a:ext cx="8229600" cy="5108630"/>
          </a:xfrm>
        </p:spPr>
        <p:txBody>
          <a:bodyPr>
            <a:normAutofit fontScale="77500" lnSpcReduction="20000"/>
          </a:bodyPr>
          <a:lstStyle/>
          <a:p>
            <a:r>
              <a:rPr lang="en-GB" sz="3600" dirty="0" smtClean="0"/>
              <a:t>The type of activity and intensity will depend upon the ability of the person. </a:t>
            </a:r>
          </a:p>
          <a:p>
            <a:r>
              <a:rPr lang="en-GB" sz="3600" dirty="0" smtClean="0"/>
              <a:t>The intensity of the aerobic activity takes into account the older adult’s aerobic fitness: aerobic means “with oxygen” – breathing and HR ↑</a:t>
            </a:r>
          </a:p>
          <a:p>
            <a:r>
              <a:rPr lang="en-GB" sz="3600" dirty="0" smtClean="0"/>
              <a:t>Activities that maintain or increase flexibility are recommended</a:t>
            </a:r>
          </a:p>
          <a:p>
            <a:r>
              <a:rPr lang="en-GB" sz="3600" dirty="0" smtClean="0"/>
              <a:t>Balance exercises are recommended for older adults at risk of falls</a:t>
            </a:r>
          </a:p>
          <a:p>
            <a:r>
              <a:rPr lang="en-GB" sz="3600" dirty="0" smtClean="0"/>
              <a:t>Fun, enjoyment, choice!</a:t>
            </a:r>
          </a:p>
          <a:p>
            <a:r>
              <a:rPr lang="en-GB" sz="3600" b="1" dirty="0" smtClean="0"/>
              <a:t>Older adults who have medical conditions or disabilities should be screened by a medical   </a:t>
            </a:r>
          </a:p>
          <a:p>
            <a:r>
              <a:rPr lang="en-GB" sz="3600" b="1" dirty="0"/>
              <a:t> </a:t>
            </a:r>
            <a:r>
              <a:rPr lang="en-GB" sz="3600" b="1" dirty="0" smtClean="0"/>
              <a:t>                      professional</a:t>
            </a:r>
            <a:endParaRPr lang="en-GB" sz="3600" b="1" dirty="0"/>
          </a:p>
        </p:txBody>
      </p:sp>
    </p:spTree>
    <p:extLst>
      <p:ext uri="{BB962C8B-B14F-4D97-AF65-F5344CB8AC3E}">
        <p14:creationId xmlns:p14="http://schemas.microsoft.com/office/powerpoint/2010/main" val="220255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63284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33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19256" cy="1143000"/>
          </a:xfrm>
        </p:spPr>
        <p:txBody>
          <a:bodyPr>
            <a:normAutofit fontScale="90000"/>
          </a:bodyPr>
          <a:lstStyle/>
          <a:p>
            <a:r>
              <a:rPr lang="en-GB" dirty="0" smtClean="0"/>
              <a:t>The health of the older person, physical activity and training</a:t>
            </a:r>
            <a:endParaRPr lang="en-GB" dirty="0"/>
          </a:p>
        </p:txBody>
      </p:sp>
      <p:sp>
        <p:nvSpPr>
          <p:cNvPr id="2" name="Content Placeholder 1"/>
          <p:cNvSpPr>
            <a:spLocks noGrp="1"/>
          </p:cNvSpPr>
          <p:nvPr>
            <p:ph idx="1"/>
          </p:nvPr>
        </p:nvSpPr>
        <p:spPr>
          <a:xfrm>
            <a:off x="323528" y="1412776"/>
            <a:ext cx="8373616" cy="5256584"/>
          </a:xfrm>
        </p:spPr>
        <p:txBody>
          <a:bodyPr>
            <a:normAutofit fontScale="77500" lnSpcReduction="20000"/>
          </a:bodyPr>
          <a:lstStyle/>
          <a:p>
            <a:r>
              <a:rPr lang="en-GB" dirty="0" smtClean="0"/>
              <a:t>Some type of training is vitally important when encouraging/demonstrating/leading physical activities, regardless the age of the person</a:t>
            </a:r>
          </a:p>
          <a:p>
            <a:pPr marL="109728" indent="0">
              <a:buNone/>
            </a:pPr>
            <a:r>
              <a:rPr lang="en-GB" dirty="0" smtClean="0"/>
              <a:t>However, </a:t>
            </a:r>
            <a:r>
              <a:rPr lang="en-GB" u="sng" dirty="0" smtClean="0"/>
              <a:t>with ageing comes more risk</a:t>
            </a:r>
            <a:r>
              <a:rPr lang="en-GB" dirty="0" smtClean="0"/>
              <a:t>:</a:t>
            </a:r>
          </a:p>
          <a:p>
            <a:r>
              <a:rPr lang="en-GB" dirty="0" smtClean="0"/>
              <a:t>Important to be able to provide the right activity at the right intensity to the right person</a:t>
            </a:r>
          </a:p>
          <a:p>
            <a:r>
              <a:rPr lang="en-GB" dirty="0" smtClean="0"/>
              <a:t>Important to monitor how the person is doing – it may be too easy, it may be too difficult. Consider dizziness, shortness of breath (able to speak in sentences), pain, general malaise, risk of falls, cardiac concerns </a:t>
            </a:r>
          </a:p>
          <a:p>
            <a:r>
              <a:rPr lang="en-GB" dirty="0" smtClean="0"/>
              <a:t>Important to adjust activity as required or discontinue</a:t>
            </a:r>
          </a:p>
          <a:p>
            <a:r>
              <a:rPr lang="en-GB" dirty="0" smtClean="0"/>
              <a:t>Important to know when to report concerns to medical staff</a:t>
            </a:r>
          </a:p>
          <a:p>
            <a:pPr marL="109728" indent="0">
              <a:buNone/>
            </a:pPr>
            <a:r>
              <a:rPr lang="en-GB" dirty="0" smtClean="0"/>
              <a:t>                              </a:t>
            </a:r>
            <a:r>
              <a:rPr lang="en-GB" sz="4600" b="1" dirty="0" smtClean="0"/>
              <a:t>Safety is Paramount</a:t>
            </a:r>
            <a:endParaRPr lang="en-GB" sz="4600" b="1" dirty="0"/>
          </a:p>
        </p:txBody>
      </p:sp>
    </p:spTree>
    <p:extLst>
      <p:ext uri="{BB962C8B-B14F-4D97-AF65-F5344CB8AC3E}">
        <p14:creationId xmlns:p14="http://schemas.microsoft.com/office/powerpoint/2010/main" val="758168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SHSCT">
  <a:themeElements>
    <a:clrScheme name="powerpointSHSCT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powerpointSHSC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SHSCT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powerpointSHSCT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powerpointSHSCT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owerpointSHSCT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powerpointSHSCT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TotalTime>
  <Words>1515</Words>
  <Application>Microsoft Office PowerPoint</Application>
  <PresentationFormat>On-screen Show (4:3)</PresentationFormat>
  <Paragraphs>175</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powerpointSHSCT</vt:lpstr>
      <vt:lpstr>Activity Coordinators - Healthy ageing and physical activity:  an awareness session</vt:lpstr>
      <vt:lpstr>       The seed needs watering! </vt:lpstr>
      <vt:lpstr>The Importance of Activity Coordinators </vt:lpstr>
      <vt:lpstr>Physical Activity – what is it? </vt:lpstr>
      <vt:lpstr>PowerPoint Presentation</vt:lpstr>
      <vt:lpstr>The importance of    Physical Activity</vt:lpstr>
      <vt:lpstr>What physical activity is appropriate for Older Adults?</vt:lpstr>
      <vt:lpstr>PowerPoint Presentation</vt:lpstr>
      <vt:lpstr>The health of the older person, physical activity and training</vt:lpstr>
      <vt:lpstr>Ageing</vt:lpstr>
      <vt:lpstr>Normal Aging Process</vt:lpstr>
      <vt:lpstr>PowerPoint Presentation</vt:lpstr>
      <vt:lpstr>Principles for safer exercising</vt:lpstr>
      <vt:lpstr>Are We Ever to Old to Exercise??</vt:lpstr>
      <vt:lpstr>          Exercise</vt:lpstr>
      <vt:lpstr>Benefits of Exercise</vt:lpstr>
      <vt:lpstr>Muscle strength</vt:lpstr>
      <vt:lpstr>Benefits of exercise</vt:lpstr>
      <vt:lpstr>PowerPoint Presentation</vt:lpstr>
      <vt:lpstr>Benefits of Exercise</vt:lpstr>
      <vt:lpstr>PowerPoint Presentation</vt:lpstr>
      <vt:lpstr>Good advice for everyone!</vt:lpstr>
      <vt:lpstr>Other factors to consider:</vt:lpstr>
      <vt:lpstr>    Other factors to consider:</vt:lpstr>
      <vt:lpstr>   Other factors to consider:</vt:lpstr>
      <vt:lpstr>Other factors to consider:</vt:lpstr>
      <vt:lpstr>Other factors to consider:</vt:lpstr>
      <vt:lpstr>References/resources</vt:lpstr>
      <vt:lpstr>References</vt:lpstr>
    </vt:vector>
  </TitlesOfParts>
  <Company>Southern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Coordinators - Refresher</dc:title>
  <dc:creator>Gemmell, Angela</dc:creator>
  <cp:lastModifiedBy>Mary Emerson</cp:lastModifiedBy>
  <cp:revision>73</cp:revision>
  <dcterms:created xsi:type="dcterms:W3CDTF">2021-03-04T08:59:01Z</dcterms:created>
  <dcterms:modified xsi:type="dcterms:W3CDTF">2021-06-09T13:57:47Z</dcterms:modified>
</cp:coreProperties>
</file>