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0" r:id="rId3"/>
    <p:sldId id="281" r:id="rId4"/>
    <p:sldId id="279" r:id="rId5"/>
    <p:sldId id="278" r:id="rId6"/>
    <p:sldId id="273" r:id="rId7"/>
    <p:sldId id="274"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9" autoAdjust="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9D4106-3D6F-4389-85A9-3836DF82A9FE}" type="datetimeFigureOut">
              <a:rPr lang="en-GB" smtClean="0"/>
              <a:t>20/06/2022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166B320-A06F-4CB0-9ADB-22226192122E}" type="slidenum">
              <a:rPr lang="en-GB" smtClean="0"/>
              <a:t>‹#›</a:t>
            </a:fld>
            <a:endParaRPr lang="en-GB"/>
          </a:p>
        </p:txBody>
      </p:sp>
    </p:spTree>
    <p:extLst>
      <p:ext uri="{BB962C8B-B14F-4D97-AF65-F5344CB8AC3E}">
        <p14:creationId xmlns:p14="http://schemas.microsoft.com/office/powerpoint/2010/main" val="226921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66B320-A06F-4CB0-9ADB-22226192122E}" type="slidenum">
              <a:rPr lang="en-GB" smtClean="0"/>
              <a:t>1</a:t>
            </a:fld>
            <a:endParaRPr lang="en-GB"/>
          </a:p>
        </p:txBody>
      </p:sp>
    </p:spTree>
    <p:extLst>
      <p:ext uri="{BB962C8B-B14F-4D97-AF65-F5344CB8AC3E}">
        <p14:creationId xmlns:p14="http://schemas.microsoft.com/office/powerpoint/2010/main" val="284376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Avery and Ray</a:t>
            </a:r>
          </a:p>
          <a:p>
            <a:endParaRPr lang="en-US" dirty="0"/>
          </a:p>
          <a:p>
            <a:r>
              <a:rPr lang="en-US" dirty="0"/>
              <a:t>Word cloud what are you challenges</a:t>
            </a:r>
          </a:p>
          <a:p>
            <a:endParaRPr lang="en-US" dirty="0"/>
          </a:p>
          <a:p>
            <a:endParaRPr lang="en-GB" dirty="0"/>
          </a:p>
        </p:txBody>
      </p:sp>
      <p:sp>
        <p:nvSpPr>
          <p:cNvPr id="4" name="Slide Number Placeholder 3"/>
          <p:cNvSpPr>
            <a:spLocks noGrp="1"/>
          </p:cNvSpPr>
          <p:nvPr>
            <p:ph type="sldNum" sz="quarter" idx="10"/>
          </p:nvPr>
        </p:nvSpPr>
        <p:spPr/>
        <p:txBody>
          <a:bodyPr/>
          <a:lstStyle/>
          <a:p>
            <a:fld id="{4166B320-A06F-4CB0-9ADB-22226192122E}" type="slidenum">
              <a:rPr lang="en-GB" smtClean="0"/>
              <a:t>4</a:t>
            </a:fld>
            <a:endParaRPr lang="en-GB"/>
          </a:p>
        </p:txBody>
      </p:sp>
    </p:spTree>
    <p:extLst>
      <p:ext uri="{BB962C8B-B14F-4D97-AF65-F5344CB8AC3E}">
        <p14:creationId xmlns:p14="http://schemas.microsoft.com/office/powerpoint/2010/main" val="140255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does this look like for you in your every day practice?</a:t>
            </a:r>
          </a:p>
          <a:p>
            <a:endParaRPr lang="en-US" baseline="0" dirty="0"/>
          </a:p>
          <a:p>
            <a:r>
              <a:rPr lang="en-US" baseline="0" dirty="0"/>
              <a:t>Example from publication</a:t>
            </a:r>
          </a:p>
          <a:p>
            <a:endParaRPr lang="en-US" baseline="0" dirty="0"/>
          </a:p>
          <a:p>
            <a:r>
              <a:rPr lang="en-US" baseline="0" dirty="0"/>
              <a:t>Diversity and what this means when we are working with communities to develop connections with the whole community- that can be difficult and take us out of our comfort zones.</a:t>
            </a:r>
          </a:p>
          <a:p>
            <a:endParaRPr lang="en-US" baseline="0" dirty="0"/>
          </a:p>
          <a:p>
            <a:r>
              <a:rPr lang="en-US" baseline="0" dirty="0"/>
              <a:t>Accessibility – what does this mean? Everyone being able to participate- how does digital poverty impact? What about wheelchair accessibility or people having staff to support their involvement? What about people who require interpreters? What about </a:t>
            </a:r>
            <a:r>
              <a:rPr lang="en-US" baseline="0" dirty="0" err="1"/>
              <a:t>carers</a:t>
            </a:r>
            <a:r>
              <a:rPr lang="en-US" baseline="0" dirty="0"/>
              <a:t> who are restricted in their ability to be involved- this is just the starting point for any conversation and there will always be barriers to accessibility we must consider if we are truly going to ensure that everyone can participate.</a:t>
            </a:r>
          </a:p>
          <a:p>
            <a:endParaRPr lang="en-US" baseline="0" dirty="0"/>
          </a:p>
          <a:p>
            <a:r>
              <a:rPr lang="en-US" baseline="0" dirty="0"/>
              <a:t>Always make sure the community is benefitting- we have already talked about making sure we understand the needs of the community from them- that we are measuring the success of any development work with the community and adjusting our plans if something is not working for the community- this is something we are doing in our local </a:t>
            </a:r>
            <a:r>
              <a:rPr lang="en-US" baseline="0" dirty="0" err="1"/>
              <a:t>engagemenet</a:t>
            </a:r>
            <a:r>
              <a:rPr lang="en-US" baseline="0" dirty="0"/>
              <a:t> partnership to make sure that with all our </a:t>
            </a:r>
            <a:r>
              <a:rPr lang="en-US" baseline="0" dirty="0" err="1"/>
              <a:t>imporovement</a:t>
            </a:r>
            <a:r>
              <a:rPr lang="en-US" baseline="0" dirty="0"/>
              <a:t> ideas we are truly making a difference in our communities.</a:t>
            </a:r>
            <a:endParaRPr lang="en-GB" dirty="0"/>
          </a:p>
        </p:txBody>
      </p:sp>
      <p:sp>
        <p:nvSpPr>
          <p:cNvPr id="4" name="Slide Number Placeholder 3"/>
          <p:cNvSpPr>
            <a:spLocks noGrp="1"/>
          </p:cNvSpPr>
          <p:nvPr>
            <p:ph type="sldNum" sz="quarter" idx="10"/>
          </p:nvPr>
        </p:nvSpPr>
        <p:spPr/>
        <p:txBody>
          <a:bodyPr/>
          <a:lstStyle/>
          <a:p>
            <a:fld id="{4166B320-A06F-4CB0-9ADB-22226192122E}" type="slidenum">
              <a:rPr lang="en-GB" smtClean="0"/>
              <a:t>5</a:t>
            </a:fld>
            <a:endParaRPr lang="en-GB"/>
          </a:p>
        </p:txBody>
      </p:sp>
    </p:spTree>
    <p:extLst>
      <p:ext uri="{BB962C8B-B14F-4D97-AF65-F5344CB8AC3E}">
        <p14:creationId xmlns:p14="http://schemas.microsoft.com/office/powerpoint/2010/main" val="277237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10"/>
          </p:nvPr>
        </p:nvSpPr>
        <p:spPr/>
        <p:txBody>
          <a:bodyPr/>
          <a:lstStyle/>
          <a:p>
            <a:fld id="{BF57EDD6-0366-4341-BDE6-2ED9C37C6D81}" type="slidenum">
              <a:rPr lang="en-GB" smtClean="0"/>
              <a:t>6</a:t>
            </a:fld>
            <a:endParaRPr lang="en-GB"/>
          </a:p>
        </p:txBody>
      </p:sp>
    </p:spTree>
    <p:extLst>
      <p:ext uri="{BB962C8B-B14F-4D97-AF65-F5344CB8AC3E}">
        <p14:creationId xmlns:p14="http://schemas.microsoft.com/office/powerpoint/2010/main" val="225652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your main reflections on today</a:t>
            </a:r>
            <a:r>
              <a:rPr lang="en-GB" baseline="0" dirty="0"/>
              <a:t> – facilitated discussion Jenny will do word clouds for us to discuss</a:t>
            </a:r>
          </a:p>
          <a:p>
            <a:endParaRPr lang="en-GB" b="1" baseline="0" dirty="0"/>
          </a:p>
          <a:p>
            <a:r>
              <a:rPr lang="en-GB" b="1" baseline="0" dirty="0"/>
              <a:t>On four questions</a:t>
            </a:r>
          </a:p>
          <a:p>
            <a:r>
              <a:rPr lang="en-US" baseline="0" dirty="0"/>
              <a:t>Head- something I have learned</a:t>
            </a:r>
          </a:p>
          <a:p>
            <a:endParaRPr lang="en-US" baseline="0" dirty="0"/>
          </a:p>
          <a:p>
            <a:r>
              <a:rPr lang="en-US" baseline="0" dirty="0"/>
              <a:t>Heart- something important I have felt or experienced from being part of today</a:t>
            </a:r>
          </a:p>
          <a:p>
            <a:endParaRPr lang="en-US" baseline="0" dirty="0"/>
          </a:p>
          <a:p>
            <a:r>
              <a:rPr lang="en-US" baseline="0" dirty="0"/>
              <a:t>Bag- something useful I will take away</a:t>
            </a:r>
          </a:p>
          <a:p>
            <a:endParaRPr lang="en-US" baseline="0" dirty="0"/>
          </a:p>
          <a:p>
            <a:r>
              <a:rPr lang="en-US" baseline="0" dirty="0"/>
              <a:t>Bin- my even better ifs</a:t>
            </a:r>
          </a:p>
          <a:p>
            <a:endParaRPr lang="en-US" baseline="0" dirty="0"/>
          </a:p>
          <a:p>
            <a:endParaRPr lang="en-US" baseline="0" dirty="0"/>
          </a:p>
          <a:p>
            <a:endParaRPr lang="en-US" baseline="0" dirty="0"/>
          </a:p>
          <a:p>
            <a:endParaRPr lang="en-GB"/>
          </a:p>
          <a:p>
            <a:endParaRPr lang="en-GB" b="1" dirty="0"/>
          </a:p>
        </p:txBody>
      </p:sp>
      <p:sp>
        <p:nvSpPr>
          <p:cNvPr id="4" name="Slide Number Placeholder 3"/>
          <p:cNvSpPr>
            <a:spLocks noGrp="1"/>
          </p:cNvSpPr>
          <p:nvPr>
            <p:ph type="sldNum" sz="quarter" idx="10"/>
          </p:nvPr>
        </p:nvSpPr>
        <p:spPr/>
        <p:txBody>
          <a:bodyPr/>
          <a:lstStyle/>
          <a:p>
            <a:fld id="{7A66FF91-2134-4E7F-8819-827C76564632}" type="slidenum">
              <a:rPr lang="en-GB" smtClean="0"/>
              <a:t>7</a:t>
            </a:fld>
            <a:endParaRPr lang="en-GB"/>
          </a:p>
        </p:txBody>
      </p:sp>
    </p:spTree>
    <p:extLst>
      <p:ext uri="{BB962C8B-B14F-4D97-AF65-F5344CB8AC3E}">
        <p14:creationId xmlns:p14="http://schemas.microsoft.com/office/powerpoint/2010/main" val="29578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47E76E-A685-4623-B197-E3789982BDDD}"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14804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47E76E-A685-4623-B197-E3789982BDDD}"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325753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47E76E-A685-4623-B197-E3789982BDDD}"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413810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47E76E-A685-4623-B197-E3789982BDDD}"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93422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7E76E-A685-4623-B197-E3789982BDDD}"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165336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47E76E-A685-4623-B197-E3789982BDDD}"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210342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47E76E-A685-4623-B197-E3789982BDDD}" type="datetimeFigureOut">
              <a:rPr lang="en-GB" smtClean="0"/>
              <a:t>20/06/2022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136527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47E76E-A685-4623-B197-E3789982BDDD}" type="datetimeFigureOut">
              <a:rPr lang="en-GB" smtClean="0"/>
              <a:t>20/06/2022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179045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7E76E-A685-4623-B197-E3789982BDDD}" type="datetimeFigureOut">
              <a:rPr lang="en-GB" smtClean="0"/>
              <a:t>20/06/2022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155463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7E76E-A685-4623-B197-E3789982BDDD}"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35882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7E76E-A685-4623-B197-E3789982BDDD}"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8BD841-8936-4615-8DF0-4D1F598BF69A}" type="slidenum">
              <a:rPr lang="en-GB" smtClean="0"/>
              <a:t>‹#›</a:t>
            </a:fld>
            <a:endParaRPr lang="en-GB"/>
          </a:p>
        </p:txBody>
      </p:sp>
    </p:spTree>
    <p:extLst>
      <p:ext uri="{BB962C8B-B14F-4D97-AF65-F5344CB8AC3E}">
        <p14:creationId xmlns:p14="http://schemas.microsoft.com/office/powerpoint/2010/main" val="307354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7E76E-A685-4623-B197-E3789982BDDD}" type="datetimeFigureOut">
              <a:rPr lang="en-GB" smtClean="0"/>
              <a:t>20/06/2022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D841-8936-4615-8DF0-4D1F598BF69A}" type="slidenum">
              <a:rPr lang="en-GB" smtClean="0"/>
              <a:t>‹#›</a:t>
            </a:fld>
            <a:endParaRPr lang="en-GB"/>
          </a:p>
        </p:txBody>
      </p:sp>
    </p:spTree>
    <p:extLst>
      <p:ext uri="{BB962C8B-B14F-4D97-AF65-F5344CB8AC3E}">
        <p14:creationId xmlns:p14="http://schemas.microsoft.com/office/powerpoint/2010/main" val="275211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436712810"/>
              </p:ext>
            </p:extLst>
          </p:nvPr>
        </p:nvGraphicFramePr>
        <p:xfrm>
          <a:off x="457200" y="1844824"/>
          <a:ext cx="8229600" cy="2155517"/>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2155517">
                <a:tc>
                  <a:txBody>
                    <a:bodyPr/>
                    <a:lstStyle/>
                    <a:p>
                      <a:pPr algn="ctr">
                        <a:spcAft>
                          <a:spcPts val="0"/>
                        </a:spcAft>
                      </a:pPr>
                      <a:r>
                        <a:rPr lang="en-US" sz="4400" dirty="0">
                          <a:solidFill>
                            <a:schemeClr val="accent6">
                              <a:lumMod val="75000"/>
                            </a:schemeClr>
                          </a:solidFill>
                          <a:effectLst/>
                          <a:latin typeface="Arial Black" panose="020B0A04020102020204" pitchFamily="34" charset="0"/>
                          <a:ea typeface="+mn-ea"/>
                        </a:rPr>
                        <a:t>Shining</a:t>
                      </a:r>
                      <a:r>
                        <a:rPr lang="en-US" sz="4400" baseline="0" dirty="0">
                          <a:solidFill>
                            <a:schemeClr val="accent6">
                              <a:lumMod val="75000"/>
                            </a:schemeClr>
                          </a:solidFill>
                          <a:effectLst/>
                          <a:latin typeface="Arial Black" panose="020B0A04020102020204" pitchFamily="34" charset="0"/>
                          <a:ea typeface="+mn-ea"/>
                        </a:rPr>
                        <a:t> a light on co-production and social work – a call to action!</a:t>
                      </a:r>
                      <a:endParaRPr lang="en-GB" sz="4400" dirty="0">
                        <a:solidFill>
                          <a:schemeClr val="accent6">
                            <a:lumMod val="75000"/>
                          </a:schemeClr>
                        </a:solidFill>
                        <a:effectLst/>
                        <a:latin typeface="Arial Black" panose="020B0A04020102020204" pitchFamily="34" charset="0"/>
                        <a:ea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7" name="TextBox 6"/>
          <p:cNvSpPr txBox="1"/>
          <p:nvPr/>
        </p:nvSpPr>
        <p:spPr>
          <a:xfrm>
            <a:off x="5868144" y="4279448"/>
            <a:ext cx="2952328" cy="1323439"/>
          </a:xfrm>
          <a:prstGeom prst="rect">
            <a:avLst/>
          </a:prstGeom>
          <a:noFill/>
        </p:spPr>
        <p:txBody>
          <a:bodyPr wrap="square" rtlCol="0">
            <a:spAutoFit/>
          </a:bodyPr>
          <a:lstStyle/>
          <a:p>
            <a:r>
              <a:rPr lang="en-US" sz="4000" dirty="0">
                <a:solidFill>
                  <a:srgbClr val="7030A0"/>
                </a:solidFill>
              </a:rPr>
              <a:t>20</a:t>
            </a:r>
            <a:r>
              <a:rPr lang="en-US" sz="4000" baseline="30000" dirty="0">
                <a:solidFill>
                  <a:srgbClr val="7030A0"/>
                </a:solidFill>
              </a:rPr>
              <a:t>th</a:t>
            </a:r>
            <a:r>
              <a:rPr lang="en-US" sz="4000" dirty="0">
                <a:solidFill>
                  <a:srgbClr val="7030A0"/>
                </a:solidFill>
              </a:rPr>
              <a:t> June 2022</a:t>
            </a:r>
            <a:endParaRPr lang="en-GB" sz="4000" dirty="0">
              <a:solidFill>
                <a:srgbClr val="7030A0"/>
              </a:solidFill>
            </a:endParaRPr>
          </a:p>
        </p:txBody>
      </p:sp>
      <p:pic>
        <p:nvPicPr>
          <p:cNvPr id="8" name="Picture 1" descr="cid:image003.png@01D1B4F1.C8760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65304"/>
            <a:ext cx="28194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09576" y="4467848"/>
            <a:ext cx="2146200" cy="1780784"/>
          </a:xfrm>
          <a:prstGeom prst="rect">
            <a:avLst/>
          </a:prstGeom>
          <a:scene3d>
            <a:camera prst="orthographicFront">
              <a:rot lat="600000" lon="0" rev="2400000"/>
            </a:camera>
            <a:lightRig rig="threePt" dir="t"/>
          </a:scene3d>
        </p:spPr>
      </p:pic>
    </p:spTree>
    <p:extLst>
      <p:ext uri="{BB962C8B-B14F-4D97-AF65-F5344CB8AC3E}">
        <p14:creationId xmlns:p14="http://schemas.microsoft.com/office/powerpoint/2010/main" val="358772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6"/>
                </a:solidFill>
                <a:latin typeface="Arial Black" panose="020B0A04020102020204" pitchFamily="34" charset="0"/>
              </a:rPr>
              <a:t>Reflections</a:t>
            </a:r>
            <a:endParaRPr lang="en-GB" b="1" i="1" dirty="0">
              <a:solidFill>
                <a:schemeClr val="accent6"/>
              </a:solidFill>
              <a:latin typeface="Arial Black" panose="020B0A04020102020204" pitchFamily="34"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1" y="1600200"/>
            <a:ext cx="4186808" cy="4525963"/>
          </a:xfrm>
        </p:spPr>
      </p:pic>
      <p:sp>
        <p:nvSpPr>
          <p:cNvPr id="4" name="Content Placeholder 3"/>
          <p:cNvSpPr>
            <a:spLocks noGrp="1"/>
          </p:cNvSpPr>
          <p:nvPr>
            <p:ph sz="half" idx="2"/>
          </p:nvPr>
        </p:nvSpPr>
        <p:spPr>
          <a:xfrm>
            <a:off x="5364088" y="1595611"/>
            <a:ext cx="3322712" cy="4525963"/>
          </a:xfrm>
        </p:spPr>
        <p:txBody>
          <a:bodyPr>
            <a:normAutofit fontScale="92500" lnSpcReduction="10000"/>
          </a:bodyPr>
          <a:lstStyle/>
          <a:p>
            <a:pPr marL="0" indent="0">
              <a:buNone/>
            </a:pPr>
            <a:r>
              <a:rPr lang="en-US" b="1" dirty="0">
                <a:solidFill>
                  <a:schemeClr val="accent6"/>
                </a:solidFill>
              </a:rPr>
              <a:t>Authors</a:t>
            </a:r>
            <a:r>
              <a:rPr lang="en-US" b="1" dirty="0"/>
              <a:t> </a:t>
            </a:r>
          </a:p>
          <a:p>
            <a:pPr marL="0" indent="0">
              <a:buNone/>
            </a:pPr>
            <a:r>
              <a:rPr lang="en-US" dirty="0"/>
              <a:t>Jane McCullough</a:t>
            </a:r>
          </a:p>
          <a:p>
            <a:pPr marL="0" indent="0">
              <a:buNone/>
            </a:pPr>
            <a:r>
              <a:rPr lang="en-US" dirty="0"/>
              <a:t>Ray Hamilton</a:t>
            </a:r>
          </a:p>
          <a:p>
            <a:pPr marL="0" indent="0">
              <a:buNone/>
            </a:pPr>
            <a:r>
              <a:rPr lang="en-US" dirty="0"/>
              <a:t>Eileen McKay</a:t>
            </a:r>
          </a:p>
          <a:p>
            <a:pPr marL="0" indent="0">
              <a:buNone/>
            </a:pPr>
            <a:r>
              <a:rPr lang="en-US" dirty="0"/>
              <a:t>Brendan McKeever</a:t>
            </a:r>
          </a:p>
          <a:p>
            <a:pPr marL="0" indent="0">
              <a:buNone/>
            </a:pPr>
            <a:r>
              <a:rPr lang="en-US" dirty="0"/>
              <a:t>Jean Reynolds</a:t>
            </a:r>
          </a:p>
          <a:p>
            <a:pPr marL="0" indent="0">
              <a:buNone/>
            </a:pPr>
            <a:r>
              <a:rPr lang="en-US" dirty="0"/>
              <a:t>Avery Bowser</a:t>
            </a:r>
          </a:p>
          <a:p>
            <a:pPr marL="0" indent="0">
              <a:buNone/>
            </a:pPr>
            <a:r>
              <a:rPr lang="en-US" dirty="0"/>
              <a:t>Joanne Sansome</a:t>
            </a:r>
          </a:p>
          <a:p>
            <a:pPr marL="0" indent="0">
              <a:buNone/>
            </a:pPr>
            <a:r>
              <a:rPr lang="en-US" dirty="0"/>
              <a:t>Joe Duffy</a:t>
            </a:r>
          </a:p>
          <a:p>
            <a:pPr marL="0" indent="0">
              <a:buNone/>
            </a:pPr>
            <a:r>
              <a:rPr lang="en-US" dirty="0"/>
              <a:t>Patricia Burns</a:t>
            </a:r>
          </a:p>
          <a:p>
            <a:pPr marL="0" indent="0">
              <a:buNone/>
            </a:pPr>
            <a:endParaRPr lang="en-GB" dirty="0"/>
          </a:p>
        </p:txBody>
      </p:sp>
      <p:sp>
        <p:nvSpPr>
          <p:cNvPr id="3" name="Footer Placeholder 2"/>
          <p:cNvSpPr>
            <a:spLocks noGrp="1"/>
          </p:cNvSpPr>
          <p:nvPr>
            <p:ph type="ftr" sz="quarter" idx="11"/>
          </p:nvPr>
        </p:nvSpPr>
        <p:spPr/>
        <p:txBody>
          <a:bodyPr/>
          <a:lstStyle/>
          <a:p>
            <a:r>
              <a:rPr lang="en-GB" dirty="0"/>
              <a:t>See: bit.ly/31KQ32U</a:t>
            </a:r>
          </a:p>
          <a:p>
            <a:endParaRPr lang="en-GB" dirty="0"/>
          </a:p>
        </p:txBody>
      </p:sp>
    </p:spTree>
    <p:extLst>
      <p:ext uri="{BB962C8B-B14F-4D97-AF65-F5344CB8AC3E}">
        <p14:creationId xmlns:p14="http://schemas.microsoft.com/office/powerpoint/2010/main" val="37469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722"/>
            <a:ext cx="8229600" cy="1797149"/>
          </a:xfrm>
        </p:spPr>
        <p:txBody>
          <a:bodyPr>
            <a:normAutofit fontScale="90000"/>
          </a:bodyPr>
          <a:lstStyle/>
          <a:p>
            <a:r>
              <a:rPr lang="en-GB" altLang="en-US" b="1" dirty="0">
                <a:solidFill>
                  <a:schemeClr val="accent6">
                    <a:lumMod val="75000"/>
                  </a:schemeClr>
                </a:solidFill>
                <a:latin typeface="Arial Black" panose="020B0A04020102020204" pitchFamily="34" charset="0"/>
                <a:cs typeface="Arial" charset="0"/>
              </a:rPr>
              <a:t>Co-Production …strategic drivers</a:t>
            </a:r>
            <a:br>
              <a:rPr lang="en-GB" altLang="en-US" b="1" dirty="0">
                <a:solidFill>
                  <a:schemeClr val="accent6">
                    <a:lumMod val="75000"/>
                  </a:schemeClr>
                </a:solidFill>
                <a:latin typeface="Arial Black" panose="020B0A04020102020204" pitchFamily="34" charset="0"/>
                <a:cs typeface="Arial" charset="0"/>
              </a:rPr>
            </a:br>
            <a:endParaRPr lang="en-GB" dirty="0"/>
          </a:p>
        </p:txBody>
      </p:sp>
      <p:sp>
        <p:nvSpPr>
          <p:cNvPr id="3" name="Content Placeholder 2"/>
          <p:cNvSpPr>
            <a:spLocks noGrp="1"/>
          </p:cNvSpPr>
          <p:nvPr>
            <p:ph sz="half" idx="1"/>
          </p:nvPr>
        </p:nvSpPr>
        <p:spPr/>
        <p:txBody>
          <a:bodyPr>
            <a:normAutofit fontScale="85000" lnSpcReduction="10000"/>
          </a:bodyPr>
          <a:lstStyle/>
          <a:p>
            <a:pPr marL="0" indent="0" algn="just">
              <a:buNone/>
            </a:pPr>
            <a:r>
              <a:rPr lang="en-US" dirty="0"/>
              <a:t>Co-production principles and practices are already well established and ingrained throughout the legal and policy context of social work in Northern Ireland. Social workers in their everyday work are, therefore, already working in a context requiring this. The building blocks of co-production are also evident in words that form part of the social work vocabulary.</a:t>
            </a:r>
            <a:endParaRPr lang="en-GB"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b="1" dirty="0">
                <a:solidFill>
                  <a:srgbClr val="FF0000"/>
                </a:solidFill>
              </a:rPr>
              <a:t>Law</a:t>
            </a:r>
            <a:r>
              <a:rPr lang="en-US" dirty="0"/>
              <a:t>: Children (NI) Order 1995; Mental Health (NI) Order 1986; Mental Capacity Act (NI) 2016; Human Rights Act 1998; Health &amp; Social Care Reform Act 2009.</a:t>
            </a:r>
          </a:p>
          <a:p>
            <a:pPr marL="0" indent="0">
              <a:buNone/>
            </a:pPr>
            <a:r>
              <a:rPr lang="en-US" b="1" dirty="0">
                <a:solidFill>
                  <a:srgbClr val="FF0000"/>
                </a:solidFill>
              </a:rPr>
              <a:t>Policy</a:t>
            </a:r>
            <a:r>
              <a:rPr lang="en-US" dirty="0"/>
              <a:t>: People First 1991; UNCRC 1989; UNCRPD 2006; </a:t>
            </a:r>
            <a:r>
              <a:rPr lang="en-US" dirty="0" err="1"/>
              <a:t>Bengoa</a:t>
            </a:r>
            <a:r>
              <a:rPr lang="en-US" dirty="0"/>
              <a:t> Review 2016, TYC 2011, Bamford Review 2007; DOH PPI Policies 2007;2012; DOH Strategic Framework for Social Work 2017-22 </a:t>
            </a:r>
            <a:endParaRPr lang="en-GB" dirty="0"/>
          </a:p>
        </p:txBody>
      </p:sp>
    </p:spTree>
    <p:extLst>
      <p:ext uri="{BB962C8B-B14F-4D97-AF65-F5344CB8AC3E}">
        <p14:creationId xmlns:p14="http://schemas.microsoft.com/office/powerpoint/2010/main" val="219955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latin typeface="Arial Black" panose="020B0A04020102020204" pitchFamily="34" charset="0"/>
              </a:rPr>
              <a:t>Current challenges and barriers</a:t>
            </a:r>
            <a:endParaRPr lang="en-GB"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GB" b="1" dirty="0"/>
              <a:t> </a:t>
            </a:r>
            <a:endParaRPr lang="en-GB" dirty="0"/>
          </a:p>
          <a:p>
            <a:pPr lvl="0"/>
            <a:r>
              <a:rPr lang="en-GB" dirty="0"/>
              <a:t>Impact of pandemic on engagement and co-production</a:t>
            </a:r>
          </a:p>
          <a:p>
            <a:pPr lvl="0"/>
            <a:r>
              <a:rPr lang="en-GB" dirty="0" err="1"/>
              <a:t>Ongoing</a:t>
            </a:r>
            <a:r>
              <a:rPr lang="en-GB" dirty="0"/>
              <a:t> workforce pressures</a:t>
            </a:r>
          </a:p>
          <a:p>
            <a:pPr lvl="0"/>
            <a:r>
              <a:rPr lang="en-GB" dirty="0"/>
              <a:t>Does engagement and co-production seem like a luxury?</a:t>
            </a:r>
          </a:p>
          <a:p>
            <a:pPr lvl="0"/>
            <a:r>
              <a:rPr lang="en-GB" dirty="0"/>
              <a:t>Does it seem like too much hassle?</a:t>
            </a:r>
          </a:p>
          <a:p>
            <a:endParaRPr lang="en-GB" dirty="0"/>
          </a:p>
          <a:p>
            <a:endParaRPr lang="en-GB" dirty="0"/>
          </a:p>
        </p:txBody>
      </p:sp>
      <p:pic>
        <p:nvPicPr>
          <p:cNvPr id="4" name="Picture 1" descr="cid:image003.png@01D1B4F1.C8760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65304"/>
            <a:ext cx="28194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03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6">
                    <a:lumMod val="75000"/>
                  </a:schemeClr>
                </a:solidFill>
                <a:latin typeface="Arial Black" panose="020B0A04020102020204" pitchFamily="34" charset="0"/>
              </a:rPr>
              <a:t>Connecting values and  principles</a:t>
            </a:r>
          </a:p>
        </p:txBody>
      </p:sp>
      <p:sp>
        <p:nvSpPr>
          <p:cNvPr id="3" name="Text Placeholder 2"/>
          <p:cNvSpPr>
            <a:spLocks noGrp="1"/>
          </p:cNvSpPr>
          <p:nvPr>
            <p:ph type="body" idx="1"/>
          </p:nvPr>
        </p:nvSpPr>
        <p:spPr/>
        <p:txBody>
          <a:bodyPr>
            <a:noAutofit/>
          </a:bodyPr>
          <a:lstStyle/>
          <a:p>
            <a:r>
              <a:rPr lang="en-GB" sz="2800" dirty="0"/>
              <a:t>Co-production</a:t>
            </a:r>
          </a:p>
        </p:txBody>
      </p:sp>
      <p:sp>
        <p:nvSpPr>
          <p:cNvPr id="4" name="Content Placeholder 3"/>
          <p:cNvSpPr>
            <a:spLocks noGrp="1"/>
          </p:cNvSpPr>
          <p:nvPr>
            <p:ph sz="half" idx="2"/>
          </p:nvPr>
        </p:nvSpPr>
        <p:spPr/>
        <p:txBody>
          <a:bodyPr>
            <a:normAutofit/>
          </a:bodyPr>
          <a:lstStyle/>
          <a:p>
            <a:r>
              <a:rPr lang="en-GB" sz="3600" dirty="0"/>
              <a:t>Equality</a:t>
            </a:r>
          </a:p>
          <a:p>
            <a:r>
              <a:rPr lang="en-GB" sz="3600" dirty="0"/>
              <a:t>Diversity</a:t>
            </a:r>
          </a:p>
          <a:p>
            <a:r>
              <a:rPr lang="en-GB" sz="3600" dirty="0"/>
              <a:t>Accessibility</a:t>
            </a:r>
          </a:p>
          <a:p>
            <a:r>
              <a:rPr lang="en-GB" sz="3600" dirty="0"/>
              <a:t>Costs and benefits</a:t>
            </a:r>
          </a:p>
          <a:p>
            <a:r>
              <a:rPr lang="en-GB" sz="3600" dirty="0"/>
              <a:t>Reciprocity</a:t>
            </a:r>
          </a:p>
          <a:p>
            <a:r>
              <a:rPr lang="en-US" sz="3600" dirty="0"/>
              <a:t>Time</a:t>
            </a:r>
            <a:endParaRPr lang="en-GB" sz="3600" dirty="0"/>
          </a:p>
        </p:txBody>
      </p:sp>
      <p:sp>
        <p:nvSpPr>
          <p:cNvPr id="5" name="Text Placeholder 4"/>
          <p:cNvSpPr>
            <a:spLocks noGrp="1"/>
          </p:cNvSpPr>
          <p:nvPr>
            <p:ph type="body" sz="quarter" idx="3"/>
          </p:nvPr>
        </p:nvSpPr>
        <p:spPr/>
        <p:txBody>
          <a:bodyPr>
            <a:noAutofit/>
          </a:bodyPr>
          <a:lstStyle/>
          <a:p>
            <a:r>
              <a:rPr lang="en-GB" sz="2800" dirty="0"/>
              <a:t>Community</a:t>
            </a:r>
          </a:p>
        </p:txBody>
      </p:sp>
      <p:sp>
        <p:nvSpPr>
          <p:cNvPr id="6" name="Content Placeholder 5"/>
          <p:cNvSpPr>
            <a:spLocks noGrp="1"/>
          </p:cNvSpPr>
          <p:nvPr>
            <p:ph sz="quarter" idx="4"/>
          </p:nvPr>
        </p:nvSpPr>
        <p:spPr/>
        <p:txBody>
          <a:bodyPr>
            <a:normAutofit lnSpcReduction="10000"/>
          </a:bodyPr>
          <a:lstStyle/>
          <a:p>
            <a:r>
              <a:rPr lang="en-GB" dirty="0">
                <a:solidFill>
                  <a:schemeClr val="accent6">
                    <a:lumMod val="75000"/>
                  </a:schemeClr>
                </a:solidFill>
              </a:rPr>
              <a:t>Everyone in  the community has skills to contribute</a:t>
            </a:r>
          </a:p>
          <a:p>
            <a:r>
              <a:rPr lang="en-GB" dirty="0">
                <a:solidFill>
                  <a:schemeClr val="accent6">
                    <a:lumMod val="75000"/>
                  </a:schemeClr>
                </a:solidFill>
              </a:rPr>
              <a:t>Seldom heard groups are included</a:t>
            </a:r>
          </a:p>
          <a:p>
            <a:r>
              <a:rPr lang="en-GB" dirty="0">
                <a:solidFill>
                  <a:schemeClr val="accent6">
                    <a:lumMod val="75000"/>
                  </a:schemeClr>
                </a:solidFill>
              </a:rPr>
              <a:t>Everyone is able to participate fully</a:t>
            </a:r>
          </a:p>
          <a:p>
            <a:r>
              <a:rPr lang="en-GB" dirty="0">
                <a:solidFill>
                  <a:schemeClr val="accent6">
                    <a:lumMod val="75000"/>
                  </a:schemeClr>
                </a:solidFill>
              </a:rPr>
              <a:t>Community reflects the needs of its population </a:t>
            </a:r>
          </a:p>
          <a:p>
            <a:r>
              <a:rPr lang="en-GB" dirty="0">
                <a:solidFill>
                  <a:schemeClr val="accent6">
                    <a:lumMod val="75000"/>
                  </a:schemeClr>
                </a:solidFill>
              </a:rPr>
              <a:t>The community gets back for what they put in</a:t>
            </a:r>
          </a:p>
        </p:txBody>
      </p:sp>
      <p:pic>
        <p:nvPicPr>
          <p:cNvPr id="7" name="Picture 1" descr="cid:image003.png@01D1B4F1.C8760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65304"/>
            <a:ext cx="28194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39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latin typeface="Arial Black" panose="020B0A04020102020204" pitchFamily="34" charset="0"/>
              </a:rPr>
              <a:t>Breakout</a:t>
            </a:r>
          </a:p>
        </p:txBody>
      </p:sp>
      <p:pic>
        <p:nvPicPr>
          <p:cNvPr id="4101" name="Picture 5" descr="C:\Users\jane.mccullough\AppData\Local\Microsoft\Windows\INetCache\IE\5XOF0SO1\forum-645246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5"/>
            <a:ext cx="8064896" cy="4608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id:image003.png@01D1B4F1.C87601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165304"/>
            <a:ext cx="28194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17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pPr algn="ctr"/>
            <a:r>
              <a:rPr lang="en-GB" b="1" dirty="0">
                <a:solidFill>
                  <a:schemeClr val="accent6">
                    <a:lumMod val="75000"/>
                  </a:schemeClr>
                </a:solidFill>
                <a:latin typeface="Arial Black" panose="020B0A04020102020204" pitchFamily="34" charset="0"/>
              </a:rPr>
              <a:t>Reflections </a:t>
            </a:r>
          </a:p>
        </p:txBody>
      </p:sp>
      <p:pic>
        <p:nvPicPr>
          <p:cNvPr id="12292" name="Picture 4" descr="C:\Users\jane.mccullough\AppData\Local\Microsoft\Windows\Temporary Internet Files\Content.IE5\IN9V0RJP\lake-nature-reflections-1921956[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47800"/>
            <a:ext cx="8280920" cy="4213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3.png@01D1B4F1.C87601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165304"/>
            <a:ext cx="281940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641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538</Words>
  <Application>Microsoft Office PowerPoint</Application>
  <PresentationFormat>On-screen Show (4:3)</PresentationFormat>
  <Paragraphs>70</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Times New Roman</vt:lpstr>
      <vt:lpstr>Office Theme</vt:lpstr>
      <vt:lpstr>PowerPoint Presentation</vt:lpstr>
      <vt:lpstr>Reflections</vt:lpstr>
      <vt:lpstr>Co-Production …strategic drivers </vt:lpstr>
      <vt:lpstr>Current challenges and barriers</vt:lpstr>
      <vt:lpstr>Connecting values and  principles</vt:lpstr>
      <vt:lpstr>Breakout</vt:lpstr>
      <vt:lpstr>Reflections </vt:lpstr>
    </vt:vector>
  </TitlesOfParts>
  <Company>South Eastern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McCullough, Jane</dc:creator>
  <cp:lastModifiedBy>Alison Shaw</cp:lastModifiedBy>
  <cp:revision>60</cp:revision>
  <cp:lastPrinted>2022-02-09T10:40:41Z</cp:lastPrinted>
  <dcterms:created xsi:type="dcterms:W3CDTF">2021-12-22T11:15:29Z</dcterms:created>
  <dcterms:modified xsi:type="dcterms:W3CDTF">2022-06-20T08:17:29Z</dcterms:modified>
</cp:coreProperties>
</file>