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56" r:id="rId6"/>
    <p:sldId id="269" r:id="rId7"/>
    <p:sldId id="270" r:id="rId8"/>
    <p:sldId id="258" r:id="rId9"/>
    <p:sldId id="257" r:id="rId10"/>
    <p:sldId id="260" r:id="rId11"/>
    <p:sldId id="271" r:id="rId12"/>
    <p:sldId id="262" r:id="rId13"/>
    <p:sldId id="264" r:id="rId14"/>
    <p:sldId id="266" r:id="rId15"/>
    <p:sldId id="276" r:id="rId16"/>
    <p:sldId id="263" r:id="rId17"/>
    <p:sldId id="268" r:id="rId18"/>
    <p:sldId id="272" r:id="rId19"/>
    <p:sldId id="273" r:id="rId20"/>
    <p:sldId id="274" r:id="rId21"/>
    <p:sldId id="275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6395" autoAdjust="0"/>
  </p:normalViewPr>
  <p:slideViewPr>
    <p:cSldViewPr snapToGrid="0">
      <p:cViewPr varScale="1">
        <p:scale>
          <a:sx n="59" d="100"/>
          <a:sy n="59" d="100"/>
        </p:scale>
        <p:origin x="84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AB887-4728-430F-B2C3-F4BCB3F39F68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D00B3-A6D0-45A7-A41C-F954BB86B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0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1254125"/>
            <a:ext cx="6019800" cy="3387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https://www.operationencompass.org/SM4/Mutable/Themes/operationencompass_theme/assets/content/cartoon-OE-was-born.mp4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847F-1EA9-413D-B758-A753528AC94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401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57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57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52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638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57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215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448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15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1254125"/>
            <a:ext cx="6019800" cy="3387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https://www.operationencompass.org/SM4/Mutable/Themes/operationencompass_theme/assets/content/cartoon-OE-was-born.mp4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847F-1EA9-413D-B758-A753528AC94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6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1254125"/>
            <a:ext cx="6019800" cy="3387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https://www.operationencompass.org/SM4/Mutable/Themes/operationencompass_theme/assets/content/cartoon-OE-was-born.mp4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847F-1EA9-413D-B758-A753528AC94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98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0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8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66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00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754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4847F-1EA9-413D-B758-A753528AC9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5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84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0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8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53330-6124-4269-8D28-5CE2DB78E594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C917B-C09E-43EF-826C-7A47A96ECC7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6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2E04-43A5-4B46-ACA9-CC7B34C94831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A3DF7-A1AB-400C-9316-3454D3F808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7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20611-95C2-4C46-B95E-083FD5CECEBA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9977-305E-4061-A6F5-F1D01A518A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4C50-7142-4A3E-B6D5-C46E4FBB7823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FF872-8128-417A-992D-7137164938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51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21069-AC16-4E7F-8A72-C9D16D95164B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B00BE-E4F8-462D-BEB7-864C273CC6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93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4917-7437-42D8-8C2C-72C03335EA83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5FA5-0F68-4F34-95A4-7FA5145ECD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19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CCFF-CFE3-4668-94CE-D3AF4807311E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3C0C-447E-469A-82F7-8407054F9E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6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DB34-EC25-4FE4-A84F-26CA080083C7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8E7D-181E-415C-8D61-CE0E65DFE8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94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5329-B29E-4161-89BB-6E0A2D6A414C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FBAD7-30CA-4D56-A0A2-F4A0195B09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30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2B9D1-34D1-4381-B112-22A025962583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C2D99-7B00-4E23-9BB7-C76C087E11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6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7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7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713C-F1CD-4268-8EDB-6AA301073BF0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4AC3-73BD-4F1F-A7EB-DAAD54193E6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30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06194-43D9-4DBC-9176-65221FCF15C2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1338-18BD-4DA6-9BCE-D506094C13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26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2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BD21-0A98-424C-932C-447DFAC77849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88AC2-2650-4833-93CB-B719E478BD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98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497D7-3C79-46A4-A233-40967920D381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521F-00E6-43B7-8575-620F696815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81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3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2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11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7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8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1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5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0002-52C8-477A-AAB8-8275122692B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0D58-50E1-4756-BDDC-34D0620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7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5C0ACE-576D-4139-9C99-491A0C18CD38}" type="datetime1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C6F7C-4475-4598-BBF6-4CE111015EC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0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0720" y="452438"/>
            <a:ext cx="9144000" cy="2839402"/>
          </a:xfrm>
        </p:spPr>
        <p:txBody>
          <a:bodyPr>
            <a:normAutofit fontScale="55000" lnSpcReduction="20000"/>
          </a:bodyPr>
          <a:lstStyle/>
          <a:p>
            <a:r>
              <a:rPr lang="en-GB" sz="8400" dirty="0" smtClean="0">
                <a:solidFill>
                  <a:schemeClr val="bg1"/>
                </a:solidFill>
              </a:rPr>
              <a:t>Operation Encompass Briefing for </a:t>
            </a:r>
          </a:p>
          <a:p>
            <a:r>
              <a:rPr lang="en-GB" sz="8400" dirty="0" smtClean="0">
                <a:solidFill>
                  <a:schemeClr val="bg1"/>
                </a:solidFill>
              </a:rPr>
              <a:t>NISCC seminar</a:t>
            </a:r>
          </a:p>
          <a:p>
            <a:endParaRPr lang="en-GB" sz="4000" dirty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James Draper – Designated Officer for Child Protection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EA Child Protection Support Service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5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Implications for the PSNI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                               </a:t>
            </a:r>
            <a:endParaRPr lang="en-GB" sz="4000" dirty="0" smtClean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204" y="1699490"/>
            <a:ext cx="105703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workload: an unknown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quantity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/>
              </a:rPr>
              <a:t>Frontline Police responsible for finding out school information</a:t>
            </a: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 smtClean="0">
              <a:solidFill>
                <a:srgbClr val="333399">
                  <a:lumMod val="50000"/>
                </a:srgbClr>
              </a:solidFill>
              <a:latin typeface="Calibri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/>
              </a:rPr>
              <a:t>Resources needed for making the calls </a:t>
            </a:r>
            <a:endParaRPr lang="en-US" sz="2800" dirty="0" smtClean="0">
              <a:solidFill>
                <a:srgbClr val="333399">
                  <a:lumMod val="50000"/>
                </a:srgbClr>
              </a:solidFill>
              <a:latin typeface="Calibri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333399">
                    <a:lumMod val="50000"/>
                  </a:srgbClr>
                </a:solidFill>
              </a:rPr>
              <a:t>New way of working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57" y="3957538"/>
            <a:ext cx="2389868" cy="23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Implications for </a:t>
            </a:r>
            <a:r>
              <a:rPr lang="en-GB" b="1" dirty="0" smtClean="0">
                <a:solidFill>
                  <a:srgbClr val="0070C0"/>
                </a:solidFill>
              </a:rPr>
              <a:t>families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144" y="919469"/>
            <a:ext cx="105703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safety</a:t>
            </a:r>
            <a:endParaRPr lang="en-US" sz="2800" dirty="0">
              <a:solidFill>
                <a:srgbClr val="333399">
                  <a:lumMod val="50000"/>
                </a:srgbClr>
              </a:solidFill>
              <a:latin typeface="Calibri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power of knowing and telling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 smtClean="0">
                <a:solidFill>
                  <a:srgbClr val="333399">
                    <a:lumMod val="50000"/>
                  </a:srgbClr>
                </a:solidFill>
                <a:latin typeface="Calibri"/>
              </a:rPr>
              <a:t>Improved</a:t>
            </a: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/>
              </a:rPr>
              <a:t> emotional regulation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Better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educational experience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aseline="0" dirty="0">
              <a:solidFill>
                <a:srgbClr val="333399">
                  <a:lumMod val="50000"/>
                </a:srgbClr>
              </a:solidFill>
              <a:latin typeface="Calibri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Signposting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763" y="3419930"/>
            <a:ext cx="3173618" cy="25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Implications for SWs and others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144" y="919469"/>
            <a:ext cx="1057035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Awareness required of Operation Encompass</a:t>
            </a:r>
          </a:p>
          <a:p>
            <a:pPr marL="457200" lvl="0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Expectation of improved information sharing via multi-disciplinary checks by Social </a:t>
            </a:r>
            <a:r>
              <a:rPr lang="en-US" sz="2800" dirty="0">
                <a:solidFill>
                  <a:srgbClr val="333399">
                    <a:lumMod val="50000"/>
                  </a:srgbClr>
                </a:solidFill>
              </a:rPr>
              <a:t>S</a:t>
            </a: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ervices.</a:t>
            </a:r>
          </a:p>
          <a:p>
            <a:pPr marL="457200" lvl="0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Services for adults e.g. WA/MAP</a:t>
            </a:r>
          </a:p>
          <a:p>
            <a:pPr marL="457200" lvl="0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Potential increase in disclosures</a:t>
            </a:r>
          </a:p>
          <a:p>
            <a:pPr marL="457200" lvl="0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In itself – OE is not a reason to close a case. </a:t>
            </a:r>
            <a:endParaRPr lang="en-US" sz="2800" dirty="0">
              <a:solidFill>
                <a:srgbClr val="333399">
                  <a:lumMod val="50000"/>
                </a:srgbClr>
              </a:solidFill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726" y="3973927"/>
            <a:ext cx="2785776" cy="19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Wider engagement strategy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012" y="794802"/>
            <a:ext cx="1057035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EA </a:t>
            </a:r>
            <a:r>
              <a:rPr lang="en-US" sz="2800" dirty="0" err="1" smtClean="0">
                <a:solidFill>
                  <a:srgbClr val="333399">
                    <a:lumMod val="50000"/>
                  </a:srgbClr>
                </a:solidFill>
              </a:rPr>
              <a:t>Comms</a:t>
            </a: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 to support with media</a:t>
            </a:r>
          </a:p>
          <a:p>
            <a:pPr marL="457200" lvl="0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Local safeguarding panels </a:t>
            </a:r>
          </a:p>
          <a:p>
            <a:pPr marL="457200" lvl="0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Direct link with local social services</a:t>
            </a:r>
          </a:p>
          <a:p>
            <a:pPr marL="457200" lvl="0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NISCC seminar</a:t>
            </a:r>
          </a:p>
          <a:p>
            <a:pPr marL="457200" lvl="0" indent="-45720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Open to suggestions!</a:t>
            </a:r>
            <a:endParaRPr lang="en-US" sz="2800" dirty="0">
              <a:solidFill>
                <a:srgbClr val="333399">
                  <a:lumMod val="50000"/>
                </a:srgbClr>
              </a:solidFill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462" y="3185725"/>
            <a:ext cx="3002655" cy="30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Op Encompass </a:t>
            </a:r>
            <a:r>
              <a:rPr lang="en-GB" b="1" dirty="0" smtClean="0">
                <a:solidFill>
                  <a:srgbClr val="0070C0"/>
                </a:solidFill>
              </a:rPr>
              <a:t>in </a:t>
            </a:r>
            <a:r>
              <a:rPr lang="en-GB" b="1" dirty="0" smtClean="0">
                <a:solidFill>
                  <a:srgbClr val="0070C0"/>
                </a:solidFill>
              </a:rPr>
              <a:t>numbers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817" y="1226373"/>
            <a:ext cx="96242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462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schools already ‘live’ with Operation Encompass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Over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600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schools still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join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Well over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1000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teachers trained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Around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2000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teachers still to come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399" y="4760508"/>
            <a:ext cx="3297225" cy="18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Op Encompass </a:t>
            </a:r>
            <a:r>
              <a:rPr lang="en-GB" b="1" dirty="0" smtClean="0">
                <a:solidFill>
                  <a:srgbClr val="0070C0"/>
                </a:solidFill>
              </a:rPr>
              <a:t>in </a:t>
            </a:r>
            <a:r>
              <a:rPr lang="en-GB" b="1" dirty="0" smtClean="0">
                <a:solidFill>
                  <a:srgbClr val="0070C0"/>
                </a:solidFill>
              </a:rPr>
              <a:t>numbers – Pilot scheme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817" y="1226373"/>
            <a:ext cx="96242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Stage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1. Sep 21 – Jan 22.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130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children (50 consented)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Stage 2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 Feb 22 – March 22)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124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children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(68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consented)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Stage 3 (Regulations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April 22 – Aug 22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532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children referred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Sept 21 – Aug 22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786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children present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650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children referred to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429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schools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399" y="4760508"/>
            <a:ext cx="3297225" cy="18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Op Encompass since October 2022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817" y="1226373"/>
            <a:ext cx="96242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At </a:t>
            </a:r>
            <a:r>
              <a:rPr lang="en-US" sz="2800" u="sng" dirty="0" smtClean="0">
                <a:solidFill>
                  <a:schemeClr val="accent2">
                    <a:lumMod val="50000"/>
                  </a:schemeClr>
                </a:solidFill>
              </a:rPr>
              <a:t>least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183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Children referred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(stats from one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policing district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not available). Likely to be closer to 300. </a:t>
            </a:r>
          </a:p>
          <a:p>
            <a:pPr algn="just">
              <a:lnSpc>
                <a:spcPct val="150000"/>
              </a:lnSpc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Future numbers for the whole of Northern Ireland?</a:t>
            </a:r>
          </a:p>
          <a:p>
            <a:pPr algn="just">
              <a:lnSpc>
                <a:spcPct val="150000"/>
              </a:lnSpc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Tip of the iceberg.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ngoing vigilance required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012" y="3906832"/>
            <a:ext cx="2264579" cy="2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Implications for our sector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817" y="1226373"/>
            <a:ext cx="962429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The power of information sharing -  “Now do *******”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Legitimate debate about scope and limits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Limits of Operation Encompass</a:t>
            </a:r>
          </a:p>
          <a:p>
            <a:pPr algn="just">
              <a:lnSpc>
                <a:spcPct val="150000"/>
              </a:lnSpc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Sometimes simple is OK!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482" y="3567569"/>
            <a:ext cx="3462109" cy="25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Any questions?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70" y="1699491"/>
            <a:ext cx="10570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general information available at operationencompass.org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I’m happy to answer any questions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James.draper@eani.org.uk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2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692696"/>
            <a:ext cx="8075296" cy="1143000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Operation Encompass?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GB" b="1" dirty="0">
                <a:solidFill>
                  <a:srgbClr val="0070C0"/>
                </a:solidFill>
                <a:latin typeface="+mn-lt"/>
              </a:rPr>
            </a:b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60" y="980728"/>
            <a:ext cx="11074400" cy="3240360"/>
          </a:xfrm>
        </p:spPr>
        <p:txBody>
          <a:bodyPr/>
          <a:lstStyle/>
          <a:p>
            <a:endParaRPr lang="en-GB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</a:rPr>
              <a:t>Information sharing partnership between Police and Schools. </a:t>
            </a:r>
            <a:endParaRPr lang="en-GB" sz="3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GB" sz="3000" dirty="0">
              <a:solidFill>
                <a:srgbClr val="00206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accent2">
                    <a:lumMod val="50000"/>
                  </a:schemeClr>
                </a:solidFill>
              </a:rPr>
              <a:t>Allows for immediate support to children experiencing domestic abuse.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697" y="4555687"/>
            <a:ext cx="1717487" cy="1178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852" y="3925953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849" y="4144122"/>
            <a:ext cx="1812227" cy="207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23961"/>
            <a:ext cx="190821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692696"/>
            <a:ext cx="8075296" cy="1143000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 of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GB" b="1" dirty="0">
                <a:solidFill>
                  <a:srgbClr val="0070C0"/>
                </a:solidFill>
                <a:latin typeface="+mn-lt"/>
              </a:rPr>
            </a:b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60" y="980728"/>
            <a:ext cx="11074400" cy="3240360"/>
          </a:xfrm>
        </p:spPr>
        <p:txBody>
          <a:bodyPr/>
          <a:lstStyle/>
          <a:p>
            <a:endParaRPr lang="en-GB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002060"/>
                </a:solidFill>
              </a:rPr>
              <a:t>2021-2022: 33,186 </a:t>
            </a:r>
            <a:r>
              <a:rPr lang="en-GB" sz="3000" dirty="0" smtClean="0">
                <a:solidFill>
                  <a:srgbClr val="002060"/>
                </a:solidFill>
              </a:rPr>
              <a:t>PSNI </a:t>
            </a:r>
            <a:r>
              <a:rPr lang="en-GB" sz="3000" dirty="0" smtClean="0">
                <a:solidFill>
                  <a:srgbClr val="002060"/>
                </a:solidFill>
              </a:rPr>
              <a:t>reported DA </a:t>
            </a:r>
            <a:r>
              <a:rPr lang="en-GB" sz="3000" dirty="0" smtClean="0">
                <a:solidFill>
                  <a:srgbClr val="002060"/>
                </a:solidFill>
              </a:rPr>
              <a:t>incidents. An </a:t>
            </a:r>
            <a:r>
              <a:rPr lang="en-GB" sz="3000" dirty="0">
                <a:solidFill>
                  <a:srgbClr val="002060"/>
                </a:solidFill>
              </a:rPr>
              <a:t>increase </a:t>
            </a:r>
            <a:r>
              <a:rPr lang="en-GB" sz="3000" dirty="0" smtClean="0">
                <a:solidFill>
                  <a:srgbClr val="002060"/>
                </a:solidFill>
              </a:rPr>
              <a:t>of (6.5</a:t>
            </a:r>
            <a:r>
              <a:rPr lang="en-GB" sz="3000" dirty="0">
                <a:solidFill>
                  <a:srgbClr val="002060"/>
                </a:solidFill>
              </a:rPr>
              <a:t>%) on the previous 12 </a:t>
            </a:r>
            <a:r>
              <a:rPr lang="en-GB" sz="3000" dirty="0" smtClean="0">
                <a:solidFill>
                  <a:srgbClr val="002060"/>
                </a:solidFill>
              </a:rPr>
              <a:t>months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3000" dirty="0" smtClean="0">
              <a:solidFill>
                <a:srgbClr val="00206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accent2">
                    <a:lumMod val="50000"/>
                  </a:schemeClr>
                </a:solidFill>
              </a:rPr>
              <a:t>62% of children in high risk domestic violence cases found to have been directly physically harmed (</a:t>
            </a:r>
            <a:r>
              <a:rPr lang="en-GB" sz="3000" dirty="0" err="1">
                <a:solidFill>
                  <a:schemeClr val="accent2">
                    <a:lumMod val="50000"/>
                  </a:schemeClr>
                </a:solidFill>
              </a:rPr>
              <a:t>SafeLives</a:t>
            </a:r>
            <a:r>
              <a:rPr lang="en-GB" sz="3000" dirty="0">
                <a:solidFill>
                  <a:schemeClr val="accent2">
                    <a:lumMod val="50000"/>
                  </a:schemeClr>
                </a:solidFill>
              </a:rPr>
              <a:t>, 2015: 14</a:t>
            </a:r>
            <a:r>
              <a:rPr lang="en-GB" sz="3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3000" dirty="0" smtClean="0">
              <a:solidFill>
                <a:srgbClr val="00206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accent2">
                    <a:lumMod val="50000"/>
                  </a:schemeClr>
                </a:solidFill>
              </a:rPr>
              <a:t>Impact on children is ‘significant’ </a:t>
            </a:r>
            <a:r>
              <a:rPr lang="en-GB" sz="3000" dirty="0" smtClean="0">
                <a:solidFill>
                  <a:schemeClr val="accent2">
                    <a:lumMod val="50000"/>
                  </a:schemeClr>
                </a:solidFill>
              </a:rPr>
              <a:t>(Devaney, 2015)</a:t>
            </a:r>
          </a:p>
          <a:p>
            <a:pPr marL="0" indent="0" algn="just">
              <a:buNone/>
            </a:pPr>
            <a:endParaRPr lang="en-GB" sz="3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accent2">
                    <a:lumMod val="50000"/>
                  </a:schemeClr>
                </a:solidFill>
              </a:rPr>
              <a:t>ACEs as ‘identity forming’ (Bush, 2018)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accent2">
                  <a:lumMod val="50000"/>
                </a:schemeClr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3961"/>
            <a:ext cx="1908213" cy="634039"/>
          </a:xfrm>
          <a:prstGeom prst="rect">
            <a:avLst/>
          </a:prstGeom>
        </p:spPr>
      </p:pic>
      <p:sp>
        <p:nvSpPr>
          <p:cNvPr id="5" name="AutoShape 2" descr="Chart Increasing Emoji 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666" y="4901005"/>
            <a:ext cx="1714841" cy="17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692696"/>
            <a:ext cx="8075296" cy="1143000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GB" b="1" dirty="0">
                <a:solidFill>
                  <a:srgbClr val="0070C0"/>
                </a:solidFill>
                <a:latin typeface="+mn-lt"/>
              </a:rPr>
            </a:b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60" y="980728"/>
            <a:ext cx="11074400" cy="3240360"/>
          </a:xfrm>
        </p:spPr>
        <p:txBody>
          <a:bodyPr/>
          <a:lstStyle/>
          <a:p>
            <a:endParaRPr lang="en-GB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Operation Encompass is developed and launched in England (short video)</a:t>
            </a:r>
          </a:p>
          <a:p>
            <a:pPr marL="0" indent="0" algn="just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Safeguarding Board for Northern Ireland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Lobbying by WAFNI and 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others</a:t>
            </a:r>
          </a:p>
          <a:p>
            <a:pPr marL="0" indent="0" algn="just">
              <a:buNone/>
            </a:pPr>
            <a:endParaRPr lang="en-GB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Cross-party political support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3961"/>
            <a:ext cx="1908213" cy="63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623" y="2883457"/>
            <a:ext cx="2962172" cy="29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Northern Ireland Pilot Project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817" y="1226373"/>
            <a:ext cx="96242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Launched in September 2021. Led by the SBNI.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60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schools in the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Downpatrick area.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Stage two of the pilot 77 schools in the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Newry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area.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Significant positive feedback 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Parental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Consent required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initially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255" y="4244972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49" y="584787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The Domestic Abuse Information-sharing with Schools etc. Regulations (</a:t>
            </a:r>
            <a:r>
              <a:rPr lang="en-GB" b="1" dirty="0" smtClean="0">
                <a:solidFill>
                  <a:srgbClr val="0070C0"/>
                </a:solidFill>
              </a:rPr>
              <a:t>NI) </a:t>
            </a:r>
            <a:r>
              <a:rPr lang="en-GB" b="1" dirty="0">
                <a:solidFill>
                  <a:srgbClr val="0070C0"/>
                </a:solidFill>
              </a:rPr>
              <a:t>2022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70" y="1699491"/>
            <a:ext cx="1057035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Powers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for Operation Encompass included in the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The Domestic Abuse and Civil Proceedings Act (Northern Ireland) 2021 </a:t>
            </a:r>
            <a:endParaRPr lang="en-GB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Led by Department of Justice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Statutory regulations went live on 1</a:t>
            </a:r>
            <a:r>
              <a:rPr lang="en-US" sz="2800" baseline="30000" dirty="0" smtClean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April 2022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437" y="4227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Regional Roll Out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  <a:endParaRPr lang="en-GB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817" y="1226373"/>
            <a:ext cx="96242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October 2022 –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further 325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schools in SET and ST area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joined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Northern Trust and Western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Trust -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27th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February 2023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Belfast Trust area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2800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May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2023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Video clip on impact of Op Encompass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223" y="3426975"/>
            <a:ext cx="3289122" cy="26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Implications for EA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70" y="1699491"/>
            <a:ext cx="105703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/>
              </a:rPr>
              <a:t>School training and roll out co-ordination (High Intensity)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/>
              </a:rPr>
              <a:t>1100+ </a:t>
            </a: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/>
              </a:rPr>
              <a:t>Schools and EOTAS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Ongoing training,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advice and support </a:t>
            </a: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(Low </a:t>
            </a:r>
            <a:r>
              <a:rPr lang="en-US" sz="2800" dirty="0">
                <a:solidFill>
                  <a:srgbClr val="333399">
                    <a:lumMod val="50000"/>
                  </a:srgbClr>
                </a:solidFill>
              </a:rPr>
              <a:t>Intensity</a:t>
            </a: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</a:rPr>
              <a:t>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/>
              </a:rPr>
              <a:t>Cases where no school identified.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603" y="4410334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91" y="83373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Implications for schools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226380"/>
            <a:ext cx="11036136" cy="5495095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                      </a:t>
            </a:r>
          </a:p>
          <a:p>
            <a:pPr marL="914400" lvl="2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                              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X:\AMallaghan\CPSSS\e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226407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A3DF7-A1AB-400C-9316-3454D3F808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70" y="1699491"/>
            <a:ext cx="1057035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set up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work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 smtClean="0">
                <a:solidFill>
                  <a:srgbClr val="333399">
                    <a:lumMod val="50000"/>
                  </a:srgbClr>
                </a:solidFill>
                <a:latin typeface="Calibri"/>
              </a:rPr>
              <a:t>Should</a:t>
            </a: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/>
              </a:rPr>
              <a:t> not add significantly to Designated Teacher workload when in operation.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Record keeping and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governance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Feedback so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far is that this has been helpful for schools and worth the extra work involved in set up.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6750" y="15481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1FC54E6C8AE4C97BCF61912594478" ma:contentTypeVersion="13" ma:contentTypeDescription="Create a new document." ma:contentTypeScope="" ma:versionID="86edb154e5dc69a49fc70f49a4e045ad">
  <xsd:schema xmlns:xsd="http://www.w3.org/2001/XMLSchema" xmlns:xs="http://www.w3.org/2001/XMLSchema" xmlns:p="http://schemas.microsoft.com/office/2006/metadata/properties" xmlns:ns3="afb312ef-6383-41ab-8133-d8e306efaeb2" xmlns:ns4="fbaa0d81-164b-4bb7-8a41-297cb0cff0b3" targetNamespace="http://schemas.microsoft.com/office/2006/metadata/properties" ma:root="true" ma:fieldsID="9b79bf0b58695415ae54c3b74bb26fee" ns3:_="" ns4:_="">
    <xsd:import namespace="afb312ef-6383-41ab-8133-d8e306efaeb2"/>
    <xsd:import namespace="fbaa0d81-164b-4bb7-8a41-297cb0cff0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312ef-6383-41ab-8133-d8e306efa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a0d81-164b-4bb7-8a41-297cb0cff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BBEFF-B01F-45FE-B9E3-A08F3AF59E98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fbaa0d81-164b-4bb7-8a41-297cb0cff0b3"/>
    <ds:schemaRef ds:uri="afb312ef-6383-41ab-8133-d8e306efaeb2"/>
  </ds:schemaRefs>
</ds:datastoreItem>
</file>

<file path=customXml/itemProps2.xml><?xml version="1.0" encoding="utf-8"?>
<ds:datastoreItem xmlns:ds="http://schemas.openxmlformats.org/officeDocument/2006/customXml" ds:itemID="{006803C5-FA7F-476E-832E-AB7C320507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877C09-DFD8-46BD-8C9C-D42E15A29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b312ef-6383-41ab-8133-d8e306efaeb2"/>
    <ds:schemaRef ds:uri="fbaa0d81-164b-4bb7-8a41-297cb0cff0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710</Words>
  <Application>Microsoft Office PowerPoint</Application>
  <PresentationFormat>Widescreen</PresentationFormat>
  <Paragraphs>196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3_Default Design</vt:lpstr>
      <vt:lpstr>PowerPoint Presentation</vt:lpstr>
      <vt:lpstr>What is Operation Encompass? </vt:lpstr>
      <vt:lpstr>The scale of the problem </vt:lpstr>
      <vt:lpstr>Background </vt:lpstr>
      <vt:lpstr>Northern Ireland Pilot Project</vt:lpstr>
      <vt:lpstr>The Domestic Abuse Information-sharing with Schools etc. Regulations (NI) 2022</vt:lpstr>
      <vt:lpstr>Regional Roll Out</vt:lpstr>
      <vt:lpstr>Implications for EA</vt:lpstr>
      <vt:lpstr>Implications for schools</vt:lpstr>
      <vt:lpstr>Implications for the PSNI</vt:lpstr>
      <vt:lpstr>Implications for families</vt:lpstr>
      <vt:lpstr>Implications for SWs and others</vt:lpstr>
      <vt:lpstr>Wider engagement strategy</vt:lpstr>
      <vt:lpstr>Op Encompass in numbers </vt:lpstr>
      <vt:lpstr>Op Encompass in numbers – Pilot scheme</vt:lpstr>
      <vt:lpstr>Op Encompass since October 2022</vt:lpstr>
      <vt:lpstr>Implications for our sector</vt:lpstr>
      <vt:lpstr>Any questions?</vt:lpstr>
    </vt:vector>
  </TitlesOfParts>
  <Company>EANI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Draper</dc:creator>
  <cp:lastModifiedBy>James Draper</cp:lastModifiedBy>
  <cp:revision>43</cp:revision>
  <dcterms:created xsi:type="dcterms:W3CDTF">2021-06-23T10:22:10Z</dcterms:created>
  <dcterms:modified xsi:type="dcterms:W3CDTF">2022-11-09T10:27:40Z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0x01010002E1FC54E6C8AE4C97BCF61912594478</vt:lpwstr>
  </property>
</Properties>
</file>