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</p:sldMasterIdLst>
  <p:notesMasterIdLst>
    <p:notesMasterId r:id="rId26"/>
  </p:notesMasterIdLst>
  <p:handoutMasterIdLst>
    <p:handoutMasterId r:id="rId27"/>
  </p:handoutMasterIdLst>
  <p:sldIdLst>
    <p:sldId id="302" r:id="rId5"/>
    <p:sldId id="362" r:id="rId6"/>
    <p:sldId id="379" r:id="rId7"/>
    <p:sldId id="258" r:id="rId8"/>
    <p:sldId id="384" r:id="rId9"/>
    <p:sldId id="389" r:id="rId10"/>
    <p:sldId id="387" r:id="rId11"/>
    <p:sldId id="363" r:id="rId12"/>
    <p:sldId id="365" r:id="rId13"/>
    <p:sldId id="368" r:id="rId14"/>
    <p:sldId id="337" r:id="rId15"/>
    <p:sldId id="388" r:id="rId16"/>
    <p:sldId id="378" r:id="rId17"/>
    <p:sldId id="390" r:id="rId18"/>
    <p:sldId id="380" r:id="rId19"/>
    <p:sldId id="381" r:id="rId20"/>
    <p:sldId id="386" r:id="rId21"/>
    <p:sldId id="383" r:id="rId22"/>
    <p:sldId id="377" r:id="rId23"/>
    <p:sldId id="382" r:id="rId24"/>
    <p:sldId id="357" r:id="rId25"/>
  </p:sldIdLst>
  <p:sldSz cx="12192000" cy="6858000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verley Boal Ferguson" initials="BBF" lastIdx="2" clrIdx="0">
    <p:extLst>
      <p:ext uri="{19B8F6BF-5375-455C-9EA6-DF929625EA0E}">
        <p15:presenceInfo xmlns:p15="http://schemas.microsoft.com/office/powerpoint/2012/main" userId="S::Beverley.BoalFerguson@niacro.co.uk::16241b20-a95c-44d7-b36f-9acb741ea50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1E"/>
    <a:srgbClr val="933571"/>
    <a:srgbClr val="C14F7D"/>
    <a:srgbClr val="883054"/>
    <a:srgbClr val="005B70"/>
    <a:srgbClr val="83388B"/>
    <a:srgbClr val="AD3D6A"/>
    <a:srgbClr val="CE7297"/>
    <a:srgbClr val="0000CC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904F71-41A6-4CA9-B96F-448B7F87FF40}" v="65" dt="2022-11-22T15:43:45.8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193" autoAdjust="0"/>
    <p:restoredTop sz="88065" autoAdjust="0"/>
  </p:normalViewPr>
  <p:slideViewPr>
    <p:cSldViewPr>
      <p:cViewPr varScale="1">
        <p:scale>
          <a:sx n="64" d="100"/>
          <a:sy n="64" d="100"/>
        </p:scale>
        <p:origin x="7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1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15CADB-B39E-4BEA-8630-B6D6A2D00A8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52A1976-26D0-4D12-856C-B1DB4E624F35}">
      <dgm:prSet phldrT="[Text]" custT="1"/>
      <dgm:spPr/>
      <dgm:t>
        <a:bodyPr/>
        <a:lstStyle/>
        <a:p>
          <a:pPr algn="ctr"/>
          <a:r>
            <a:rPr lang="en-US" sz="1600" dirty="0">
              <a:solidFill>
                <a:schemeClr val="bg1"/>
              </a:solidFill>
            </a:rPr>
            <a:t>There is often a historical element to the homelessness, embedded in the family unit and family circumstances</a:t>
          </a:r>
          <a:endParaRPr lang="en-GB" sz="1600" dirty="0"/>
        </a:p>
      </dgm:t>
    </dgm:pt>
    <dgm:pt modelId="{50729E23-F5DE-415E-8A15-850AD8AF6881}" type="parTrans" cxnId="{B2A948EB-A9A8-4286-9DA8-8F4DC38E6837}">
      <dgm:prSet/>
      <dgm:spPr/>
      <dgm:t>
        <a:bodyPr/>
        <a:lstStyle/>
        <a:p>
          <a:endParaRPr lang="en-GB"/>
        </a:p>
      </dgm:t>
    </dgm:pt>
    <dgm:pt modelId="{F3145F0D-14A8-4D99-B1BE-B723986F4F25}" type="sibTrans" cxnId="{B2A948EB-A9A8-4286-9DA8-8F4DC38E6837}">
      <dgm:prSet/>
      <dgm:spPr/>
      <dgm:t>
        <a:bodyPr/>
        <a:lstStyle/>
        <a:p>
          <a:endParaRPr lang="en-GB"/>
        </a:p>
      </dgm:t>
    </dgm:pt>
    <dgm:pt modelId="{41192A20-DE3B-4DB7-8D3F-41F51D7EEC05}">
      <dgm:prSet phldrT="[Text]" custT="1"/>
      <dgm:spPr/>
      <dgm:t>
        <a:bodyPr/>
        <a:lstStyle/>
        <a:p>
          <a:pPr algn="ctr"/>
          <a:r>
            <a:rPr lang="en-US" sz="1600" dirty="0">
              <a:solidFill>
                <a:schemeClr val="bg1"/>
              </a:solidFill>
            </a:rPr>
            <a:t>The starting point of a homeless journey is often as a result of a sudden and in some cases unexpected trigger, outside of the individual’s control e.g. death of a parent</a:t>
          </a:r>
          <a:endParaRPr lang="en-GB" sz="1600" dirty="0"/>
        </a:p>
      </dgm:t>
    </dgm:pt>
    <dgm:pt modelId="{7D607473-5426-41F6-BFF7-231B85B5283D}" type="parTrans" cxnId="{3B4A9632-9250-4073-AF84-F9D3461944DD}">
      <dgm:prSet/>
      <dgm:spPr/>
      <dgm:t>
        <a:bodyPr/>
        <a:lstStyle/>
        <a:p>
          <a:endParaRPr lang="en-GB"/>
        </a:p>
      </dgm:t>
    </dgm:pt>
    <dgm:pt modelId="{B03EBB70-147B-4399-8653-B53B11316A82}" type="sibTrans" cxnId="{3B4A9632-9250-4073-AF84-F9D3461944DD}">
      <dgm:prSet/>
      <dgm:spPr/>
      <dgm:t>
        <a:bodyPr/>
        <a:lstStyle/>
        <a:p>
          <a:endParaRPr lang="en-GB"/>
        </a:p>
      </dgm:t>
    </dgm:pt>
    <dgm:pt modelId="{9524542B-9B8A-46D6-8D38-C98757CD5186}">
      <dgm:prSet phldrT="[Text]" custT="1"/>
      <dgm:spPr/>
      <dgm:t>
        <a:bodyPr/>
        <a:lstStyle/>
        <a:p>
          <a:pPr algn="ctr"/>
          <a:r>
            <a:rPr lang="en-US" sz="1600" dirty="0">
              <a:solidFill>
                <a:schemeClr val="bg1"/>
              </a:solidFill>
            </a:rPr>
            <a:t>Triggers are inextricably linked to the service users other or additional needs, including their mental and physical health and other socio-economic factors</a:t>
          </a:r>
          <a:endParaRPr lang="en-GB" sz="1600" dirty="0"/>
        </a:p>
      </dgm:t>
    </dgm:pt>
    <dgm:pt modelId="{3105BB2A-DC87-4A2C-A2D7-88E863914D5B}" type="parTrans" cxnId="{AD9E4CBF-7F4C-4321-ABE4-9FE31D7AD871}">
      <dgm:prSet/>
      <dgm:spPr/>
      <dgm:t>
        <a:bodyPr/>
        <a:lstStyle/>
        <a:p>
          <a:endParaRPr lang="en-GB"/>
        </a:p>
      </dgm:t>
    </dgm:pt>
    <dgm:pt modelId="{37C7CD70-104A-423D-BD4A-071A3D5D8D57}" type="sibTrans" cxnId="{AD9E4CBF-7F4C-4321-ABE4-9FE31D7AD871}">
      <dgm:prSet/>
      <dgm:spPr/>
      <dgm:t>
        <a:bodyPr/>
        <a:lstStyle/>
        <a:p>
          <a:endParaRPr lang="en-GB"/>
        </a:p>
      </dgm:t>
    </dgm:pt>
    <dgm:pt modelId="{462C6E47-24F2-4864-8095-E4D768ED24CA}" type="pres">
      <dgm:prSet presAssocID="{EF15CADB-B39E-4BEA-8630-B6D6A2D00A80}" presName="linear" presStyleCnt="0">
        <dgm:presLayoutVars>
          <dgm:dir/>
          <dgm:animLvl val="lvl"/>
          <dgm:resizeHandles val="exact"/>
        </dgm:presLayoutVars>
      </dgm:prSet>
      <dgm:spPr/>
    </dgm:pt>
    <dgm:pt modelId="{F6FA2CF4-0320-4D27-90A7-468BA3A4C2A5}" type="pres">
      <dgm:prSet presAssocID="{252A1976-26D0-4D12-856C-B1DB4E624F35}" presName="parentLin" presStyleCnt="0"/>
      <dgm:spPr/>
    </dgm:pt>
    <dgm:pt modelId="{9709CE8D-0ABB-4F47-967F-06711DE88982}" type="pres">
      <dgm:prSet presAssocID="{252A1976-26D0-4D12-856C-B1DB4E624F35}" presName="parentLeftMargin" presStyleLbl="node1" presStyleIdx="0" presStyleCnt="3"/>
      <dgm:spPr/>
    </dgm:pt>
    <dgm:pt modelId="{CCF92C05-C0C6-41AC-BAEA-6E291C784694}" type="pres">
      <dgm:prSet presAssocID="{252A1976-26D0-4D12-856C-B1DB4E624F35}" presName="parentText" presStyleLbl="node1" presStyleIdx="0" presStyleCnt="3" custScaleX="112253" custScaleY="154120">
        <dgm:presLayoutVars>
          <dgm:chMax val="0"/>
          <dgm:bulletEnabled val="1"/>
        </dgm:presLayoutVars>
      </dgm:prSet>
      <dgm:spPr/>
    </dgm:pt>
    <dgm:pt modelId="{CADE1EE8-850A-456E-92D8-BBE1108F8CB2}" type="pres">
      <dgm:prSet presAssocID="{252A1976-26D0-4D12-856C-B1DB4E624F35}" presName="negativeSpace" presStyleCnt="0"/>
      <dgm:spPr/>
    </dgm:pt>
    <dgm:pt modelId="{C05E8A2C-3CBE-4567-853E-6C38736A8A83}" type="pres">
      <dgm:prSet presAssocID="{252A1976-26D0-4D12-856C-B1DB4E624F35}" presName="childText" presStyleLbl="conFgAcc1" presStyleIdx="0" presStyleCnt="3">
        <dgm:presLayoutVars>
          <dgm:bulletEnabled val="1"/>
        </dgm:presLayoutVars>
      </dgm:prSet>
      <dgm:spPr/>
    </dgm:pt>
    <dgm:pt modelId="{6A572CDE-F667-436B-8408-D087EDEF13F1}" type="pres">
      <dgm:prSet presAssocID="{F3145F0D-14A8-4D99-B1BE-B723986F4F25}" presName="spaceBetweenRectangles" presStyleCnt="0"/>
      <dgm:spPr/>
    </dgm:pt>
    <dgm:pt modelId="{4FDE352E-A02D-4143-A8F3-644997AC44F7}" type="pres">
      <dgm:prSet presAssocID="{41192A20-DE3B-4DB7-8D3F-41F51D7EEC05}" presName="parentLin" presStyleCnt="0"/>
      <dgm:spPr/>
    </dgm:pt>
    <dgm:pt modelId="{4EABD50F-9F27-48DA-B5EE-F2C8131E076D}" type="pres">
      <dgm:prSet presAssocID="{41192A20-DE3B-4DB7-8D3F-41F51D7EEC05}" presName="parentLeftMargin" presStyleLbl="node1" presStyleIdx="0" presStyleCnt="3"/>
      <dgm:spPr/>
    </dgm:pt>
    <dgm:pt modelId="{03520430-1A1F-4DA7-B6EC-6B765F96BB9B}" type="pres">
      <dgm:prSet presAssocID="{41192A20-DE3B-4DB7-8D3F-41F51D7EEC05}" presName="parentText" presStyleLbl="node1" presStyleIdx="1" presStyleCnt="3" custScaleX="112245" custScaleY="175421">
        <dgm:presLayoutVars>
          <dgm:chMax val="0"/>
          <dgm:bulletEnabled val="1"/>
        </dgm:presLayoutVars>
      </dgm:prSet>
      <dgm:spPr/>
    </dgm:pt>
    <dgm:pt modelId="{26B374BD-A7E1-4007-8E50-C3C47D9B3732}" type="pres">
      <dgm:prSet presAssocID="{41192A20-DE3B-4DB7-8D3F-41F51D7EEC05}" presName="negativeSpace" presStyleCnt="0"/>
      <dgm:spPr/>
    </dgm:pt>
    <dgm:pt modelId="{C56C4A43-97F7-496A-ACB3-0FC8F78D4554}" type="pres">
      <dgm:prSet presAssocID="{41192A20-DE3B-4DB7-8D3F-41F51D7EEC05}" presName="childText" presStyleLbl="conFgAcc1" presStyleIdx="1" presStyleCnt="3">
        <dgm:presLayoutVars>
          <dgm:bulletEnabled val="1"/>
        </dgm:presLayoutVars>
      </dgm:prSet>
      <dgm:spPr/>
    </dgm:pt>
    <dgm:pt modelId="{4CAD6AD9-4B57-413D-8084-319CFA89A816}" type="pres">
      <dgm:prSet presAssocID="{B03EBB70-147B-4399-8653-B53B11316A82}" presName="spaceBetweenRectangles" presStyleCnt="0"/>
      <dgm:spPr/>
    </dgm:pt>
    <dgm:pt modelId="{632EF8EE-480A-4607-85E2-362BFA9488C2}" type="pres">
      <dgm:prSet presAssocID="{9524542B-9B8A-46D6-8D38-C98757CD5186}" presName="parentLin" presStyleCnt="0"/>
      <dgm:spPr/>
    </dgm:pt>
    <dgm:pt modelId="{11B9FB40-4421-4370-BC05-986CB7B6EEFE}" type="pres">
      <dgm:prSet presAssocID="{9524542B-9B8A-46D6-8D38-C98757CD5186}" presName="parentLeftMargin" presStyleLbl="node1" presStyleIdx="1" presStyleCnt="3"/>
      <dgm:spPr/>
    </dgm:pt>
    <dgm:pt modelId="{E9002780-FCDA-4150-8F36-1DF9C21EF287}" type="pres">
      <dgm:prSet presAssocID="{9524542B-9B8A-46D6-8D38-C98757CD5186}" presName="parentText" presStyleLbl="node1" presStyleIdx="2" presStyleCnt="3" custScaleX="112024" custScaleY="136857">
        <dgm:presLayoutVars>
          <dgm:chMax val="0"/>
          <dgm:bulletEnabled val="1"/>
        </dgm:presLayoutVars>
      </dgm:prSet>
      <dgm:spPr/>
    </dgm:pt>
    <dgm:pt modelId="{C5AB3BB4-D190-4BA3-9E5A-8DD13D88F2D0}" type="pres">
      <dgm:prSet presAssocID="{9524542B-9B8A-46D6-8D38-C98757CD5186}" presName="negativeSpace" presStyleCnt="0"/>
      <dgm:spPr/>
    </dgm:pt>
    <dgm:pt modelId="{FFC5F923-646D-4182-9B92-D5073DB7767F}" type="pres">
      <dgm:prSet presAssocID="{9524542B-9B8A-46D6-8D38-C98757CD518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5E31711-222E-4884-85C7-5E24335778F1}" type="presOf" srcId="{9524542B-9B8A-46D6-8D38-C98757CD5186}" destId="{11B9FB40-4421-4370-BC05-986CB7B6EEFE}" srcOrd="0" destOrd="0" presId="urn:microsoft.com/office/officeart/2005/8/layout/list1"/>
    <dgm:cxn modelId="{3B4A9632-9250-4073-AF84-F9D3461944DD}" srcId="{EF15CADB-B39E-4BEA-8630-B6D6A2D00A80}" destId="{41192A20-DE3B-4DB7-8D3F-41F51D7EEC05}" srcOrd="1" destOrd="0" parTransId="{7D607473-5426-41F6-BFF7-231B85B5283D}" sibTransId="{B03EBB70-147B-4399-8653-B53B11316A82}"/>
    <dgm:cxn modelId="{1A0E4650-6FF4-4887-B41E-25F6DD1CB955}" type="presOf" srcId="{41192A20-DE3B-4DB7-8D3F-41F51D7EEC05}" destId="{4EABD50F-9F27-48DA-B5EE-F2C8131E076D}" srcOrd="0" destOrd="0" presId="urn:microsoft.com/office/officeart/2005/8/layout/list1"/>
    <dgm:cxn modelId="{95DA4F7C-CDB3-4916-B6A4-CE1E1F881A4D}" type="presOf" srcId="{41192A20-DE3B-4DB7-8D3F-41F51D7EEC05}" destId="{03520430-1A1F-4DA7-B6EC-6B765F96BB9B}" srcOrd="1" destOrd="0" presId="urn:microsoft.com/office/officeart/2005/8/layout/list1"/>
    <dgm:cxn modelId="{4E390E8B-6BDB-49E1-BFB9-AC3A9C97DE5D}" type="presOf" srcId="{EF15CADB-B39E-4BEA-8630-B6D6A2D00A80}" destId="{462C6E47-24F2-4864-8095-E4D768ED24CA}" srcOrd="0" destOrd="0" presId="urn:microsoft.com/office/officeart/2005/8/layout/list1"/>
    <dgm:cxn modelId="{01AF4AB1-A730-4F4E-9564-88B447CEE27C}" type="presOf" srcId="{252A1976-26D0-4D12-856C-B1DB4E624F35}" destId="{9709CE8D-0ABB-4F47-967F-06711DE88982}" srcOrd="0" destOrd="0" presId="urn:microsoft.com/office/officeart/2005/8/layout/list1"/>
    <dgm:cxn modelId="{AD9E4CBF-7F4C-4321-ABE4-9FE31D7AD871}" srcId="{EF15CADB-B39E-4BEA-8630-B6D6A2D00A80}" destId="{9524542B-9B8A-46D6-8D38-C98757CD5186}" srcOrd="2" destOrd="0" parTransId="{3105BB2A-DC87-4A2C-A2D7-88E863914D5B}" sibTransId="{37C7CD70-104A-423D-BD4A-071A3D5D8D57}"/>
    <dgm:cxn modelId="{31A754D3-54EA-46C3-AD48-A20B6F9C8F3F}" type="presOf" srcId="{9524542B-9B8A-46D6-8D38-C98757CD5186}" destId="{E9002780-FCDA-4150-8F36-1DF9C21EF287}" srcOrd="1" destOrd="0" presId="urn:microsoft.com/office/officeart/2005/8/layout/list1"/>
    <dgm:cxn modelId="{ABE83CE3-0A5A-47B6-A582-64F58A8DBF50}" type="presOf" srcId="{252A1976-26D0-4D12-856C-B1DB4E624F35}" destId="{CCF92C05-C0C6-41AC-BAEA-6E291C784694}" srcOrd="1" destOrd="0" presId="urn:microsoft.com/office/officeart/2005/8/layout/list1"/>
    <dgm:cxn modelId="{B2A948EB-A9A8-4286-9DA8-8F4DC38E6837}" srcId="{EF15CADB-B39E-4BEA-8630-B6D6A2D00A80}" destId="{252A1976-26D0-4D12-856C-B1DB4E624F35}" srcOrd="0" destOrd="0" parTransId="{50729E23-F5DE-415E-8A15-850AD8AF6881}" sibTransId="{F3145F0D-14A8-4D99-B1BE-B723986F4F25}"/>
    <dgm:cxn modelId="{8F8E37A3-4379-4239-AAA0-4A72814EE95C}" type="presParOf" srcId="{462C6E47-24F2-4864-8095-E4D768ED24CA}" destId="{F6FA2CF4-0320-4D27-90A7-468BA3A4C2A5}" srcOrd="0" destOrd="0" presId="urn:microsoft.com/office/officeart/2005/8/layout/list1"/>
    <dgm:cxn modelId="{5EF6D7CD-ABCF-4E0E-A39F-66494847A103}" type="presParOf" srcId="{F6FA2CF4-0320-4D27-90A7-468BA3A4C2A5}" destId="{9709CE8D-0ABB-4F47-967F-06711DE88982}" srcOrd="0" destOrd="0" presId="urn:microsoft.com/office/officeart/2005/8/layout/list1"/>
    <dgm:cxn modelId="{B0424D3E-01F5-4E1B-9218-1AAACB538E29}" type="presParOf" srcId="{F6FA2CF4-0320-4D27-90A7-468BA3A4C2A5}" destId="{CCF92C05-C0C6-41AC-BAEA-6E291C784694}" srcOrd="1" destOrd="0" presId="urn:microsoft.com/office/officeart/2005/8/layout/list1"/>
    <dgm:cxn modelId="{0D6744D7-593D-407D-87D9-8DD2A38DA8AA}" type="presParOf" srcId="{462C6E47-24F2-4864-8095-E4D768ED24CA}" destId="{CADE1EE8-850A-456E-92D8-BBE1108F8CB2}" srcOrd="1" destOrd="0" presId="urn:microsoft.com/office/officeart/2005/8/layout/list1"/>
    <dgm:cxn modelId="{728BAE3C-EF35-4ABE-961F-133C1FEB11A8}" type="presParOf" srcId="{462C6E47-24F2-4864-8095-E4D768ED24CA}" destId="{C05E8A2C-3CBE-4567-853E-6C38736A8A83}" srcOrd="2" destOrd="0" presId="urn:microsoft.com/office/officeart/2005/8/layout/list1"/>
    <dgm:cxn modelId="{35A8177F-634F-494A-AB61-D839FD1265BF}" type="presParOf" srcId="{462C6E47-24F2-4864-8095-E4D768ED24CA}" destId="{6A572CDE-F667-436B-8408-D087EDEF13F1}" srcOrd="3" destOrd="0" presId="urn:microsoft.com/office/officeart/2005/8/layout/list1"/>
    <dgm:cxn modelId="{A4FC661E-9B7E-465D-BD2F-2CFB256C59CB}" type="presParOf" srcId="{462C6E47-24F2-4864-8095-E4D768ED24CA}" destId="{4FDE352E-A02D-4143-A8F3-644997AC44F7}" srcOrd="4" destOrd="0" presId="urn:microsoft.com/office/officeart/2005/8/layout/list1"/>
    <dgm:cxn modelId="{D1DD5671-0830-4DD3-9D00-06470B633DAA}" type="presParOf" srcId="{4FDE352E-A02D-4143-A8F3-644997AC44F7}" destId="{4EABD50F-9F27-48DA-B5EE-F2C8131E076D}" srcOrd="0" destOrd="0" presId="urn:microsoft.com/office/officeart/2005/8/layout/list1"/>
    <dgm:cxn modelId="{A5DF7001-5846-4C91-9CCC-AE71B2B5898B}" type="presParOf" srcId="{4FDE352E-A02D-4143-A8F3-644997AC44F7}" destId="{03520430-1A1F-4DA7-B6EC-6B765F96BB9B}" srcOrd="1" destOrd="0" presId="urn:microsoft.com/office/officeart/2005/8/layout/list1"/>
    <dgm:cxn modelId="{EBB6ED12-EEEC-4279-8A27-020D9E2ABCB0}" type="presParOf" srcId="{462C6E47-24F2-4864-8095-E4D768ED24CA}" destId="{26B374BD-A7E1-4007-8E50-C3C47D9B3732}" srcOrd="5" destOrd="0" presId="urn:microsoft.com/office/officeart/2005/8/layout/list1"/>
    <dgm:cxn modelId="{BDF95175-1703-4F25-B8B1-FB1CFDEA3F8E}" type="presParOf" srcId="{462C6E47-24F2-4864-8095-E4D768ED24CA}" destId="{C56C4A43-97F7-496A-ACB3-0FC8F78D4554}" srcOrd="6" destOrd="0" presId="urn:microsoft.com/office/officeart/2005/8/layout/list1"/>
    <dgm:cxn modelId="{62DAB4C6-5009-44DD-A939-9D02CE6878F3}" type="presParOf" srcId="{462C6E47-24F2-4864-8095-E4D768ED24CA}" destId="{4CAD6AD9-4B57-413D-8084-319CFA89A816}" srcOrd="7" destOrd="0" presId="urn:microsoft.com/office/officeart/2005/8/layout/list1"/>
    <dgm:cxn modelId="{11368702-EF07-43A4-846B-22B30D2CB3CD}" type="presParOf" srcId="{462C6E47-24F2-4864-8095-E4D768ED24CA}" destId="{632EF8EE-480A-4607-85E2-362BFA9488C2}" srcOrd="8" destOrd="0" presId="urn:microsoft.com/office/officeart/2005/8/layout/list1"/>
    <dgm:cxn modelId="{19682D33-E404-4AE8-BB7C-8A50584C4576}" type="presParOf" srcId="{632EF8EE-480A-4607-85E2-362BFA9488C2}" destId="{11B9FB40-4421-4370-BC05-986CB7B6EEFE}" srcOrd="0" destOrd="0" presId="urn:microsoft.com/office/officeart/2005/8/layout/list1"/>
    <dgm:cxn modelId="{2D930E60-4098-43A3-B2FB-B246D6D2DB9D}" type="presParOf" srcId="{632EF8EE-480A-4607-85E2-362BFA9488C2}" destId="{E9002780-FCDA-4150-8F36-1DF9C21EF287}" srcOrd="1" destOrd="0" presId="urn:microsoft.com/office/officeart/2005/8/layout/list1"/>
    <dgm:cxn modelId="{9F78DDC7-28C7-47B3-9A0C-B41DA1E063F1}" type="presParOf" srcId="{462C6E47-24F2-4864-8095-E4D768ED24CA}" destId="{C5AB3BB4-D190-4BA3-9E5A-8DD13D88F2D0}" srcOrd="9" destOrd="0" presId="urn:microsoft.com/office/officeart/2005/8/layout/list1"/>
    <dgm:cxn modelId="{5F63DC5D-C040-44F2-890C-D35ACA6F84BB}" type="presParOf" srcId="{462C6E47-24F2-4864-8095-E4D768ED24CA}" destId="{FFC5F923-646D-4182-9B92-D5073DB7767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E8A2C-3CBE-4567-853E-6C38736A8A83}">
      <dsp:nvSpPr>
        <dsp:cNvPr id="0" name=""/>
        <dsp:cNvSpPr/>
      </dsp:nvSpPr>
      <dsp:spPr>
        <a:xfrm>
          <a:off x="0" y="597335"/>
          <a:ext cx="106680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F92C05-C0C6-41AC-BAEA-6E291C784694}">
      <dsp:nvSpPr>
        <dsp:cNvPr id="0" name=""/>
        <dsp:cNvSpPr/>
      </dsp:nvSpPr>
      <dsp:spPr>
        <a:xfrm>
          <a:off x="533400" y="74820"/>
          <a:ext cx="8382605" cy="7734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258" tIns="0" rIns="282258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There is often a historical element to the homelessness, embedded in the family unit and family circumstances</a:t>
          </a:r>
          <a:endParaRPr lang="en-GB" sz="1600" kern="1200" dirty="0"/>
        </a:p>
      </dsp:txBody>
      <dsp:txXfrm>
        <a:off x="571156" y="112576"/>
        <a:ext cx="8307093" cy="697923"/>
      </dsp:txXfrm>
    </dsp:sp>
    <dsp:sp modelId="{C56C4A43-97F7-496A-ACB3-0FC8F78D4554}">
      <dsp:nvSpPr>
        <dsp:cNvPr id="0" name=""/>
        <dsp:cNvSpPr/>
      </dsp:nvSpPr>
      <dsp:spPr>
        <a:xfrm>
          <a:off x="0" y="1746948"/>
          <a:ext cx="106680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520430-1A1F-4DA7-B6EC-6B765F96BB9B}">
      <dsp:nvSpPr>
        <dsp:cNvPr id="0" name=""/>
        <dsp:cNvSpPr/>
      </dsp:nvSpPr>
      <dsp:spPr>
        <a:xfrm>
          <a:off x="532879" y="1117535"/>
          <a:ext cx="8373822" cy="8803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258" tIns="0" rIns="282258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The starting point of a homeless journey is often as a result of a sudden and in some cases unexpected trigger, outside of the individual’s control e.g. death of a parent</a:t>
          </a:r>
          <a:endParaRPr lang="en-GB" sz="1600" kern="1200" dirty="0"/>
        </a:p>
      </dsp:txBody>
      <dsp:txXfrm>
        <a:off x="575853" y="1160509"/>
        <a:ext cx="8287874" cy="794384"/>
      </dsp:txXfrm>
    </dsp:sp>
    <dsp:sp modelId="{FFC5F923-646D-4182-9B92-D5073DB7767F}">
      <dsp:nvSpPr>
        <dsp:cNvPr id="0" name=""/>
        <dsp:cNvSpPr/>
      </dsp:nvSpPr>
      <dsp:spPr>
        <a:xfrm>
          <a:off x="0" y="2703031"/>
          <a:ext cx="106680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002780-FCDA-4150-8F36-1DF9C21EF287}">
      <dsp:nvSpPr>
        <dsp:cNvPr id="0" name=""/>
        <dsp:cNvSpPr/>
      </dsp:nvSpPr>
      <dsp:spPr>
        <a:xfrm>
          <a:off x="533400" y="2267148"/>
          <a:ext cx="8365504" cy="6868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258" tIns="0" rIns="282258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Triggers are inextricably linked to the service users other or additional needs, including their mental and physical health and other socio-economic factors</a:t>
          </a:r>
          <a:endParaRPr lang="en-GB" sz="1600" kern="1200" dirty="0"/>
        </a:p>
      </dsp:txBody>
      <dsp:txXfrm>
        <a:off x="566927" y="2300675"/>
        <a:ext cx="8298450" cy="6197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AF3FF2F-961B-455E-9B83-040E1E05925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400" cy="496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9E931AB-9AD1-4B3D-8349-BAECBD3E2A4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1"/>
            <a:ext cx="2946400" cy="496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1F4F1558-F818-43A9-A952-05B34A3F554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711"/>
            <a:ext cx="2946400" cy="496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EC29E685-7161-4A67-B0F4-8D28AC31FB7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711"/>
            <a:ext cx="2946400" cy="496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9F7B4B5-1C47-4795-9AE0-AC929B6CC5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B1D0B75F-EB1B-4CA3-863A-FA0605EC50D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400" cy="496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6DC09C3-661A-45E5-A3ED-8570F202741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1"/>
            <a:ext cx="2946400" cy="496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6F5C1F46-3BF6-4E44-BF42-CC86F028D01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2950"/>
            <a:ext cx="6618287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A9A1BBBB-0091-4F88-B76D-58080104FAB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5951"/>
            <a:ext cx="5438775" cy="4466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FEEF4DB0-92EF-4B51-9571-712D20EFE2E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711"/>
            <a:ext cx="2946400" cy="496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2C1129B7-F920-4A21-AF9C-39094616E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711"/>
            <a:ext cx="2946400" cy="496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BADE760-C782-4ECB-8BFC-F8E13B7630A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62% knew 5 or less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ADE760-C782-4ECB-8BFC-F8E13B7630A4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54285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62% knew 5 or less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ADE760-C782-4ECB-8BFC-F8E13B7630A4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54651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62% knew 5 or less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ADE760-C782-4ECB-8BFC-F8E13B7630A4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2461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588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86893-C95B-4436-9759-0EC460B57C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E18BC-01A1-4E05-BA1F-7BC44913D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B0546-E189-4383-AB45-02FAD8E34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73A12-7636-4073-862F-9D2F0CC1B7B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8296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25867-0713-4F4C-80E5-F9C6842E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9E04-AC3E-474A-95DF-17C18A9EF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29F6A-8397-4976-A341-E5CBAF8C0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B9DAE-C70F-4483-BD0F-7356106D3B6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55048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1FA11A95-9223-43D6-A2B9-1E08821183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152401"/>
            <a:ext cx="1962151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157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29CD6DD-0F2F-4D88-A196-5A1F11E12B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152401"/>
            <a:ext cx="1962151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607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36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  <a:latin typeface="Amasis MT Pro Black" panose="02040A040500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328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ADE6B0B2-1051-4939-BBB5-6FD6F8999F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83"/>
          <a:stretch/>
        </p:blipFill>
        <p:spPr>
          <a:xfrm>
            <a:off x="-8374" y="-1"/>
            <a:ext cx="12200374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7D1FC3-13CA-4B89-B1B2-6F825AA9756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933571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5599081"/>
            <a:ext cx="9609574" cy="83928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5B7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E2D80932-14A9-4689-B1F8-65957E6EB1F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57400" y="3352800"/>
            <a:ext cx="9601200" cy="22462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41222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5C7BBBD-6742-4EFF-9FD6-D57AF0203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800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D3F02D0-96AE-4890-9A4B-3331C5286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2C868F-E268-403A-9939-CEFE266A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4907ECC-53D7-4DF1-90E6-4C9E4DE35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0002D-CC57-4453-92A6-23EAC3035F6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4377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C584936-10D2-4D5B-9B6A-034D229762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658268-0A3F-4235-ABC2-ED7EC1088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791324-53CA-4DA5-9EB5-D2F09D9DC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F4038-692C-40AD-A2D0-0B1CC2AA778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0967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61F7AFD-C054-4E90-895A-3553429DBE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486A511-7289-4880-A1C6-942E808A3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2C03ABC-C3E5-4020-9BDB-878DE3A76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1ACA5-A0B4-482D-8994-7DBD8BD375A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47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9B0B86-3A8F-4E2B-B106-E4E00B7CE7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CEDA84E-79D7-4245-A8DC-FFEE6B8CA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10524E-EFCF-47A2-A391-8E46CB16D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E51E6-7C7F-4293-85DB-72C4097E2B2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265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339A60-4392-409C-8273-1790323B34C9}"/>
              </a:ext>
            </a:extLst>
          </p:cNvPr>
          <p:cNvSpPr/>
          <p:nvPr userDrawn="1"/>
        </p:nvSpPr>
        <p:spPr>
          <a:xfrm>
            <a:off x="0" y="0"/>
            <a:ext cx="12192000" cy="586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ctr">
              <a:defRPr sz="2000" b="1">
                <a:solidFill>
                  <a:srgbClr val="83388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highlight>
                  <a:srgbClr val="005B70"/>
                </a:highligh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97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cid:image001.png@01D7EC19.198D30E0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0A18DF-DD78-4C42-A7BC-C48CCF402FBC}"/>
              </a:ext>
            </a:extLst>
          </p:cNvPr>
          <p:cNvSpPr/>
          <p:nvPr userDrawn="1"/>
        </p:nvSpPr>
        <p:spPr>
          <a:xfrm>
            <a:off x="0" y="0"/>
            <a:ext cx="12192000" cy="5867400"/>
          </a:xfrm>
          <a:prstGeom prst="rect">
            <a:avLst/>
          </a:prstGeom>
          <a:solidFill>
            <a:srgbClr val="005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BECCF44-D756-4E3F-9DF3-4D252EB8CD0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BDED514-7579-478D-A7B8-3A7E52C32B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15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0352106-770D-409E-A684-67BE4BB8D6A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903615"/>
            <a:ext cx="2940479" cy="904672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DDD0B1A-E9B6-4400-932F-7FA93CB7D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035107"/>
            <a:ext cx="2844800" cy="68636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5B70"/>
                </a:solidFill>
              </a:defRPr>
            </a:lvl1pPr>
          </a:lstStyle>
          <a:p>
            <a:pPr>
              <a:defRPr/>
            </a:pPr>
            <a:r>
              <a:rPr lang="en-GB" dirty="0"/>
              <a:t>Paul.Fleming@niacro.co.uk</a:t>
            </a:r>
          </a:p>
          <a:p>
            <a:pPr>
              <a:defRPr/>
            </a:pPr>
            <a:r>
              <a:rPr lang="en-GB" dirty="0"/>
              <a:t>Declan.Morris@extern.org</a:t>
            </a:r>
          </a:p>
          <a:p>
            <a:pPr>
              <a:defRPr/>
            </a:pPr>
            <a:r>
              <a:rPr lang="en-GB" dirty="0"/>
              <a:t>© Homelessness Prevention Forum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6EE283-9090-4A76-93AE-58144DC1E63F}"/>
              </a:ext>
            </a:extLst>
          </p:cNvPr>
          <p:cNvPicPr/>
          <p:nvPr userDrawn="1"/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5999100"/>
            <a:ext cx="1508760" cy="71370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4" r:id="rId12"/>
    <p:sldLayoutId id="2147484095" r:id="rId13"/>
    <p:sldLayoutId id="214748409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kern="1200">
          <a:solidFill>
            <a:schemeClr val="bg1"/>
          </a:solidFill>
          <a:latin typeface="Amasis MT Pro Black" panose="02040A04050005020304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melessnesspreventionforum.com/housing-support-training" TargetMode="External"/><Relationship Id="rId2" Type="http://schemas.openxmlformats.org/officeDocument/2006/relationships/hyperlink" Target="https://www.homelessnesspreventionforum.com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7C9A1CD-3617-4A19-B301-4B40BA084589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6890206-8580-4FC7-A158-1E69B2B51C5E}"/>
              </a:ext>
            </a:extLst>
          </p:cNvPr>
          <p:cNvSpPr/>
          <p:nvPr/>
        </p:nvSpPr>
        <p:spPr>
          <a:xfrm>
            <a:off x="-4786" y="6518503"/>
            <a:ext cx="12196786" cy="33949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A69E03-A5CC-754A-AB46-37555C9E2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51092" cy="694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07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C62CCC0B-3377-48D0-9E11-1537DB8F5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6769"/>
            <a:ext cx="12192000" cy="566738"/>
          </a:xfrm>
        </p:spPr>
        <p:txBody>
          <a:bodyPr/>
          <a:lstStyle/>
          <a:p>
            <a:r>
              <a:rPr lang="en-US" altLang="en-US" sz="3600" dirty="0"/>
              <a:t>Issues in use of Floating Support: </a:t>
            </a:r>
            <a:br>
              <a:rPr lang="en-US" altLang="en-US" sz="3600" dirty="0"/>
            </a:br>
            <a:r>
              <a:rPr lang="en-US" altLang="en-US" sz="3600" dirty="0"/>
              <a:t>Entry requirements of service</a:t>
            </a:r>
            <a:endParaRPr lang="en-GB" altLang="en-US" sz="3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ECB345-B3C4-4B0B-9B4C-76633790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75540" y="1383507"/>
            <a:ext cx="7315200" cy="423862"/>
          </a:xfrm>
        </p:spPr>
        <p:txBody>
          <a:bodyPr/>
          <a:lstStyle/>
          <a:p>
            <a:endParaRPr lang="en-US" sz="1600" b="1" dirty="0"/>
          </a:p>
        </p:txBody>
      </p:sp>
      <p:pic>
        <p:nvPicPr>
          <p:cNvPr id="3" name="Picture Placeholder 2" descr="Chart, pie chart&#10;&#10;Description automatically generated">
            <a:extLst>
              <a:ext uri="{FF2B5EF4-FFF2-40B4-BE49-F238E27FC236}">
                <a16:creationId xmlns:a16="http://schemas.microsoft.com/office/drawing/2014/main" id="{702DCDB6-AFA4-45ED-97A8-29F1FAB87F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1320" r="-3125" b="31580"/>
          <a:stretch/>
        </p:blipFill>
        <p:spPr>
          <a:xfrm>
            <a:off x="2438400" y="1676400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2857348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C62CCC0B-3377-48D0-9E11-1537DB8F5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768" y="457200"/>
            <a:ext cx="7315200" cy="566738"/>
          </a:xfrm>
        </p:spPr>
        <p:txBody>
          <a:bodyPr/>
          <a:lstStyle/>
          <a:p>
            <a:r>
              <a:rPr lang="en-US" altLang="en-US" sz="3600" dirty="0"/>
              <a:t>Awareness of Services</a:t>
            </a:r>
            <a:endParaRPr lang="en-GB" altLang="en-US" sz="3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ECB345-B3C4-4B0B-9B4C-76633790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73768" y="1100138"/>
            <a:ext cx="7315200" cy="423862"/>
          </a:xfrm>
        </p:spPr>
        <p:txBody>
          <a:bodyPr/>
          <a:lstStyle/>
          <a:p>
            <a:endParaRPr lang="en-US" sz="1600" b="1" dirty="0"/>
          </a:p>
        </p:txBody>
      </p:sp>
      <p:pic>
        <p:nvPicPr>
          <p:cNvPr id="8" name="Picture Placeholder 7" descr="Chart, bar chart&#10;&#10;Description automatically generated">
            <a:extLst>
              <a:ext uri="{FF2B5EF4-FFF2-40B4-BE49-F238E27FC236}">
                <a16:creationId xmlns:a16="http://schemas.microsoft.com/office/drawing/2014/main" id="{2BE06026-6203-4809-BB36-6EAF65F33C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" b="30415"/>
          <a:stretch/>
        </p:blipFill>
        <p:spPr>
          <a:xfrm>
            <a:off x="2438400" y="1676400"/>
            <a:ext cx="7315200" cy="41148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F25896-A1CA-4F89-B186-54115E85B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708" y="921715"/>
            <a:ext cx="1314067" cy="9130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7BE70D-DD00-4BE3-943A-3A7C200AC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585" y="5342698"/>
            <a:ext cx="1703123" cy="8984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ECE71C-CAA3-4DBE-AACF-8BE0FA715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13" y="214479"/>
            <a:ext cx="1352549" cy="99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BE3BBB-847A-4661-9D11-94D3A7E61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428" y="1069723"/>
            <a:ext cx="1352550" cy="920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4972F-05A5-47AE-B388-7BDA8F14F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8994" y="334401"/>
            <a:ext cx="1456942" cy="913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1D5D6B-661E-48FB-B5AE-7C003C8B9B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3200" y="381000"/>
            <a:ext cx="1562100" cy="819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5D5FBF-14C9-447E-8555-C60FF4E41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322" y="1956000"/>
            <a:ext cx="1915905" cy="722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743EDB-DB39-4197-8D2A-E52C78E6EA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4039" y="5560831"/>
            <a:ext cx="1570567" cy="800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B50055-5F01-4C26-B15E-D9F3B3AC49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0837" y="2721545"/>
            <a:ext cx="1553564" cy="1238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857F79-7C52-4AF2-852C-666CCB477F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3212" y="3604550"/>
            <a:ext cx="1238250" cy="1238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F89772-1AB1-4D04-859E-A368071078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97228" y="2317492"/>
            <a:ext cx="933450" cy="895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F5B5CD-E386-4E5B-8184-9FF434E6D4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12102" y="5560831"/>
            <a:ext cx="2016917" cy="868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F643E1-6637-4068-813C-0DBB58027D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34383" y="3159316"/>
            <a:ext cx="1381125" cy="1238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BF30FA-B156-4ADB-81C2-8C9CFDF6DB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35265" y="2339324"/>
            <a:ext cx="933450" cy="10146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B665C1-D0AF-45AA-AB0D-F584385D49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21206" y="3744229"/>
            <a:ext cx="1742747" cy="8685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6359AA-624A-4993-9321-30B71F2166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99232" y="4820714"/>
            <a:ext cx="1609209" cy="10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58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D87A96-80B1-42C2-814B-148A943FD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6574" y="2536089"/>
            <a:ext cx="9609574" cy="355991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</a:rPr>
              <a:t>Defining Homelessness/Reasons for homelessness</a:t>
            </a:r>
          </a:p>
          <a:p>
            <a:endParaRPr lang="en-GB" sz="22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</a:rPr>
              <a:t>Identifying Risks/Early warning signs</a:t>
            </a:r>
          </a:p>
          <a:p>
            <a:endParaRPr lang="en-GB" sz="22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</a:rPr>
              <a:t>What do we mean by Homelessness Prevention</a:t>
            </a:r>
          </a:p>
          <a:p>
            <a:endParaRPr lang="en-GB" sz="22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</a:rPr>
              <a:t>The role &amp; benefits of Housing Related Support (Floating Support Services)</a:t>
            </a:r>
          </a:p>
          <a:p>
            <a:endParaRPr lang="en-GB" sz="22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</a:rPr>
              <a:t>An Introduction to Floating Support Services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8CBC65-D296-4FBD-83CC-87F92F3DC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298" y="1621689"/>
            <a:ext cx="9601200" cy="609600"/>
          </a:xfrm>
        </p:spPr>
        <p:txBody>
          <a:bodyPr/>
          <a:lstStyle/>
          <a:p>
            <a:pPr algn="l"/>
            <a:r>
              <a:rPr lang="en-GB" sz="2800" dirty="0"/>
              <a:t>Homelessness Prevention Awareness Tool - Content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7C0AAF-D7DE-4F5E-8CAB-28538E642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52" y="228600"/>
            <a:ext cx="4340728" cy="13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28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58E678-A55B-4345-B2E4-3D75692D3C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61AA2D-168E-4C6E-BE73-7B670CF56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Text">
            <a:extLst>
              <a:ext uri="{FF2B5EF4-FFF2-40B4-BE49-F238E27FC236}">
                <a16:creationId xmlns:a16="http://schemas.microsoft.com/office/drawing/2014/main" id="{9D2115DF-DAB6-48B0-2958-858A071FB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99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BD3052-9128-494C-ADA4-0C635DCA6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34978"/>
            <a:ext cx="9609574" cy="3737222"/>
          </a:xfrm>
        </p:spPr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F93FDB-ADF4-456B-B251-E97221CE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181" y="1621689"/>
            <a:ext cx="8915400" cy="2300819"/>
          </a:xfrm>
        </p:spPr>
        <p:txBody>
          <a:bodyPr/>
          <a:lstStyle/>
          <a:p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+mj-cs"/>
              </a:rPr>
              <a:t>Points to Consider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+mj-cs"/>
              </a:rPr>
            </a:b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+mj-cs"/>
              </a:rPr>
            </a:br>
            <a:r>
              <a:rPr lang="en-US" sz="1600" dirty="0">
                <a:solidFill>
                  <a:schemeClr val="bg1"/>
                </a:solidFill>
              </a:rPr>
              <a:t>Risk factors in themselves do not definitively mean that someone would commence a homeless journey; more that the likelihood of becoming homeless increased and that this in itself also increased if there were multiple risks or triggers.</a:t>
            </a:r>
            <a:br>
              <a:rPr lang="en-US" sz="1600" dirty="0">
                <a:solidFill>
                  <a:schemeClr val="bg1"/>
                </a:solidFill>
              </a:rPr>
            </a:b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+mj-cs"/>
              </a:rPr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680BBB-4A7F-49F4-8B25-67576E104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52" y="228600"/>
            <a:ext cx="4340728" cy="1393089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18F8341-AF8F-4642-B59D-A7D8E21E6D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1084190"/>
              </p:ext>
            </p:extLst>
          </p:nvPr>
        </p:nvGraphicFramePr>
        <p:xfrm>
          <a:off x="849775" y="3370867"/>
          <a:ext cx="10668000" cy="3206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1765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AE0BA5-E3F3-4036-83A9-2B3197CAF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778" y="380150"/>
            <a:ext cx="9601200" cy="2246281"/>
          </a:xfrm>
          <a:ln>
            <a:noFill/>
          </a:ln>
        </p:spPr>
        <p:txBody>
          <a:bodyPr/>
          <a:lstStyle/>
          <a:p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+mj-cs"/>
              </a:rPr>
              <a:t>Early Warning Signs</a:t>
            </a:r>
            <a:endParaRPr lang="en-GB" sz="4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2D603E-C5B5-4595-A05B-82AAD834C4DC}"/>
              </a:ext>
            </a:extLst>
          </p:cNvPr>
          <p:cNvSpPr/>
          <p:nvPr/>
        </p:nvSpPr>
        <p:spPr>
          <a:xfrm>
            <a:off x="1055151" y="2265554"/>
            <a:ext cx="1301107" cy="826203"/>
          </a:xfrm>
          <a:prstGeom prst="roundRect">
            <a:avLst>
              <a:gd name="adj" fmla="val 10000"/>
            </a:avLst>
          </a:prstGeom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4EB7C9D-6884-4973-8726-4C5A06062803}"/>
              </a:ext>
            </a:extLst>
          </p:cNvPr>
          <p:cNvGrpSpPr/>
          <p:nvPr/>
        </p:nvGrpSpPr>
        <p:grpSpPr>
          <a:xfrm>
            <a:off x="1199718" y="2402893"/>
            <a:ext cx="1301107" cy="826203"/>
            <a:chOff x="136997" y="1642163"/>
            <a:chExt cx="1301107" cy="82620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7F4C020-8AE6-459E-A324-C4CE8554EFE3}"/>
                </a:ext>
              </a:extLst>
            </p:cNvPr>
            <p:cNvSpPr/>
            <p:nvPr/>
          </p:nvSpPr>
          <p:spPr>
            <a:xfrm>
              <a:off x="136997" y="1642163"/>
              <a:ext cx="1301107" cy="826203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Rectangle: Rounded Corners 5">
              <a:extLst>
                <a:ext uri="{FF2B5EF4-FFF2-40B4-BE49-F238E27FC236}">
                  <a16:creationId xmlns:a16="http://schemas.microsoft.com/office/drawing/2014/main" id="{E8B7390C-700F-40B0-93AE-0453E72B32D6}"/>
                </a:ext>
              </a:extLst>
            </p:cNvPr>
            <p:cNvSpPr txBox="1"/>
            <p:nvPr/>
          </p:nvSpPr>
          <p:spPr>
            <a:xfrm>
              <a:off x="161196" y="1666362"/>
              <a:ext cx="1252709" cy="7778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altLang="en-US" sz="1400" kern="1200" dirty="0">
                  <a:solidFill>
                    <a:srgbClr val="00001E"/>
                  </a:solidFill>
                </a:rPr>
                <a:t>ASB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dirty="0">
                  <a:solidFill>
                    <a:srgbClr val="00001E"/>
                  </a:solidFill>
                </a:rPr>
                <a:t>Behavioural Issues</a:t>
              </a:r>
              <a:endParaRPr lang="en-US" sz="1400" kern="1200" dirty="0">
                <a:solidFill>
                  <a:srgbClr val="00001E"/>
                </a:solidFill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990004-CB8D-4093-B961-0CA39EC36747}"/>
              </a:ext>
            </a:extLst>
          </p:cNvPr>
          <p:cNvSpPr/>
          <p:nvPr/>
        </p:nvSpPr>
        <p:spPr>
          <a:xfrm>
            <a:off x="2665759" y="2280604"/>
            <a:ext cx="1301107" cy="826203"/>
          </a:xfrm>
          <a:prstGeom prst="roundRect">
            <a:avLst>
              <a:gd name="adj" fmla="val 10000"/>
            </a:avLst>
          </a:prstGeom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AE854-7CC6-46A5-80CC-130EB8EC7FC3}"/>
              </a:ext>
            </a:extLst>
          </p:cNvPr>
          <p:cNvGrpSpPr/>
          <p:nvPr/>
        </p:nvGrpSpPr>
        <p:grpSpPr>
          <a:xfrm>
            <a:off x="2810327" y="2417943"/>
            <a:ext cx="1301107" cy="826203"/>
            <a:chOff x="1735957" y="1560567"/>
            <a:chExt cx="1301107" cy="82620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B735BB2-CA77-427E-925C-39BA3CD11CED}"/>
                </a:ext>
              </a:extLst>
            </p:cNvPr>
            <p:cNvSpPr/>
            <p:nvPr/>
          </p:nvSpPr>
          <p:spPr>
            <a:xfrm>
              <a:off x="1735957" y="1560567"/>
              <a:ext cx="1301107" cy="826203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ectangle: Rounded Corners 8">
              <a:extLst>
                <a:ext uri="{FF2B5EF4-FFF2-40B4-BE49-F238E27FC236}">
                  <a16:creationId xmlns:a16="http://schemas.microsoft.com/office/drawing/2014/main" id="{DE2A39F6-CC5C-4956-B3B3-05136043C0E7}"/>
                </a:ext>
              </a:extLst>
            </p:cNvPr>
            <p:cNvSpPr txBox="1"/>
            <p:nvPr/>
          </p:nvSpPr>
          <p:spPr>
            <a:xfrm>
              <a:off x="1760156" y="1584766"/>
              <a:ext cx="1252709" cy="7778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altLang="en-US" sz="1600" kern="1200" dirty="0">
                  <a:solidFill>
                    <a:srgbClr val="00001E"/>
                  </a:solidFill>
                </a:rPr>
                <a:t>Missed Housing Payments</a:t>
              </a:r>
              <a:endParaRPr lang="en-US" sz="1600" kern="1200" dirty="0">
                <a:solidFill>
                  <a:srgbClr val="00001E"/>
                </a:solidFill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4936995-8956-4C6A-B966-948BFC7CD702}"/>
              </a:ext>
            </a:extLst>
          </p:cNvPr>
          <p:cNvSpPr/>
          <p:nvPr/>
        </p:nvSpPr>
        <p:spPr>
          <a:xfrm>
            <a:off x="4256001" y="2280604"/>
            <a:ext cx="1301107" cy="826203"/>
          </a:xfrm>
          <a:prstGeom prst="roundRect">
            <a:avLst>
              <a:gd name="adj" fmla="val 10000"/>
            </a:avLst>
          </a:prstGeom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4B38CD-20F0-4D47-BDD3-3FFBDE7EB850}"/>
              </a:ext>
            </a:extLst>
          </p:cNvPr>
          <p:cNvGrpSpPr/>
          <p:nvPr/>
        </p:nvGrpSpPr>
        <p:grpSpPr>
          <a:xfrm>
            <a:off x="4400569" y="2417943"/>
            <a:ext cx="1301107" cy="826203"/>
            <a:chOff x="3326199" y="1560567"/>
            <a:chExt cx="1301107" cy="82620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E0953D0-C25A-45B6-8DC4-E47F1784664E}"/>
                </a:ext>
              </a:extLst>
            </p:cNvPr>
            <p:cNvSpPr/>
            <p:nvPr/>
          </p:nvSpPr>
          <p:spPr>
            <a:xfrm>
              <a:off x="3326199" y="1560567"/>
              <a:ext cx="1301107" cy="826203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Rectangle: Rounded Corners 11">
              <a:extLst>
                <a:ext uri="{FF2B5EF4-FFF2-40B4-BE49-F238E27FC236}">
                  <a16:creationId xmlns:a16="http://schemas.microsoft.com/office/drawing/2014/main" id="{6093FE1E-B1F2-4745-B88B-F7B8A3F7A72C}"/>
                </a:ext>
              </a:extLst>
            </p:cNvPr>
            <p:cNvSpPr txBox="1"/>
            <p:nvPr/>
          </p:nvSpPr>
          <p:spPr>
            <a:xfrm>
              <a:off x="3350398" y="1584766"/>
              <a:ext cx="1252709" cy="7778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altLang="en-US" sz="1800" kern="1200" dirty="0">
                  <a:solidFill>
                    <a:srgbClr val="00001E"/>
                  </a:solidFill>
                </a:rPr>
                <a:t>Hoarding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B88551-85DD-48EE-9783-C1D92FFF5F07}"/>
              </a:ext>
            </a:extLst>
          </p:cNvPr>
          <p:cNvSpPr/>
          <p:nvPr/>
        </p:nvSpPr>
        <p:spPr>
          <a:xfrm>
            <a:off x="5846244" y="2280604"/>
            <a:ext cx="1301107" cy="826203"/>
          </a:xfrm>
          <a:prstGeom prst="roundRect">
            <a:avLst>
              <a:gd name="adj" fmla="val 10000"/>
            </a:avLst>
          </a:prstGeom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696BEB-9CC3-4C9D-8691-6E764F3C0DB6}"/>
              </a:ext>
            </a:extLst>
          </p:cNvPr>
          <p:cNvGrpSpPr/>
          <p:nvPr/>
        </p:nvGrpSpPr>
        <p:grpSpPr>
          <a:xfrm>
            <a:off x="5956732" y="2417943"/>
            <a:ext cx="1301107" cy="826203"/>
            <a:chOff x="4916441" y="1560567"/>
            <a:chExt cx="1301107" cy="82620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957C007-F949-48BD-BF75-D7ADE0FE166B}"/>
                </a:ext>
              </a:extLst>
            </p:cNvPr>
            <p:cNvSpPr/>
            <p:nvPr/>
          </p:nvSpPr>
          <p:spPr>
            <a:xfrm>
              <a:off x="4916441" y="1560567"/>
              <a:ext cx="1301107" cy="826203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: Rounded Corners 14">
              <a:extLst>
                <a:ext uri="{FF2B5EF4-FFF2-40B4-BE49-F238E27FC236}">
                  <a16:creationId xmlns:a16="http://schemas.microsoft.com/office/drawing/2014/main" id="{3B3D867D-EC42-4047-8417-E0A99F0148DB}"/>
                </a:ext>
              </a:extLst>
            </p:cNvPr>
            <p:cNvSpPr txBox="1"/>
            <p:nvPr/>
          </p:nvSpPr>
          <p:spPr>
            <a:xfrm>
              <a:off x="4940640" y="1584766"/>
              <a:ext cx="1252709" cy="7778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altLang="en-US" sz="1400" kern="1200" dirty="0">
                  <a:solidFill>
                    <a:srgbClr val="00001E"/>
                  </a:solidFill>
                </a:rPr>
                <a:t>No Contact not answering calls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6C9B31-3C45-422D-885C-B3FE7F20599C}"/>
              </a:ext>
            </a:extLst>
          </p:cNvPr>
          <p:cNvSpPr/>
          <p:nvPr/>
        </p:nvSpPr>
        <p:spPr>
          <a:xfrm>
            <a:off x="7436486" y="2280604"/>
            <a:ext cx="1301107" cy="826203"/>
          </a:xfrm>
          <a:prstGeom prst="roundRect">
            <a:avLst>
              <a:gd name="adj" fmla="val 10000"/>
            </a:avLst>
          </a:prstGeom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98DEB1-F069-412D-AA8A-5302AF6493AD}"/>
              </a:ext>
            </a:extLst>
          </p:cNvPr>
          <p:cNvGrpSpPr/>
          <p:nvPr/>
        </p:nvGrpSpPr>
        <p:grpSpPr>
          <a:xfrm>
            <a:off x="7581054" y="2417943"/>
            <a:ext cx="1301107" cy="826203"/>
            <a:chOff x="6506684" y="1560567"/>
            <a:chExt cx="1301107" cy="82620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E7FC2C5-9459-4974-86E3-248ACF1029E3}"/>
                </a:ext>
              </a:extLst>
            </p:cNvPr>
            <p:cNvSpPr/>
            <p:nvPr/>
          </p:nvSpPr>
          <p:spPr>
            <a:xfrm>
              <a:off x="6506684" y="1560567"/>
              <a:ext cx="1301107" cy="826203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ctangle: Rounded Corners 17">
              <a:extLst>
                <a:ext uri="{FF2B5EF4-FFF2-40B4-BE49-F238E27FC236}">
                  <a16:creationId xmlns:a16="http://schemas.microsoft.com/office/drawing/2014/main" id="{2D094E71-4651-4629-B223-C587DABE81E1}"/>
                </a:ext>
              </a:extLst>
            </p:cNvPr>
            <p:cNvSpPr txBox="1"/>
            <p:nvPr/>
          </p:nvSpPr>
          <p:spPr>
            <a:xfrm>
              <a:off x="6530883" y="1584766"/>
              <a:ext cx="1252709" cy="7778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altLang="en-US" sz="1800" kern="1200" dirty="0">
                  <a:solidFill>
                    <a:srgbClr val="00001E"/>
                  </a:solidFill>
                </a:rPr>
                <a:t>No Callers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A2A9ABB-CD54-4F02-BBA6-409BAA284671}"/>
              </a:ext>
            </a:extLst>
          </p:cNvPr>
          <p:cNvSpPr/>
          <p:nvPr/>
        </p:nvSpPr>
        <p:spPr>
          <a:xfrm>
            <a:off x="9026728" y="2280604"/>
            <a:ext cx="1301107" cy="826203"/>
          </a:xfrm>
          <a:prstGeom prst="roundRect">
            <a:avLst>
              <a:gd name="adj" fmla="val 10000"/>
            </a:avLst>
          </a:prstGeom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BCD7DB-4F99-4A8D-8669-05D6E5FB8FDC}"/>
              </a:ext>
            </a:extLst>
          </p:cNvPr>
          <p:cNvGrpSpPr/>
          <p:nvPr/>
        </p:nvGrpSpPr>
        <p:grpSpPr>
          <a:xfrm>
            <a:off x="9171296" y="2417943"/>
            <a:ext cx="1301107" cy="826203"/>
            <a:chOff x="8096926" y="1560567"/>
            <a:chExt cx="1301107" cy="82620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01423A1-0BC2-4F27-89B8-7C6247DF74D5}"/>
                </a:ext>
              </a:extLst>
            </p:cNvPr>
            <p:cNvSpPr/>
            <p:nvPr/>
          </p:nvSpPr>
          <p:spPr>
            <a:xfrm>
              <a:off x="8096926" y="1560567"/>
              <a:ext cx="1301107" cy="826203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: Rounded Corners 20">
              <a:extLst>
                <a:ext uri="{FF2B5EF4-FFF2-40B4-BE49-F238E27FC236}">
                  <a16:creationId xmlns:a16="http://schemas.microsoft.com/office/drawing/2014/main" id="{28AC1920-BC9B-42A5-8E42-9446282158F2}"/>
                </a:ext>
              </a:extLst>
            </p:cNvPr>
            <p:cNvSpPr txBox="1"/>
            <p:nvPr/>
          </p:nvSpPr>
          <p:spPr>
            <a:xfrm>
              <a:off x="8121125" y="1584766"/>
              <a:ext cx="1252709" cy="7778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altLang="en-US" sz="1800" kern="1200" dirty="0">
                  <a:solidFill>
                    <a:srgbClr val="00001E"/>
                  </a:solidFill>
                </a:rPr>
                <a:t>Cultural Issues</a:t>
              </a: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7C41CB2-B269-4A20-ABA2-57BEC9552718}"/>
              </a:ext>
            </a:extLst>
          </p:cNvPr>
          <p:cNvSpPr/>
          <p:nvPr/>
        </p:nvSpPr>
        <p:spPr>
          <a:xfrm>
            <a:off x="1093243" y="3624269"/>
            <a:ext cx="1301107" cy="826203"/>
          </a:xfrm>
          <a:prstGeom prst="roundRect">
            <a:avLst>
              <a:gd name="adj" fmla="val 10000"/>
            </a:avLst>
          </a:prstGeom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67C5963-AEFE-438E-A122-57F392DA4676}"/>
              </a:ext>
            </a:extLst>
          </p:cNvPr>
          <p:cNvGrpSpPr/>
          <p:nvPr/>
        </p:nvGrpSpPr>
        <p:grpSpPr>
          <a:xfrm>
            <a:off x="1237810" y="3761608"/>
            <a:ext cx="1301107" cy="826203"/>
            <a:chOff x="136997" y="1642163"/>
            <a:chExt cx="1301107" cy="826203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81586224-47A5-4E91-8B07-FA8C22CF3E38}"/>
                </a:ext>
              </a:extLst>
            </p:cNvPr>
            <p:cNvSpPr/>
            <p:nvPr/>
          </p:nvSpPr>
          <p:spPr>
            <a:xfrm>
              <a:off x="136997" y="1642163"/>
              <a:ext cx="1301107" cy="826203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Rectangle: Rounded Corners 5">
              <a:extLst>
                <a:ext uri="{FF2B5EF4-FFF2-40B4-BE49-F238E27FC236}">
                  <a16:creationId xmlns:a16="http://schemas.microsoft.com/office/drawing/2014/main" id="{23D592D3-71BA-4963-BAB6-995B7A028D3A}"/>
                </a:ext>
              </a:extLst>
            </p:cNvPr>
            <p:cNvSpPr txBox="1"/>
            <p:nvPr/>
          </p:nvSpPr>
          <p:spPr>
            <a:xfrm>
              <a:off x="161196" y="1666362"/>
              <a:ext cx="1252709" cy="7778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altLang="en-US" sz="1800" kern="1200" dirty="0">
                  <a:solidFill>
                    <a:srgbClr val="00001E"/>
                  </a:solidFill>
                </a:rPr>
                <a:t>Neighbour Complaints</a:t>
              </a:r>
              <a:endParaRPr lang="en-US" sz="1800" kern="1200" dirty="0">
                <a:solidFill>
                  <a:srgbClr val="00001E"/>
                </a:solidFill>
              </a:endParaRP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65D2B48-C5E5-47B0-8683-6558F90FFA02}"/>
              </a:ext>
            </a:extLst>
          </p:cNvPr>
          <p:cNvSpPr/>
          <p:nvPr/>
        </p:nvSpPr>
        <p:spPr>
          <a:xfrm>
            <a:off x="2786127" y="3590996"/>
            <a:ext cx="1301107" cy="826203"/>
          </a:xfrm>
          <a:prstGeom prst="roundRect">
            <a:avLst>
              <a:gd name="adj" fmla="val 10000"/>
            </a:avLst>
          </a:prstGeom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28A76FE-815A-44C1-AEBF-8DAF3DEC079D}"/>
              </a:ext>
            </a:extLst>
          </p:cNvPr>
          <p:cNvGrpSpPr/>
          <p:nvPr/>
        </p:nvGrpSpPr>
        <p:grpSpPr>
          <a:xfrm>
            <a:off x="2930695" y="3728335"/>
            <a:ext cx="1301107" cy="826203"/>
            <a:chOff x="1735957" y="1560567"/>
            <a:chExt cx="1301107" cy="826203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A8B8318A-08DD-4B0B-84DF-283B1A5C0FA2}"/>
                </a:ext>
              </a:extLst>
            </p:cNvPr>
            <p:cNvSpPr/>
            <p:nvPr/>
          </p:nvSpPr>
          <p:spPr>
            <a:xfrm>
              <a:off x="1735957" y="1560567"/>
              <a:ext cx="1301107" cy="826203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Rectangle: Rounded Corners 8">
              <a:extLst>
                <a:ext uri="{FF2B5EF4-FFF2-40B4-BE49-F238E27FC236}">
                  <a16:creationId xmlns:a16="http://schemas.microsoft.com/office/drawing/2014/main" id="{36468C0C-1365-4DFC-B490-90833A0889CA}"/>
                </a:ext>
              </a:extLst>
            </p:cNvPr>
            <p:cNvSpPr txBox="1"/>
            <p:nvPr/>
          </p:nvSpPr>
          <p:spPr>
            <a:xfrm>
              <a:off x="1760156" y="1584766"/>
              <a:ext cx="1252709" cy="7778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altLang="en-US" sz="1800" kern="1200" dirty="0">
                  <a:solidFill>
                    <a:srgbClr val="00001E"/>
                  </a:solidFill>
                </a:rPr>
                <a:t>Upkeep of Property</a:t>
              </a: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14B0704-DF08-41AE-9A99-8D99D4B4E449}"/>
              </a:ext>
            </a:extLst>
          </p:cNvPr>
          <p:cNvSpPr/>
          <p:nvPr/>
        </p:nvSpPr>
        <p:spPr>
          <a:xfrm>
            <a:off x="4376369" y="3590996"/>
            <a:ext cx="1301107" cy="826203"/>
          </a:xfrm>
          <a:prstGeom prst="roundRect">
            <a:avLst>
              <a:gd name="adj" fmla="val 10000"/>
            </a:avLst>
          </a:prstGeom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CAB6AA5-2BC8-465C-9072-91FAEEFAD5B8}"/>
              </a:ext>
            </a:extLst>
          </p:cNvPr>
          <p:cNvGrpSpPr/>
          <p:nvPr/>
        </p:nvGrpSpPr>
        <p:grpSpPr>
          <a:xfrm>
            <a:off x="4497050" y="3728335"/>
            <a:ext cx="1324994" cy="826203"/>
            <a:chOff x="3302312" y="1560567"/>
            <a:chExt cx="1324994" cy="826203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6E1A78EC-EEE3-41F9-AF18-22C23B20EC67}"/>
                </a:ext>
              </a:extLst>
            </p:cNvPr>
            <p:cNvSpPr/>
            <p:nvPr/>
          </p:nvSpPr>
          <p:spPr>
            <a:xfrm>
              <a:off x="3326199" y="1560567"/>
              <a:ext cx="1301107" cy="826203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Rectangle: Rounded Corners 11">
              <a:extLst>
                <a:ext uri="{FF2B5EF4-FFF2-40B4-BE49-F238E27FC236}">
                  <a16:creationId xmlns:a16="http://schemas.microsoft.com/office/drawing/2014/main" id="{925B6490-60F9-486A-9FED-84F36F9FCB24}"/>
                </a:ext>
              </a:extLst>
            </p:cNvPr>
            <p:cNvSpPr txBox="1"/>
            <p:nvPr/>
          </p:nvSpPr>
          <p:spPr>
            <a:xfrm>
              <a:off x="3302312" y="1584766"/>
              <a:ext cx="1252709" cy="7778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altLang="en-US" sz="1600" kern="1200" dirty="0">
                  <a:solidFill>
                    <a:srgbClr val="00001E"/>
                  </a:solidFill>
                </a:rPr>
                <a:t>Enquiries from other services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A53CC70-B50D-41E3-8968-DA60FA7649C6}"/>
              </a:ext>
            </a:extLst>
          </p:cNvPr>
          <p:cNvSpPr/>
          <p:nvPr/>
        </p:nvSpPr>
        <p:spPr>
          <a:xfrm>
            <a:off x="5966612" y="3590996"/>
            <a:ext cx="1301107" cy="826203"/>
          </a:xfrm>
          <a:prstGeom prst="roundRect">
            <a:avLst>
              <a:gd name="adj" fmla="val 10000"/>
            </a:avLst>
          </a:prstGeom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23DD840-9318-4CA5-BA69-EEA17E18BCBF}"/>
              </a:ext>
            </a:extLst>
          </p:cNvPr>
          <p:cNvGrpSpPr/>
          <p:nvPr/>
        </p:nvGrpSpPr>
        <p:grpSpPr>
          <a:xfrm>
            <a:off x="6111179" y="3728335"/>
            <a:ext cx="1301107" cy="826203"/>
            <a:chOff x="4916441" y="1560567"/>
            <a:chExt cx="1301107" cy="82620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0098EC5-4469-4569-BEEE-567B9AC0CF7E}"/>
                </a:ext>
              </a:extLst>
            </p:cNvPr>
            <p:cNvSpPr/>
            <p:nvPr/>
          </p:nvSpPr>
          <p:spPr>
            <a:xfrm>
              <a:off x="4916441" y="1560567"/>
              <a:ext cx="1301107" cy="826203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Rectangle: Rounded Corners 14">
              <a:extLst>
                <a:ext uri="{FF2B5EF4-FFF2-40B4-BE49-F238E27FC236}">
                  <a16:creationId xmlns:a16="http://schemas.microsoft.com/office/drawing/2014/main" id="{E0152E65-F034-467A-B323-8341BFC05BB3}"/>
                </a:ext>
              </a:extLst>
            </p:cNvPr>
            <p:cNvSpPr txBox="1"/>
            <p:nvPr/>
          </p:nvSpPr>
          <p:spPr>
            <a:xfrm>
              <a:off x="4940640" y="1584766"/>
              <a:ext cx="1252709" cy="7778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altLang="en-US" sz="1800" kern="1200" dirty="0">
                  <a:solidFill>
                    <a:srgbClr val="00001E"/>
                  </a:solidFill>
                </a:rPr>
                <a:t>Health Issues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81D9770-92E1-427D-96C0-147919CF8564}"/>
              </a:ext>
            </a:extLst>
          </p:cNvPr>
          <p:cNvSpPr/>
          <p:nvPr/>
        </p:nvSpPr>
        <p:spPr>
          <a:xfrm>
            <a:off x="7556854" y="3590996"/>
            <a:ext cx="1301107" cy="826203"/>
          </a:xfrm>
          <a:prstGeom prst="roundRect">
            <a:avLst>
              <a:gd name="adj" fmla="val 10000"/>
            </a:avLst>
          </a:prstGeom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29C3CEE-CAA4-4237-A12A-26031F87FFCC}"/>
              </a:ext>
            </a:extLst>
          </p:cNvPr>
          <p:cNvGrpSpPr/>
          <p:nvPr/>
        </p:nvGrpSpPr>
        <p:grpSpPr>
          <a:xfrm>
            <a:off x="7701422" y="3728335"/>
            <a:ext cx="1301107" cy="826203"/>
            <a:chOff x="6506684" y="1560567"/>
            <a:chExt cx="1301107" cy="826203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33133DBD-1935-4812-A87B-7DF73FA510E2}"/>
                </a:ext>
              </a:extLst>
            </p:cNvPr>
            <p:cNvSpPr/>
            <p:nvPr/>
          </p:nvSpPr>
          <p:spPr>
            <a:xfrm>
              <a:off x="6506684" y="1560567"/>
              <a:ext cx="1301107" cy="826203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Rectangle: Rounded Corners 17">
              <a:extLst>
                <a:ext uri="{FF2B5EF4-FFF2-40B4-BE49-F238E27FC236}">
                  <a16:creationId xmlns:a16="http://schemas.microsoft.com/office/drawing/2014/main" id="{6942A8E4-D449-431C-957C-78315A5ABBCC}"/>
                </a:ext>
              </a:extLst>
            </p:cNvPr>
            <p:cNvSpPr txBox="1"/>
            <p:nvPr/>
          </p:nvSpPr>
          <p:spPr>
            <a:xfrm>
              <a:off x="6530883" y="1584766"/>
              <a:ext cx="1252709" cy="7778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altLang="en-US" sz="1800" kern="1200" dirty="0">
                  <a:solidFill>
                    <a:srgbClr val="00001E"/>
                  </a:solidFill>
                </a:rPr>
                <a:t>Damage to Property</a:t>
              </a:r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D2CD503-0005-4FF4-91DF-45FAB69BE583}"/>
              </a:ext>
            </a:extLst>
          </p:cNvPr>
          <p:cNvSpPr/>
          <p:nvPr/>
        </p:nvSpPr>
        <p:spPr>
          <a:xfrm>
            <a:off x="9147096" y="3590996"/>
            <a:ext cx="1301107" cy="826203"/>
          </a:xfrm>
          <a:prstGeom prst="roundRect">
            <a:avLst>
              <a:gd name="adj" fmla="val 10000"/>
            </a:avLst>
          </a:prstGeom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4F39EEC-670B-40DB-A097-62188CACAA35}"/>
              </a:ext>
            </a:extLst>
          </p:cNvPr>
          <p:cNvGrpSpPr/>
          <p:nvPr/>
        </p:nvGrpSpPr>
        <p:grpSpPr>
          <a:xfrm>
            <a:off x="9291664" y="3728335"/>
            <a:ext cx="1301107" cy="826203"/>
            <a:chOff x="8096926" y="1560567"/>
            <a:chExt cx="1301107" cy="826203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D0CC2AB-BDAE-4540-9B47-20A1D694AD54}"/>
                </a:ext>
              </a:extLst>
            </p:cNvPr>
            <p:cNvSpPr/>
            <p:nvPr/>
          </p:nvSpPr>
          <p:spPr>
            <a:xfrm>
              <a:off x="8096926" y="1560567"/>
              <a:ext cx="1301107" cy="826203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Rectangle: Rounded Corners 20">
              <a:extLst>
                <a:ext uri="{FF2B5EF4-FFF2-40B4-BE49-F238E27FC236}">
                  <a16:creationId xmlns:a16="http://schemas.microsoft.com/office/drawing/2014/main" id="{161DD895-FEAE-4569-B2C4-81DA812976E7}"/>
                </a:ext>
              </a:extLst>
            </p:cNvPr>
            <p:cNvSpPr txBox="1"/>
            <p:nvPr/>
          </p:nvSpPr>
          <p:spPr>
            <a:xfrm>
              <a:off x="8121125" y="1584766"/>
              <a:ext cx="1252709" cy="7778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altLang="en-US" sz="1400" kern="1200" dirty="0">
                  <a:solidFill>
                    <a:srgbClr val="00001E"/>
                  </a:solidFill>
                </a:rPr>
                <a:t>Repeated Calls to Emergency Services</a:t>
              </a:r>
            </a:p>
          </p:txBody>
        </p:sp>
      </p:grp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8ACB9F9-D100-44AE-9FAA-6D50EF67CD64}"/>
              </a:ext>
            </a:extLst>
          </p:cNvPr>
          <p:cNvSpPr/>
          <p:nvPr/>
        </p:nvSpPr>
        <p:spPr>
          <a:xfrm>
            <a:off x="1093243" y="4764049"/>
            <a:ext cx="1301107" cy="826203"/>
          </a:xfrm>
          <a:prstGeom prst="roundRect">
            <a:avLst>
              <a:gd name="adj" fmla="val 10000"/>
            </a:avLst>
          </a:prstGeom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289B374-2FDC-4227-B2C7-960FFBE7BC2C}"/>
              </a:ext>
            </a:extLst>
          </p:cNvPr>
          <p:cNvGrpSpPr/>
          <p:nvPr/>
        </p:nvGrpSpPr>
        <p:grpSpPr>
          <a:xfrm>
            <a:off x="1237810" y="4901388"/>
            <a:ext cx="1301107" cy="826203"/>
            <a:chOff x="136997" y="1642163"/>
            <a:chExt cx="1301107" cy="826203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761F68EB-D9D5-4940-99F4-D47B17A2A3FD}"/>
                </a:ext>
              </a:extLst>
            </p:cNvPr>
            <p:cNvSpPr/>
            <p:nvPr/>
          </p:nvSpPr>
          <p:spPr>
            <a:xfrm>
              <a:off x="136997" y="1642163"/>
              <a:ext cx="1301107" cy="826203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8" name="Rectangle: Rounded Corners 5">
              <a:extLst>
                <a:ext uri="{FF2B5EF4-FFF2-40B4-BE49-F238E27FC236}">
                  <a16:creationId xmlns:a16="http://schemas.microsoft.com/office/drawing/2014/main" id="{1257C765-AE89-4C81-9F3D-7757AE8ACEAD}"/>
                </a:ext>
              </a:extLst>
            </p:cNvPr>
            <p:cNvSpPr txBox="1"/>
            <p:nvPr/>
          </p:nvSpPr>
          <p:spPr>
            <a:xfrm>
              <a:off x="161196" y="1666362"/>
              <a:ext cx="1252709" cy="7778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altLang="en-US" sz="1600" kern="1200" dirty="0">
                  <a:solidFill>
                    <a:srgbClr val="00001E"/>
                  </a:solidFill>
                </a:rPr>
                <a:t>Relationship Breakdown</a:t>
              </a:r>
              <a:endParaRPr lang="en-US" sz="1600" kern="1200" dirty="0">
                <a:solidFill>
                  <a:srgbClr val="00001E"/>
                </a:solidFill>
              </a:endParaRPr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6990D5E-2065-4E51-A6C3-13C913097572}"/>
              </a:ext>
            </a:extLst>
          </p:cNvPr>
          <p:cNvSpPr/>
          <p:nvPr/>
        </p:nvSpPr>
        <p:spPr>
          <a:xfrm>
            <a:off x="2767893" y="4764049"/>
            <a:ext cx="1301107" cy="826203"/>
          </a:xfrm>
          <a:prstGeom prst="roundRect">
            <a:avLst>
              <a:gd name="adj" fmla="val 10000"/>
            </a:avLst>
          </a:prstGeom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86117BC-ECBD-4FB3-9F27-7C9ED0F81F01}"/>
              </a:ext>
            </a:extLst>
          </p:cNvPr>
          <p:cNvGrpSpPr/>
          <p:nvPr/>
        </p:nvGrpSpPr>
        <p:grpSpPr>
          <a:xfrm>
            <a:off x="2912461" y="4901388"/>
            <a:ext cx="1301107" cy="826203"/>
            <a:chOff x="1735957" y="1560567"/>
            <a:chExt cx="1301107" cy="826203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866EABF0-E9E2-4234-AE73-CCAA0FD3C56A}"/>
                </a:ext>
              </a:extLst>
            </p:cNvPr>
            <p:cNvSpPr/>
            <p:nvPr/>
          </p:nvSpPr>
          <p:spPr>
            <a:xfrm>
              <a:off x="1735957" y="1560567"/>
              <a:ext cx="1301107" cy="826203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6" name="Rectangle: Rounded Corners 8">
              <a:extLst>
                <a:ext uri="{FF2B5EF4-FFF2-40B4-BE49-F238E27FC236}">
                  <a16:creationId xmlns:a16="http://schemas.microsoft.com/office/drawing/2014/main" id="{BC62F3FA-02B8-4555-8927-CBF198AF39D6}"/>
                </a:ext>
              </a:extLst>
            </p:cNvPr>
            <p:cNvSpPr txBox="1"/>
            <p:nvPr/>
          </p:nvSpPr>
          <p:spPr>
            <a:xfrm>
              <a:off x="1760156" y="1584766"/>
              <a:ext cx="1252709" cy="7778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altLang="en-US" sz="1600" kern="1200" dirty="0">
                  <a:solidFill>
                    <a:srgbClr val="00001E"/>
                  </a:solidFill>
                </a:rPr>
                <a:t>Bereavement</a:t>
              </a:r>
            </a:p>
          </p:txBody>
        </p:sp>
      </p:grp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6ECD8634-CBCD-4A2B-8376-9D0E0788F0F9}"/>
              </a:ext>
            </a:extLst>
          </p:cNvPr>
          <p:cNvSpPr/>
          <p:nvPr/>
        </p:nvSpPr>
        <p:spPr>
          <a:xfrm>
            <a:off x="4358135" y="4764049"/>
            <a:ext cx="1301107" cy="826203"/>
          </a:xfrm>
          <a:prstGeom prst="roundRect">
            <a:avLst>
              <a:gd name="adj" fmla="val 10000"/>
            </a:avLst>
          </a:prstGeom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E1FC6AA-F128-40A6-90E2-BD18DE828073}"/>
              </a:ext>
            </a:extLst>
          </p:cNvPr>
          <p:cNvGrpSpPr/>
          <p:nvPr/>
        </p:nvGrpSpPr>
        <p:grpSpPr>
          <a:xfrm>
            <a:off x="4502703" y="4901388"/>
            <a:ext cx="1301107" cy="826203"/>
            <a:chOff x="3326199" y="1560567"/>
            <a:chExt cx="1301107" cy="826203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15E57B9B-23E5-41A4-A96D-38C023F02699}"/>
                </a:ext>
              </a:extLst>
            </p:cNvPr>
            <p:cNvSpPr/>
            <p:nvPr/>
          </p:nvSpPr>
          <p:spPr>
            <a:xfrm>
              <a:off x="3326199" y="1560567"/>
              <a:ext cx="1301107" cy="826203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" name="Rectangle: Rounded Corners 11">
              <a:extLst>
                <a:ext uri="{FF2B5EF4-FFF2-40B4-BE49-F238E27FC236}">
                  <a16:creationId xmlns:a16="http://schemas.microsoft.com/office/drawing/2014/main" id="{321ACF3E-279B-478E-B124-5CF8BD5A4B13}"/>
                </a:ext>
              </a:extLst>
            </p:cNvPr>
            <p:cNvSpPr txBox="1"/>
            <p:nvPr/>
          </p:nvSpPr>
          <p:spPr>
            <a:xfrm>
              <a:off x="3350398" y="1584766"/>
              <a:ext cx="1252709" cy="7778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altLang="en-US" sz="1600" kern="1200" dirty="0">
                  <a:solidFill>
                    <a:srgbClr val="00001E"/>
                  </a:solidFill>
                </a:rPr>
                <a:t>Pets not being looked after</a:t>
              </a: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0350731-A39F-4463-93EB-E70CF6349354}"/>
              </a:ext>
            </a:extLst>
          </p:cNvPr>
          <p:cNvSpPr/>
          <p:nvPr/>
        </p:nvSpPr>
        <p:spPr>
          <a:xfrm>
            <a:off x="5948378" y="4764049"/>
            <a:ext cx="1301107" cy="826203"/>
          </a:xfrm>
          <a:prstGeom prst="roundRect">
            <a:avLst>
              <a:gd name="adj" fmla="val 10000"/>
            </a:avLst>
          </a:prstGeom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AE7192D-287C-448A-927D-B15BC2EC70CB}"/>
              </a:ext>
            </a:extLst>
          </p:cNvPr>
          <p:cNvGrpSpPr/>
          <p:nvPr/>
        </p:nvGrpSpPr>
        <p:grpSpPr>
          <a:xfrm>
            <a:off x="6092945" y="4901388"/>
            <a:ext cx="1301107" cy="826203"/>
            <a:chOff x="4916441" y="1560567"/>
            <a:chExt cx="1301107" cy="826203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B333F205-4586-42B2-820D-ED29B9A72082}"/>
                </a:ext>
              </a:extLst>
            </p:cNvPr>
            <p:cNvSpPr/>
            <p:nvPr/>
          </p:nvSpPr>
          <p:spPr>
            <a:xfrm>
              <a:off x="4916441" y="1560567"/>
              <a:ext cx="1301107" cy="826203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: Rounded Corners 14">
              <a:extLst>
                <a:ext uri="{FF2B5EF4-FFF2-40B4-BE49-F238E27FC236}">
                  <a16:creationId xmlns:a16="http://schemas.microsoft.com/office/drawing/2014/main" id="{9C7AEF5B-2000-4D65-B1AC-74FA1D9C16BA}"/>
                </a:ext>
              </a:extLst>
            </p:cNvPr>
            <p:cNvSpPr txBox="1"/>
            <p:nvPr/>
          </p:nvSpPr>
          <p:spPr>
            <a:xfrm>
              <a:off x="4940640" y="1584766"/>
              <a:ext cx="1252709" cy="7778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altLang="en-US" sz="1800" kern="1200" dirty="0">
                  <a:solidFill>
                    <a:srgbClr val="00001E"/>
                  </a:solidFill>
                </a:rPr>
                <a:t>Garden Overgrown</a:t>
              </a:r>
            </a:p>
          </p:txBody>
        </p:sp>
      </p:grp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C7ABF9B-8296-4F8F-A8F6-A62463C8FA87}"/>
              </a:ext>
            </a:extLst>
          </p:cNvPr>
          <p:cNvSpPr/>
          <p:nvPr/>
        </p:nvSpPr>
        <p:spPr>
          <a:xfrm>
            <a:off x="7538620" y="4764049"/>
            <a:ext cx="1301107" cy="826203"/>
          </a:xfrm>
          <a:prstGeom prst="roundRect">
            <a:avLst>
              <a:gd name="adj" fmla="val 10000"/>
            </a:avLst>
          </a:prstGeom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6FB5D6E-C085-433D-B8D9-4C6339632911}"/>
              </a:ext>
            </a:extLst>
          </p:cNvPr>
          <p:cNvGrpSpPr/>
          <p:nvPr/>
        </p:nvGrpSpPr>
        <p:grpSpPr>
          <a:xfrm>
            <a:off x="7683188" y="4901388"/>
            <a:ext cx="1301107" cy="826203"/>
            <a:chOff x="6506684" y="1560567"/>
            <a:chExt cx="1301107" cy="826203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649BE1E3-C086-456F-82A0-BCBB8E695BE2}"/>
                </a:ext>
              </a:extLst>
            </p:cNvPr>
            <p:cNvSpPr/>
            <p:nvPr/>
          </p:nvSpPr>
          <p:spPr>
            <a:xfrm>
              <a:off x="6506684" y="1560567"/>
              <a:ext cx="1301107" cy="826203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0" name="Rectangle: Rounded Corners 17">
              <a:extLst>
                <a:ext uri="{FF2B5EF4-FFF2-40B4-BE49-F238E27FC236}">
                  <a16:creationId xmlns:a16="http://schemas.microsoft.com/office/drawing/2014/main" id="{053AC7D1-BC8E-448B-B986-2E50D728065E}"/>
                </a:ext>
              </a:extLst>
            </p:cNvPr>
            <p:cNvSpPr txBox="1"/>
            <p:nvPr/>
          </p:nvSpPr>
          <p:spPr>
            <a:xfrm>
              <a:off x="6530883" y="1584766"/>
              <a:ext cx="1252709" cy="7778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altLang="en-US" sz="1600" kern="1200" dirty="0">
                  <a:solidFill>
                    <a:srgbClr val="00001E"/>
                  </a:solidFill>
                </a:rPr>
                <a:t>Loss of Employment</a:t>
              </a:r>
            </a:p>
          </p:txBody>
        </p:sp>
      </p:grp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E5459EE4-CC17-4F10-AABE-ADD02BF4F084}"/>
              </a:ext>
            </a:extLst>
          </p:cNvPr>
          <p:cNvSpPr/>
          <p:nvPr/>
        </p:nvSpPr>
        <p:spPr>
          <a:xfrm>
            <a:off x="9128862" y="4764049"/>
            <a:ext cx="1301107" cy="826203"/>
          </a:xfrm>
          <a:prstGeom prst="roundRect">
            <a:avLst>
              <a:gd name="adj" fmla="val 10000"/>
            </a:avLst>
          </a:prstGeom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097CB60-A1AD-4C29-A2D9-DCA05FAF9F6F}"/>
              </a:ext>
            </a:extLst>
          </p:cNvPr>
          <p:cNvGrpSpPr/>
          <p:nvPr/>
        </p:nvGrpSpPr>
        <p:grpSpPr>
          <a:xfrm>
            <a:off x="9273430" y="4901388"/>
            <a:ext cx="1301107" cy="826203"/>
            <a:chOff x="8096926" y="1560567"/>
            <a:chExt cx="1301107" cy="826203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EF2E1712-0F27-45C1-B44E-D038C25D1D45}"/>
                </a:ext>
              </a:extLst>
            </p:cNvPr>
            <p:cNvSpPr/>
            <p:nvPr/>
          </p:nvSpPr>
          <p:spPr>
            <a:xfrm>
              <a:off x="8096926" y="1560567"/>
              <a:ext cx="1301107" cy="826203"/>
            </a:xfrm>
            <a:prstGeom prst="roundRect">
              <a:avLst>
                <a:gd name="adj" fmla="val 10000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8" name="Rectangle: Rounded Corners 20">
              <a:extLst>
                <a:ext uri="{FF2B5EF4-FFF2-40B4-BE49-F238E27FC236}">
                  <a16:creationId xmlns:a16="http://schemas.microsoft.com/office/drawing/2014/main" id="{F60DC59C-69CA-49F6-8C8A-E29011579261}"/>
                </a:ext>
              </a:extLst>
            </p:cNvPr>
            <p:cNvSpPr txBox="1"/>
            <p:nvPr/>
          </p:nvSpPr>
          <p:spPr>
            <a:xfrm>
              <a:off x="8121125" y="1584766"/>
              <a:ext cx="1252709" cy="77780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altLang="en-US" sz="1800" kern="1200" dirty="0">
                  <a:solidFill>
                    <a:srgbClr val="00001E"/>
                  </a:solidFill>
                </a:rPr>
                <a:t>Debt</a:t>
              </a: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EFF1EBC7-1F9E-480E-A823-C57AAF69C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35" y="106188"/>
            <a:ext cx="4340728" cy="13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33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40518E-6AAA-4CC7-B55E-7C6C06430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 NICKY VIDEO</a:t>
            </a:r>
            <a:br>
              <a:rPr lang="en-GB" dirty="0"/>
            </a:br>
            <a:endParaRPr lang="en-GB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0AE41CC-B894-CD37-63F6-74B3CEA95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46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FA6E52-6BD5-4B35-9A88-7449559B5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12192000" cy="507796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BB7A2D-DF8D-4442-B60C-274CEEE360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98BE2E-2D07-44F3-ABA8-48C50128B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3177"/>
            <a:ext cx="9601200" cy="2246281"/>
          </a:xfrm>
        </p:spPr>
        <p:txBody>
          <a:bodyPr/>
          <a:lstStyle/>
          <a:p>
            <a:r>
              <a:rPr lang="en-US" sz="3200" dirty="0"/>
              <a:t>Floating Support - The difference it makes…</a:t>
            </a: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B0B50D-4B85-442A-BD6D-00D880AD5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5423"/>
            <a:ext cx="4343400" cy="133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9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F26F37-2C8D-4F6F-B239-FE433BA4E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9609574" cy="53428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I am aware of the indicators/early signs of homelessness.</a:t>
            </a:r>
          </a:p>
          <a:p>
            <a:r>
              <a:rPr lang="en-GB" b="1" dirty="0">
                <a:solidFill>
                  <a:schemeClr val="bg1"/>
                </a:solidFill>
              </a:rPr>
              <a:t>      Strongly agree: Before = 15%  After = 73.5%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I know what FS is and how it can prevent homelessness.</a:t>
            </a:r>
          </a:p>
          <a:p>
            <a:r>
              <a:rPr lang="en-GB" b="1" dirty="0">
                <a:solidFill>
                  <a:schemeClr val="bg1"/>
                </a:solidFill>
              </a:rPr>
              <a:t>      Strongly agree: Before = 33%  After = 85%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Indicate the number of FSS you know of.</a:t>
            </a:r>
          </a:p>
          <a:p>
            <a:r>
              <a:rPr lang="en-GB" b="1" dirty="0">
                <a:solidFill>
                  <a:schemeClr val="bg1"/>
                </a:solidFill>
              </a:rPr>
              <a:t>      6 or more: Before = 26%  After = 96%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I would refer to FSS when I recognise someone at risk of homelessness.</a:t>
            </a:r>
          </a:p>
          <a:p>
            <a:r>
              <a:rPr lang="en-GB" b="1" dirty="0">
                <a:solidFill>
                  <a:schemeClr val="bg1"/>
                </a:solidFill>
              </a:rPr>
              <a:t>      Often/In most cases – Before = 46%  After = 90%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294341-E903-4640-B593-971487C27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00"/>
            <a:ext cx="9601200" cy="762000"/>
          </a:xfrm>
        </p:spPr>
        <p:txBody>
          <a:bodyPr/>
          <a:lstStyle/>
          <a:p>
            <a:pPr algn="l"/>
            <a:r>
              <a:rPr lang="en-GB" sz="2400" dirty="0"/>
              <a:t>Homelessness Awareness Training tool – What people have told us so far:</a:t>
            </a:r>
            <a:br>
              <a:rPr lang="en-GB" sz="2400" dirty="0"/>
            </a:br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08EC0-68DB-492A-A9A5-E17977FBF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14384"/>
            <a:ext cx="4343400" cy="133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72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DBFE8-F8BE-42B9-9D89-3A596C449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19400"/>
            <a:ext cx="10080982" cy="1347788"/>
          </a:xfrm>
        </p:spPr>
        <p:txBody>
          <a:bodyPr/>
          <a:lstStyle/>
          <a:p>
            <a:r>
              <a:rPr lang="en-US" sz="4200" dirty="0">
                <a:solidFill>
                  <a:schemeClr val="bg1"/>
                </a:solidFill>
              </a:rPr>
              <a:t>Homelessness Awareness Week 2022</a:t>
            </a:r>
            <a:br>
              <a:rPr lang="en-US" sz="4200" dirty="0">
                <a:solidFill>
                  <a:schemeClr val="bg1"/>
                </a:solidFill>
              </a:rPr>
            </a:br>
            <a:r>
              <a:rPr lang="en-US" sz="4200" i="1" dirty="0">
                <a:solidFill>
                  <a:schemeClr val="bg1"/>
                </a:solidFill>
                <a:latin typeface="+mn-lt"/>
              </a:rPr>
              <a:t>‘Homelessness Prevention – </a:t>
            </a:r>
            <a:br>
              <a:rPr lang="en-US" sz="4200" i="1">
                <a:solidFill>
                  <a:schemeClr val="bg1"/>
                </a:solidFill>
                <a:latin typeface="+mn-lt"/>
              </a:rPr>
            </a:br>
            <a:r>
              <a:rPr lang="en-US" sz="4200" i="1">
                <a:solidFill>
                  <a:schemeClr val="bg1"/>
                </a:solidFill>
                <a:latin typeface="+mn-lt"/>
              </a:rPr>
              <a:t>Having </a:t>
            </a:r>
            <a:r>
              <a:rPr lang="en-US" sz="4200" i="1" dirty="0">
                <a:solidFill>
                  <a:schemeClr val="bg1"/>
                </a:solidFill>
                <a:latin typeface="+mn-lt"/>
              </a:rPr>
              <a:t>the Conversation’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DF7CD-EABA-44E0-B171-32BB3A8EC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5029200"/>
            <a:ext cx="8915399" cy="839280"/>
          </a:xfrm>
        </p:spPr>
        <p:txBody>
          <a:bodyPr/>
          <a:lstStyle/>
          <a:p>
            <a:pPr algn="ctr"/>
            <a:r>
              <a:rPr lang="en-GB" altLang="en-US" sz="2200" b="1" dirty="0">
                <a:solidFill>
                  <a:schemeClr val="bg1"/>
                </a:solidFill>
                <a:highlight>
                  <a:srgbClr val="005B70"/>
                </a:highlight>
              </a:rPr>
              <a:t>A presentation on behalf of the Homelessness Prevention Forum by;</a:t>
            </a:r>
          </a:p>
          <a:p>
            <a:pPr algn="ctr"/>
            <a:r>
              <a:rPr lang="en-GB" altLang="en-US" sz="2200" b="1" dirty="0">
                <a:solidFill>
                  <a:schemeClr val="bg1"/>
                </a:solidFill>
                <a:highlight>
                  <a:srgbClr val="005B70"/>
                </a:highlight>
              </a:rPr>
              <a:t>Declan Morris (Extern) &amp; Paul Fleming (NIACRO)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140DA02-E3FD-480B-8594-685FE5ABC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76172"/>
            <a:ext cx="5196505" cy="15885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9BC07-A706-4D1E-BE08-4B5908135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785" y="476172"/>
            <a:ext cx="1633815" cy="176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08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6810EA-B48F-423A-AEC3-20D19D51D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905000"/>
            <a:ext cx="9609574" cy="4393817"/>
          </a:xfrm>
        </p:spPr>
        <p:txBody>
          <a:bodyPr/>
          <a:lstStyle/>
          <a:p>
            <a:endParaRPr lang="en-GB" dirty="0">
              <a:hlinkClick r:id="rId2"/>
            </a:endParaRPr>
          </a:p>
          <a:p>
            <a:endParaRPr lang="en-GB" dirty="0">
              <a:hlinkClick r:id="rId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HSC Leadership Centre – e-learning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Patient Client Council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Housing Rights &amp; LANI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Housing Executive &amp; NIFHA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b="1" u="sng" dirty="0">
                <a:solidFill>
                  <a:schemeClr val="bg1"/>
                </a:solidFill>
              </a:rPr>
              <a:t>AVAILABLE NOW!</a:t>
            </a:r>
            <a:endParaRPr lang="en-GB" b="1" dirty="0">
              <a:solidFill>
                <a:schemeClr val="bg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https://www.homelessnesspreventionforum.com/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3"/>
              </a:rPr>
              <a:t>https://www.homelessnesspreventionforum.com/housing-support-training</a:t>
            </a:r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50B774-1DCC-46B3-ACB9-2FF9C702E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4" y="1028700"/>
            <a:ext cx="9601200" cy="2057400"/>
          </a:xfrm>
        </p:spPr>
        <p:txBody>
          <a:bodyPr/>
          <a:lstStyle/>
          <a:p>
            <a:pPr algn="l"/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j-ea"/>
                <a:cs typeface="+mj-cs"/>
              </a:rPr>
              <a:t>Homelessness Awareness Training tool – what next?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594A4C-F961-4211-8203-956C31030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14384"/>
            <a:ext cx="4343400" cy="133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19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AD582334-65BD-4B6F-9CD8-069086CA2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903" y="304800"/>
            <a:ext cx="12192000" cy="1755775"/>
          </a:xfrm>
        </p:spPr>
        <p:txBody>
          <a:bodyPr/>
          <a:lstStyle/>
          <a:p>
            <a:r>
              <a:rPr lang="en-GB" altLang="en-US" dirty="0"/>
              <a:t>Thank you</a:t>
            </a:r>
          </a:p>
        </p:txBody>
      </p:sp>
      <p:sp>
        <p:nvSpPr>
          <p:cNvPr id="34819" name="Content Placeholder 2">
            <a:extLst>
              <a:ext uri="{FF2B5EF4-FFF2-40B4-BE49-F238E27FC236}">
                <a16:creationId xmlns:a16="http://schemas.microsoft.com/office/drawing/2014/main" id="{A71766B6-D0A1-4591-9F8E-7A2646E61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76400"/>
            <a:ext cx="10972800" cy="4157663"/>
          </a:xfrm>
        </p:spPr>
        <p:txBody>
          <a:bodyPr/>
          <a:lstStyle/>
          <a:p>
            <a:pPr marL="0" indent="0" algn="ctr">
              <a:buNone/>
            </a:pPr>
            <a:r>
              <a:rPr lang="en-GB" altLang="en-US" dirty="0"/>
              <a:t>Get in touch at:</a:t>
            </a:r>
          </a:p>
          <a:p>
            <a:pPr marL="0" indent="0" algn="ctr">
              <a:buNone/>
            </a:pPr>
            <a:r>
              <a:rPr lang="en-GB" altLang="en-US" dirty="0"/>
              <a:t>Paul.Fleming@niacro.co.uk</a:t>
            </a:r>
          </a:p>
          <a:p>
            <a:pPr marL="0" indent="0" algn="ctr">
              <a:buNone/>
            </a:pPr>
            <a:r>
              <a:rPr lang="en-GB" altLang="en-US" dirty="0"/>
              <a:t>Declan.Morris@extern.org</a:t>
            </a:r>
          </a:p>
          <a:p>
            <a:pPr marL="0" indent="0" algn="ctr">
              <a:buNone/>
            </a:pPr>
            <a:endParaRPr lang="en-GB" altLang="en-US" dirty="0"/>
          </a:p>
          <a:p>
            <a:pPr marL="0" indent="0" algn="ctr">
              <a:buNone/>
            </a:pPr>
            <a:r>
              <a:rPr lang="en-GB" altLang="en-US" dirty="0"/>
              <a:t>“Awareness is like the sun. When it shines on things, they are transformed.”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CCB65CC-CD1A-4F3C-AE92-B845DBAE961E}"/>
              </a:ext>
            </a:extLst>
          </p:cNvPr>
          <p:cNvSpPr txBox="1">
            <a:spLocks/>
          </p:cNvSpPr>
          <p:nvPr/>
        </p:nvSpPr>
        <p:spPr>
          <a:xfrm>
            <a:off x="609600" y="6019800"/>
            <a:ext cx="2844800" cy="686369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B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dirty="0"/>
              <a:t>Paul.Fleming@niacro.co.uk</a:t>
            </a:r>
          </a:p>
          <a:p>
            <a:pPr>
              <a:defRPr/>
            </a:pPr>
            <a:r>
              <a:rPr lang="en-GB" dirty="0"/>
              <a:t>Declan.Morris@extern.org</a:t>
            </a:r>
          </a:p>
          <a:p>
            <a:pPr>
              <a:defRPr/>
            </a:pPr>
            <a:r>
              <a:rPr lang="en-GB" dirty="0"/>
              <a:t>© Homelessness Prevention Forum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3787AF-01DE-40F7-B042-E6EDECDC3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590800"/>
            <a:ext cx="9609574" cy="3429000"/>
          </a:xfrm>
        </p:spPr>
        <p:txBody>
          <a:bodyPr/>
          <a:lstStyle/>
          <a:p>
            <a:r>
              <a:rPr lang="en-GB" b="1" dirty="0"/>
              <a:t>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408779-D1A4-407C-A558-4407177F0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621689"/>
            <a:ext cx="9601200" cy="2246281"/>
          </a:xfrm>
        </p:spPr>
        <p:txBody>
          <a:bodyPr/>
          <a:lstStyle/>
          <a:p>
            <a:r>
              <a:rPr lang="en-GB" dirty="0"/>
              <a:t>‘HOME’ video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B8E30B-19A6-46D4-9756-1D90C62A0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52" y="228600"/>
            <a:ext cx="4340728" cy="1393089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413A6E0-6BD2-9529-85D4-A7E8C56FB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65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1B1277E7-9E94-42C4-90A3-C3904F86B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096963"/>
          </a:xfrm>
        </p:spPr>
        <p:txBody>
          <a:bodyPr/>
          <a:lstStyle/>
          <a:p>
            <a:r>
              <a:rPr lang="en-GB" altLang="en-US" sz="4000" dirty="0"/>
              <a:t>Homelessness Prevention Forum – </a:t>
            </a:r>
            <a:br>
              <a:rPr lang="en-GB" altLang="en-US" sz="4000" dirty="0"/>
            </a:br>
            <a:r>
              <a:rPr lang="en-GB" altLang="en-US" sz="4000" dirty="0"/>
              <a:t>A brief history &amp; Vision</a:t>
            </a: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E200FABB-45A3-4783-99CC-6FA06B0C47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5" t="11131" r="10364" b="2241"/>
          <a:stretch/>
        </p:blipFill>
        <p:spPr bwMode="auto">
          <a:xfrm>
            <a:off x="6858000" y="1828800"/>
            <a:ext cx="5334000" cy="403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7F5FE4A-1512-415E-A07F-4828893ABFAB}"/>
              </a:ext>
            </a:extLst>
          </p:cNvPr>
          <p:cNvSpPr txBox="1">
            <a:spLocks/>
          </p:cNvSpPr>
          <p:nvPr/>
        </p:nvSpPr>
        <p:spPr>
          <a:xfrm>
            <a:off x="609600" y="6019800"/>
            <a:ext cx="2844800" cy="686369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B7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dirty="0"/>
              <a:t>Paul.Fleming@niacro.co.uk</a:t>
            </a:r>
          </a:p>
          <a:p>
            <a:pPr>
              <a:defRPr/>
            </a:pPr>
            <a:r>
              <a:rPr lang="en-GB" dirty="0"/>
              <a:t>Declan.Morris@extern.org</a:t>
            </a:r>
          </a:p>
          <a:p>
            <a:pPr>
              <a:defRPr/>
            </a:pPr>
            <a:r>
              <a:rPr lang="en-GB" dirty="0"/>
              <a:t>© Homelessness Prevention Forum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D813F2-EF7B-4B7A-8029-86F572A24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371600"/>
            <a:ext cx="6858000" cy="4157359"/>
          </a:xfrm>
        </p:spPr>
        <p:txBody>
          <a:bodyPr/>
          <a:lstStyle/>
          <a:p>
            <a:pPr marL="265113" indent="-265113"/>
            <a:r>
              <a:rPr lang="en-GB" sz="2400" dirty="0"/>
              <a:t>Formed in 2013 to raise awareness of floating support services that help prevent homelessness </a:t>
            </a:r>
          </a:p>
          <a:p>
            <a:pPr marL="265113" indent="-265113"/>
            <a:r>
              <a:rPr lang="en-GB" sz="2400" dirty="0"/>
              <a:t>Develop a means for those who could benefit from floating support intervention to gain easy access - Common enquiry form/services directory 2015</a:t>
            </a:r>
          </a:p>
          <a:p>
            <a:pPr marL="265113" indent="-265113"/>
            <a:r>
              <a:rPr lang="en-GB" sz="2400" dirty="0"/>
              <a:t>Belfast Area Action Plan –  Homelessness Prevention 2017</a:t>
            </a:r>
          </a:p>
          <a:p>
            <a:pPr marL="265113" indent="-265113"/>
            <a:r>
              <a:rPr lang="en-GB" sz="2400" dirty="0"/>
              <a:t>Create a strong collective response to consultations </a:t>
            </a:r>
          </a:p>
          <a:p>
            <a:r>
              <a:rPr lang="en-GB" sz="2400" dirty="0"/>
              <a:t>Create a means of sharing, reflecting and learning from each other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20B148-C5DF-4CEC-A706-5F98747D2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778" y="5029200"/>
            <a:ext cx="9609574" cy="8392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Promoting the rights and independence of the most vulnerable and marginalised in society.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Working to improve life chances and outcomes and prevent the onset or escalation of problems at all ages and stages.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Working to protect children and adults who are at risk of harm from neglect, abuse or exploitation.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Working with people in need and supporting their right to autonomy and </a:t>
            </a:r>
            <a:r>
              <a:rPr lang="en-GB" dirty="0" err="1">
                <a:solidFill>
                  <a:schemeClr val="bg1"/>
                </a:solidFill>
              </a:rPr>
              <a:t>self­management</a:t>
            </a:r>
            <a:r>
              <a:rPr lang="en-GB" dirty="0">
                <a:solidFill>
                  <a:schemeClr val="bg1"/>
                </a:solidFill>
              </a:rPr>
              <a:t> of their lives and/or care.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A Strategy for Change – Strengthening the capacity of the workforce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EFDBDD-966F-4F74-887F-5D2210A6E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52" y="1621689"/>
            <a:ext cx="9601200" cy="588111"/>
          </a:xfrm>
        </p:spPr>
        <p:txBody>
          <a:bodyPr/>
          <a:lstStyle/>
          <a:p>
            <a:pPr algn="l"/>
            <a:r>
              <a:rPr lang="en-GB" sz="1800" dirty="0"/>
              <a:t>IMPROVING AND SAFEGUARDING SOCIAL WELLBEING</a:t>
            </a:r>
            <a:br>
              <a:rPr lang="en-GB" sz="1800" dirty="0"/>
            </a:br>
            <a:r>
              <a:rPr lang="en-GB" sz="1800" dirty="0"/>
              <a:t>A Strategy for Social Work in Northern Ireland 2012 –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C1996D-A948-49C8-97B8-2D1ACBB1B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52" y="228600"/>
            <a:ext cx="4340728" cy="13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17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20B148-C5DF-4CEC-A706-5F98747D2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3009360"/>
            <a:ext cx="9609574" cy="839280"/>
          </a:xfrm>
        </p:spPr>
        <p:txBody>
          <a:bodyPr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Floating Support is a vital Preventative tool that supports vulnerable people who might otherwise struggle to live independently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EFDBDD-966F-4F74-887F-5D2210A6E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00"/>
            <a:ext cx="9601200" cy="588111"/>
          </a:xfrm>
        </p:spPr>
        <p:txBody>
          <a:bodyPr/>
          <a:lstStyle/>
          <a:p>
            <a:r>
              <a:rPr lang="en-GB" sz="4000" dirty="0"/>
              <a:t>What is Floating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C1996D-A948-49C8-97B8-2D1ACBB1B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52" y="228600"/>
            <a:ext cx="4340728" cy="13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98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E6DE1A-25D2-4A58-B683-3C08578D0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574" y="173092"/>
            <a:ext cx="9525000" cy="979714"/>
          </a:xfrm>
        </p:spPr>
        <p:txBody>
          <a:bodyPr/>
          <a:lstStyle/>
          <a:p>
            <a:r>
              <a:rPr lang="en-GB" dirty="0"/>
              <a:t>WHAT IS FS VIDEO</a:t>
            </a:r>
          </a:p>
        </p:txBody>
      </p:sp>
      <p:pic>
        <p:nvPicPr>
          <p:cNvPr id="5" name="Picture 4" descr="Logo">
            <a:extLst>
              <a:ext uri="{FF2B5EF4-FFF2-40B4-BE49-F238E27FC236}">
                <a16:creationId xmlns:a16="http://schemas.microsoft.com/office/drawing/2014/main" id="{A76F40FF-A9A5-DA95-7616-B58219EDB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34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DBFE8-F8BE-42B9-9D89-3A596C449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3215985"/>
            <a:ext cx="10080982" cy="1347788"/>
          </a:xfrm>
        </p:spPr>
        <p:txBody>
          <a:bodyPr/>
          <a:lstStyle/>
          <a:p>
            <a:r>
              <a:rPr lang="en-US" sz="4200" dirty="0">
                <a:solidFill>
                  <a:schemeClr val="bg1"/>
                </a:solidFill>
              </a:rPr>
              <a:t>An analysis of survey responses (Nov 2021)</a:t>
            </a:r>
            <a:endParaRPr lang="en-US" sz="42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140DA02-E3FD-480B-8594-685FE5ABC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95" y="455676"/>
            <a:ext cx="6442428" cy="198208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4E1489-2BE1-417C-8BEF-8244A5430AEB}"/>
              </a:ext>
            </a:extLst>
          </p:cNvPr>
          <p:cNvCxnSpPr>
            <a:cxnSpLocks/>
          </p:cNvCxnSpPr>
          <p:nvPr/>
        </p:nvCxnSpPr>
        <p:spPr>
          <a:xfrm rot="10800000">
            <a:off x="1524000" y="2724438"/>
            <a:ext cx="0" cy="25146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557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C62CCC0B-3377-48D0-9E11-1537DB8F5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6769"/>
            <a:ext cx="12192000" cy="566738"/>
          </a:xfrm>
        </p:spPr>
        <p:txBody>
          <a:bodyPr/>
          <a:lstStyle/>
          <a:p>
            <a:r>
              <a:rPr lang="en-US" altLang="en-US" sz="3600" dirty="0"/>
              <a:t>Issues in use of Floating Support: </a:t>
            </a:r>
            <a:br>
              <a:rPr lang="en-US" altLang="en-US" sz="3600" dirty="0"/>
            </a:br>
            <a:r>
              <a:rPr lang="en-US" altLang="en-US" sz="3600" dirty="0"/>
              <a:t>Not knowing when to refer</a:t>
            </a:r>
            <a:endParaRPr lang="en-GB" altLang="en-US" sz="3600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FFACB66-23AB-4D1B-BBC8-147173B23D3C}"/>
              </a:ext>
            </a:extLst>
          </p:cNvPr>
          <p:cNvSpPr txBox="1">
            <a:spLocks/>
          </p:cNvSpPr>
          <p:nvPr/>
        </p:nvSpPr>
        <p:spPr bwMode="auto">
          <a:xfrm>
            <a:off x="2819400" y="1837567"/>
            <a:ext cx="731520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highlight>
                  <a:srgbClr val="005B70"/>
                </a:highlight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b="1" dirty="0"/>
          </a:p>
        </p:txBody>
      </p:sp>
      <p:pic>
        <p:nvPicPr>
          <p:cNvPr id="10" name="Picture 9" descr="Chart, pie chart&#10;&#10;Description automatically generated">
            <a:extLst>
              <a:ext uri="{FF2B5EF4-FFF2-40B4-BE49-F238E27FC236}">
                <a16:creationId xmlns:a16="http://schemas.microsoft.com/office/drawing/2014/main" id="{C08F41C4-4D0D-4B50-82B1-DF16BF8DD2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" t="4445" b="38888"/>
          <a:stretch/>
        </p:blipFill>
        <p:spPr>
          <a:xfrm>
            <a:off x="2241535" y="2151900"/>
            <a:ext cx="7432209" cy="358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31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FFC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2f99729-027d-467b-8409-cc84199a05f5">
      <UserInfo>
        <DisplayName>Declan Morris</DisplayName>
        <AccountId>10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F1B40105824248BB8FEE756F4818A5" ma:contentTypeVersion="11" ma:contentTypeDescription="Create a new document." ma:contentTypeScope="" ma:versionID="971f3ef2d7d2ee4730ec47bbfc5f0ebc">
  <xsd:schema xmlns:xsd="http://www.w3.org/2001/XMLSchema" xmlns:xs="http://www.w3.org/2001/XMLSchema" xmlns:p="http://schemas.microsoft.com/office/2006/metadata/properties" xmlns:ns2="36ed8636-82d7-4e01-9987-1f81095a33bd" xmlns:ns3="52f99729-027d-467b-8409-cc84199a05f5" targetNamespace="http://schemas.microsoft.com/office/2006/metadata/properties" ma:root="true" ma:fieldsID="3476189e1c73693c50c3b4cf77277034" ns2:_="" ns3:_="">
    <xsd:import namespace="36ed8636-82d7-4e01-9987-1f81095a33bd"/>
    <xsd:import namespace="52f99729-027d-467b-8409-cc84199a05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ed8636-82d7-4e01-9987-1f81095a33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f99729-027d-467b-8409-cc84199a0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F4662C-0452-4753-88E0-330DA87688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1E1760-2C51-41B6-ABC7-19CF2649294E}">
  <ds:schemaRefs>
    <ds:schemaRef ds:uri="http://schemas.microsoft.com/office/2006/metadata/properties"/>
    <ds:schemaRef ds:uri="52f99729-027d-467b-8409-cc84199a05f5"/>
    <ds:schemaRef ds:uri="http://purl.org/dc/terms/"/>
    <ds:schemaRef ds:uri="http://schemas.microsoft.com/office/2006/documentManagement/types"/>
    <ds:schemaRef ds:uri="http://schemas.microsoft.com/office/infopath/2007/PartnerControls"/>
    <ds:schemaRef ds:uri="36ed8636-82d7-4e01-9987-1f81095a33bd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06EB1B7-AEDD-4440-9F75-3A11503D27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ed8636-82d7-4e01-9987-1f81095a33bd"/>
    <ds:schemaRef ds:uri="52f99729-027d-467b-8409-cc84199a05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5284</TotalTime>
  <Words>772</Words>
  <Application>Microsoft Office PowerPoint</Application>
  <PresentationFormat>Widescreen</PresentationFormat>
  <Paragraphs>103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Amasis MT Pro Black</vt:lpstr>
      <vt:lpstr>Arial</vt:lpstr>
      <vt:lpstr>Calibri</vt:lpstr>
      <vt:lpstr>Office Theme</vt:lpstr>
      <vt:lpstr>PowerPoint Presentation</vt:lpstr>
      <vt:lpstr>Homelessness Awareness Week 2022 ‘Homelessness Prevention –  Having the Conversation’</vt:lpstr>
      <vt:lpstr>‘HOME’ video</vt:lpstr>
      <vt:lpstr>Homelessness Prevention Forum –  A brief history &amp; Vision</vt:lpstr>
      <vt:lpstr>IMPROVING AND SAFEGUARDING SOCIAL WELLBEING A Strategy for Social Work in Northern Ireland 2012 – 2022</vt:lpstr>
      <vt:lpstr>What is Floating Support</vt:lpstr>
      <vt:lpstr>WHAT IS FS VIDEO</vt:lpstr>
      <vt:lpstr>An analysis of survey responses (Nov 2021)</vt:lpstr>
      <vt:lpstr>Issues in use of Floating Support:  Not knowing when to refer</vt:lpstr>
      <vt:lpstr>Issues in use of Floating Support:  Entry requirements of service</vt:lpstr>
      <vt:lpstr>Awareness of Services</vt:lpstr>
      <vt:lpstr>PowerPoint Presentation</vt:lpstr>
      <vt:lpstr>Homelessness Prevention Awareness Tool - Content</vt:lpstr>
      <vt:lpstr>PowerPoint Presentation</vt:lpstr>
      <vt:lpstr>Points to Consider  Risk factors in themselves do not definitively mean that someone would commence a homeless journey; more that the likelihood of becoming homeless increased and that this in itself also increased if there were multiple risks or triggers.  </vt:lpstr>
      <vt:lpstr>Early Warning Signs</vt:lpstr>
      <vt:lpstr>ADD NICKY VIDEO </vt:lpstr>
      <vt:lpstr>Floating Support - The difference it makes…</vt:lpstr>
      <vt:lpstr>Homelessness Awareness Training tool – What people have told us so far: </vt:lpstr>
      <vt:lpstr>Homelessness Awareness Training tool – what next?</vt:lpstr>
      <vt:lpstr>Thank you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Brian Moylan</cp:lastModifiedBy>
  <cp:revision>192</cp:revision>
  <cp:lastPrinted>2022-12-05T10:01:04Z</cp:lastPrinted>
  <dcterms:created xsi:type="dcterms:W3CDTF">2004-09-08T14:02:51Z</dcterms:created>
  <dcterms:modified xsi:type="dcterms:W3CDTF">2022-12-06T11:55:56Z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0x010100B1F1B40105824248BB8FEE756F4818A5</vt:lpwstr>
  </property>
</Properties>
</file>