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4"/>
  </p:sldMasterIdLst>
  <p:sldIdLst>
    <p:sldId id="256" r:id="rId5"/>
    <p:sldId id="257" r:id="rId6"/>
    <p:sldId id="258" r:id="rId7"/>
    <p:sldId id="264" r:id="rId8"/>
    <p:sldId id="265" r:id="rId9"/>
    <p:sldId id="261" r:id="rId10"/>
    <p:sldId id="263" r:id="rId11"/>
    <p:sldId id="262" r:id="rId12"/>
    <p:sldId id="266" r:id="rId13"/>
    <p:sldId id="267" r:id="rId14"/>
    <p:sldId id="260"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19A978-24EF-412C-95CA-041D6CD2EF4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E182178-7DD0-4AC3-BD66-8C663483696B}">
      <dgm:prSet/>
      <dgm:spPr/>
      <dgm:t>
        <a:bodyPr/>
        <a:lstStyle/>
        <a:p>
          <a:r>
            <a:rPr lang="en-US"/>
            <a:t>Social work is committed to social justice and poverty is a social injustice. </a:t>
          </a:r>
        </a:p>
      </dgm:t>
    </dgm:pt>
    <dgm:pt modelId="{55CCE33A-9641-42B1-90E2-792FC8AC1DE1}" type="parTrans" cxnId="{D6B05E59-474D-433C-8ED6-BD2D8E697CC1}">
      <dgm:prSet/>
      <dgm:spPr/>
      <dgm:t>
        <a:bodyPr/>
        <a:lstStyle/>
        <a:p>
          <a:endParaRPr lang="en-US"/>
        </a:p>
      </dgm:t>
    </dgm:pt>
    <dgm:pt modelId="{54A49B43-DB05-4631-B6EA-7A743F9B0394}" type="sibTrans" cxnId="{D6B05E59-474D-433C-8ED6-BD2D8E697CC1}">
      <dgm:prSet/>
      <dgm:spPr/>
      <dgm:t>
        <a:bodyPr/>
        <a:lstStyle/>
        <a:p>
          <a:endParaRPr lang="en-US"/>
        </a:p>
      </dgm:t>
    </dgm:pt>
    <dgm:pt modelId="{14275235-B2E9-4BAB-8EB2-3F1A3B047747}">
      <dgm:prSet/>
      <dgm:spPr/>
      <dgm:t>
        <a:bodyPr/>
        <a:lstStyle/>
        <a:p>
          <a:r>
            <a:rPr lang="en-US"/>
            <a:t>Social work’s purpose is to improve and safeguard social well-being. Tackling poverty is central to enhancing social well-being. </a:t>
          </a:r>
        </a:p>
      </dgm:t>
    </dgm:pt>
    <dgm:pt modelId="{995C246F-F31B-4CB2-961E-026FADD51F0F}" type="parTrans" cxnId="{3C6C5D58-DEDF-4922-A848-0A1A8932C1E0}">
      <dgm:prSet/>
      <dgm:spPr/>
      <dgm:t>
        <a:bodyPr/>
        <a:lstStyle/>
        <a:p>
          <a:endParaRPr lang="en-US"/>
        </a:p>
      </dgm:t>
    </dgm:pt>
    <dgm:pt modelId="{B2A53AD0-4AE5-4ACD-ACBD-303F91949D06}" type="sibTrans" cxnId="{3C6C5D58-DEDF-4922-A848-0A1A8932C1E0}">
      <dgm:prSet/>
      <dgm:spPr/>
      <dgm:t>
        <a:bodyPr/>
        <a:lstStyle/>
        <a:p>
          <a:endParaRPr lang="en-US"/>
        </a:p>
      </dgm:t>
    </dgm:pt>
    <dgm:pt modelId="{7004C02D-A949-4818-B9CE-39CA8EF7AD09}">
      <dgm:prSet/>
      <dgm:spPr/>
      <dgm:t>
        <a:bodyPr/>
        <a:lstStyle/>
        <a:p>
          <a:r>
            <a:rPr lang="en-US"/>
            <a:t>Social work works with systems and understands the systemic nature of poverty which is created by structural and societal inequalities. Social work rejects individual, victim-blaming narratives of poverty</a:t>
          </a:r>
        </a:p>
      </dgm:t>
    </dgm:pt>
    <dgm:pt modelId="{B93C5B13-AC59-424B-99D4-FE43F1FD032D}" type="parTrans" cxnId="{AD5DDA4C-D473-4E6C-B0CC-8466E95D3C6A}">
      <dgm:prSet/>
      <dgm:spPr/>
      <dgm:t>
        <a:bodyPr/>
        <a:lstStyle/>
        <a:p>
          <a:endParaRPr lang="en-US"/>
        </a:p>
      </dgm:t>
    </dgm:pt>
    <dgm:pt modelId="{E68A0045-7F18-48D2-9E9E-873142D9A221}" type="sibTrans" cxnId="{AD5DDA4C-D473-4E6C-B0CC-8466E95D3C6A}">
      <dgm:prSet/>
      <dgm:spPr/>
      <dgm:t>
        <a:bodyPr/>
        <a:lstStyle/>
        <a:p>
          <a:endParaRPr lang="en-US"/>
        </a:p>
      </dgm:t>
    </dgm:pt>
    <dgm:pt modelId="{5941A8B8-B864-4BD9-A7E1-72CEDFBF4F39}" type="pres">
      <dgm:prSet presAssocID="{B419A978-24EF-412C-95CA-041D6CD2EF4B}" presName="linear" presStyleCnt="0">
        <dgm:presLayoutVars>
          <dgm:animLvl val="lvl"/>
          <dgm:resizeHandles val="exact"/>
        </dgm:presLayoutVars>
      </dgm:prSet>
      <dgm:spPr/>
    </dgm:pt>
    <dgm:pt modelId="{415B7E53-5934-4B4B-B1C5-598A83DF1C83}" type="pres">
      <dgm:prSet presAssocID="{9E182178-7DD0-4AC3-BD66-8C663483696B}" presName="parentText" presStyleLbl="node1" presStyleIdx="0" presStyleCnt="3">
        <dgm:presLayoutVars>
          <dgm:chMax val="0"/>
          <dgm:bulletEnabled val="1"/>
        </dgm:presLayoutVars>
      </dgm:prSet>
      <dgm:spPr/>
    </dgm:pt>
    <dgm:pt modelId="{8D7B52BE-9856-4963-9877-013AAD2FB6C8}" type="pres">
      <dgm:prSet presAssocID="{54A49B43-DB05-4631-B6EA-7A743F9B0394}" presName="spacer" presStyleCnt="0"/>
      <dgm:spPr/>
    </dgm:pt>
    <dgm:pt modelId="{CBD590D8-4D83-472E-8B1A-63323336EA0B}" type="pres">
      <dgm:prSet presAssocID="{14275235-B2E9-4BAB-8EB2-3F1A3B047747}" presName="parentText" presStyleLbl="node1" presStyleIdx="1" presStyleCnt="3">
        <dgm:presLayoutVars>
          <dgm:chMax val="0"/>
          <dgm:bulletEnabled val="1"/>
        </dgm:presLayoutVars>
      </dgm:prSet>
      <dgm:spPr/>
    </dgm:pt>
    <dgm:pt modelId="{A91954EF-5E74-4565-BF60-4728520D4FB0}" type="pres">
      <dgm:prSet presAssocID="{B2A53AD0-4AE5-4ACD-ACBD-303F91949D06}" presName="spacer" presStyleCnt="0"/>
      <dgm:spPr/>
    </dgm:pt>
    <dgm:pt modelId="{19B86E12-CECD-42DF-95DF-A6EB059C3512}" type="pres">
      <dgm:prSet presAssocID="{7004C02D-A949-4818-B9CE-39CA8EF7AD09}" presName="parentText" presStyleLbl="node1" presStyleIdx="2" presStyleCnt="3">
        <dgm:presLayoutVars>
          <dgm:chMax val="0"/>
          <dgm:bulletEnabled val="1"/>
        </dgm:presLayoutVars>
      </dgm:prSet>
      <dgm:spPr/>
    </dgm:pt>
  </dgm:ptLst>
  <dgm:cxnLst>
    <dgm:cxn modelId="{73C5C61F-0CB4-455D-AEF4-D015AF2532AE}" type="presOf" srcId="{B419A978-24EF-412C-95CA-041D6CD2EF4B}" destId="{5941A8B8-B864-4BD9-A7E1-72CEDFBF4F39}" srcOrd="0" destOrd="0" presId="urn:microsoft.com/office/officeart/2005/8/layout/vList2"/>
    <dgm:cxn modelId="{AD5DDA4C-D473-4E6C-B0CC-8466E95D3C6A}" srcId="{B419A978-24EF-412C-95CA-041D6CD2EF4B}" destId="{7004C02D-A949-4818-B9CE-39CA8EF7AD09}" srcOrd="2" destOrd="0" parTransId="{B93C5B13-AC59-424B-99D4-FE43F1FD032D}" sibTransId="{E68A0045-7F18-48D2-9E9E-873142D9A221}"/>
    <dgm:cxn modelId="{3C6C5D58-DEDF-4922-A848-0A1A8932C1E0}" srcId="{B419A978-24EF-412C-95CA-041D6CD2EF4B}" destId="{14275235-B2E9-4BAB-8EB2-3F1A3B047747}" srcOrd="1" destOrd="0" parTransId="{995C246F-F31B-4CB2-961E-026FADD51F0F}" sibTransId="{B2A53AD0-4AE5-4ACD-ACBD-303F91949D06}"/>
    <dgm:cxn modelId="{D6B05E59-474D-433C-8ED6-BD2D8E697CC1}" srcId="{B419A978-24EF-412C-95CA-041D6CD2EF4B}" destId="{9E182178-7DD0-4AC3-BD66-8C663483696B}" srcOrd="0" destOrd="0" parTransId="{55CCE33A-9641-42B1-90E2-792FC8AC1DE1}" sibTransId="{54A49B43-DB05-4631-B6EA-7A743F9B0394}"/>
    <dgm:cxn modelId="{D3F19789-FEC4-4082-838F-8779AD6A53D8}" type="presOf" srcId="{7004C02D-A949-4818-B9CE-39CA8EF7AD09}" destId="{19B86E12-CECD-42DF-95DF-A6EB059C3512}" srcOrd="0" destOrd="0" presId="urn:microsoft.com/office/officeart/2005/8/layout/vList2"/>
    <dgm:cxn modelId="{E915CDD4-0828-4616-821E-276A120E46AD}" type="presOf" srcId="{9E182178-7DD0-4AC3-BD66-8C663483696B}" destId="{415B7E53-5934-4B4B-B1C5-598A83DF1C83}" srcOrd="0" destOrd="0" presId="urn:microsoft.com/office/officeart/2005/8/layout/vList2"/>
    <dgm:cxn modelId="{B95AE1DC-35C4-49E8-B422-0750E2B60990}" type="presOf" srcId="{14275235-B2E9-4BAB-8EB2-3F1A3B047747}" destId="{CBD590D8-4D83-472E-8B1A-63323336EA0B}" srcOrd="0" destOrd="0" presId="urn:microsoft.com/office/officeart/2005/8/layout/vList2"/>
    <dgm:cxn modelId="{7BB6778E-8010-4693-9D45-59638BFF986E}" type="presParOf" srcId="{5941A8B8-B864-4BD9-A7E1-72CEDFBF4F39}" destId="{415B7E53-5934-4B4B-B1C5-598A83DF1C83}" srcOrd="0" destOrd="0" presId="urn:microsoft.com/office/officeart/2005/8/layout/vList2"/>
    <dgm:cxn modelId="{7B16752A-2FA6-4921-A80F-6A101C0281A7}" type="presParOf" srcId="{5941A8B8-B864-4BD9-A7E1-72CEDFBF4F39}" destId="{8D7B52BE-9856-4963-9877-013AAD2FB6C8}" srcOrd="1" destOrd="0" presId="urn:microsoft.com/office/officeart/2005/8/layout/vList2"/>
    <dgm:cxn modelId="{63DFFAB2-B05C-4C6F-B0EF-D9C35CD91AEA}" type="presParOf" srcId="{5941A8B8-B864-4BD9-A7E1-72CEDFBF4F39}" destId="{CBD590D8-4D83-472E-8B1A-63323336EA0B}" srcOrd="2" destOrd="0" presId="urn:microsoft.com/office/officeart/2005/8/layout/vList2"/>
    <dgm:cxn modelId="{27854554-52EB-44DD-9DFC-07419C007B74}" type="presParOf" srcId="{5941A8B8-B864-4BD9-A7E1-72CEDFBF4F39}" destId="{A91954EF-5E74-4565-BF60-4728520D4FB0}" srcOrd="3" destOrd="0" presId="urn:microsoft.com/office/officeart/2005/8/layout/vList2"/>
    <dgm:cxn modelId="{01C2480E-81E8-4709-88C5-94F477FC4070}" type="presParOf" srcId="{5941A8B8-B864-4BD9-A7E1-72CEDFBF4F39}" destId="{19B86E12-CECD-42DF-95DF-A6EB059C351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B7E53-5934-4B4B-B1C5-598A83DF1C83}">
      <dsp:nvSpPr>
        <dsp:cNvPr id="0" name=""/>
        <dsp:cNvSpPr/>
      </dsp:nvSpPr>
      <dsp:spPr>
        <a:xfrm>
          <a:off x="0" y="391591"/>
          <a:ext cx="6628804" cy="13603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Social work is committed to social justice and poverty is a social injustice. </a:t>
          </a:r>
        </a:p>
      </dsp:txBody>
      <dsp:txXfrm>
        <a:off x="66409" y="458000"/>
        <a:ext cx="6495986" cy="1227581"/>
      </dsp:txXfrm>
    </dsp:sp>
    <dsp:sp modelId="{CBD590D8-4D83-472E-8B1A-63323336EA0B}">
      <dsp:nvSpPr>
        <dsp:cNvPr id="0" name=""/>
        <dsp:cNvSpPr/>
      </dsp:nvSpPr>
      <dsp:spPr>
        <a:xfrm>
          <a:off x="0" y="1809590"/>
          <a:ext cx="6628804" cy="1360399"/>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Social work’s purpose is to improve and safeguard social well-being. Tackling poverty is central to enhancing social well-being. </a:t>
          </a:r>
        </a:p>
      </dsp:txBody>
      <dsp:txXfrm>
        <a:off x="66409" y="1875999"/>
        <a:ext cx="6495986" cy="1227581"/>
      </dsp:txXfrm>
    </dsp:sp>
    <dsp:sp modelId="{19B86E12-CECD-42DF-95DF-A6EB059C3512}">
      <dsp:nvSpPr>
        <dsp:cNvPr id="0" name=""/>
        <dsp:cNvSpPr/>
      </dsp:nvSpPr>
      <dsp:spPr>
        <a:xfrm>
          <a:off x="0" y="3227590"/>
          <a:ext cx="6628804" cy="136039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Social work works with systems and understands the systemic nature of poverty which is created by structural and societal inequalities. Social work rejects individual, victim-blaming narratives of poverty</a:t>
          </a:r>
        </a:p>
      </dsp:txBody>
      <dsp:txXfrm>
        <a:off x="66409" y="3293999"/>
        <a:ext cx="6495986" cy="12275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2247993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2724221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6983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1267758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7484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734011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3375848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2966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376035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007EFD-738F-46B4-BE70-6D925C67C5FF}" type="datetimeFigureOut">
              <a:rPr lang="en-GB" smtClean="0"/>
              <a:t>13/01/2023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2066038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007EFD-738F-46B4-BE70-6D925C67C5FF}" type="datetimeFigureOut">
              <a:rPr lang="en-GB" smtClean="0"/>
              <a:t>13/01/2023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392769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007EFD-738F-46B4-BE70-6D925C67C5FF}" type="datetimeFigureOut">
              <a:rPr lang="en-GB" smtClean="0"/>
              <a:t>13/01/2023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162191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007EFD-738F-46B4-BE70-6D925C67C5FF}" type="datetimeFigureOut">
              <a:rPr lang="en-GB" smtClean="0"/>
              <a:t>13/01/2023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314343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07EFD-738F-46B4-BE70-6D925C67C5FF}" type="datetimeFigureOut">
              <a:rPr lang="en-GB" smtClean="0"/>
              <a:t>13/01/2023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378602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007EFD-738F-46B4-BE70-6D925C67C5FF}" type="datetimeFigureOut">
              <a:rPr lang="en-GB" smtClean="0"/>
              <a:t>13/01/2023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205581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007EFD-738F-46B4-BE70-6D925C67C5FF}" type="datetimeFigureOut">
              <a:rPr lang="en-GB" smtClean="0"/>
              <a:t>13/01/2023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17880A-FD2E-457A-9D26-95A09DEB7F17}" type="slidenum">
              <a:rPr lang="en-GB" smtClean="0"/>
              <a:t>‹#›</a:t>
            </a:fld>
            <a:endParaRPr lang="en-GB"/>
          </a:p>
        </p:txBody>
      </p:sp>
    </p:spTree>
    <p:extLst>
      <p:ext uri="{BB962C8B-B14F-4D97-AF65-F5344CB8AC3E}">
        <p14:creationId xmlns:p14="http://schemas.microsoft.com/office/powerpoint/2010/main" val="197913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007EFD-738F-46B4-BE70-6D925C67C5FF}" type="datetimeFigureOut">
              <a:rPr lang="en-GB" smtClean="0"/>
              <a:t>13/01/2023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217880A-FD2E-457A-9D26-95A09DEB7F17}" type="slidenum">
              <a:rPr lang="en-GB" smtClean="0"/>
              <a:t>‹#›</a:t>
            </a:fld>
            <a:endParaRPr lang="en-GB"/>
          </a:p>
        </p:txBody>
      </p:sp>
    </p:spTree>
    <p:extLst>
      <p:ext uri="{BB962C8B-B14F-4D97-AF65-F5344CB8AC3E}">
        <p14:creationId xmlns:p14="http://schemas.microsoft.com/office/powerpoint/2010/main" val="2655884"/>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7" name="Picture 4">
            <a:extLst>
              <a:ext uri="{FF2B5EF4-FFF2-40B4-BE49-F238E27FC236}">
                <a16:creationId xmlns:a16="http://schemas.microsoft.com/office/drawing/2014/main" id="{C875E428-08B2-86B2-9FC1-7CFDFD0E0E56}"/>
              </a:ext>
            </a:extLst>
          </p:cNvPr>
          <p:cNvPicPr>
            <a:picLocks noChangeAspect="1"/>
          </p:cNvPicPr>
          <p:nvPr/>
        </p:nvPicPr>
        <p:blipFill rotWithShape="1">
          <a:blip r:embed="rId2">
            <a:duotone>
              <a:prstClr val="black"/>
              <a:prstClr val="white"/>
            </a:duotone>
          </a:blip>
          <a:srcRect l="13829" r="17403" b="-2"/>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C837E071-C03B-B2AF-C6FF-4B858176E7B5}"/>
              </a:ext>
            </a:extLst>
          </p:cNvPr>
          <p:cNvSpPr>
            <a:spLocks noGrp="1"/>
          </p:cNvSpPr>
          <p:nvPr>
            <p:ph type="ctrTitle"/>
          </p:nvPr>
        </p:nvSpPr>
        <p:spPr>
          <a:xfrm>
            <a:off x="668866" y="1678666"/>
            <a:ext cx="5123515" cy="2369093"/>
          </a:xfrm>
        </p:spPr>
        <p:txBody>
          <a:bodyPr>
            <a:normAutofit/>
          </a:bodyPr>
          <a:lstStyle/>
          <a:p>
            <a:pPr>
              <a:lnSpc>
                <a:spcPct val="90000"/>
              </a:lnSpc>
            </a:pPr>
            <a:r>
              <a:rPr lang="en-US" sz="3700"/>
              <a:t>ANTI-POVERTY PRACTICE FRAMEWORK FOR SOCIAL WORK IN NORTHERN IRELAND</a:t>
            </a:r>
            <a:endParaRPr lang="en-GB" sz="3700"/>
          </a:p>
        </p:txBody>
      </p:sp>
      <p:sp>
        <p:nvSpPr>
          <p:cNvPr id="3" name="Subtitle 2">
            <a:extLst>
              <a:ext uri="{FF2B5EF4-FFF2-40B4-BE49-F238E27FC236}">
                <a16:creationId xmlns:a16="http://schemas.microsoft.com/office/drawing/2014/main" id="{CD8BE317-8139-81AD-558C-EC79F6AA28F7}"/>
              </a:ext>
            </a:extLst>
          </p:cNvPr>
          <p:cNvSpPr>
            <a:spLocks noGrp="1"/>
          </p:cNvSpPr>
          <p:nvPr>
            <p:ph type="subTitle" idx="1"/>
          </p:nvPr>
        </p:nvSpPr>
        <p:spPr>
          <a:xfrm>
            <a:off x="677335" y="4050831"/>
            <a:ext cx="5113217" cy="1096901"/>
          </a:xfrm>
        </p:spPr>
        <p:txBody>
          <a:bodyPr>
            <a:normAutofit/>
          </a:bodyPr>
          <a:lstStyle/>
          <a:p>
            <a:pPr>
              <a:lnSpc>
                <a:spcPct val="90000"/>
              </a:lnSpc>
            </a:pPr>
            <a:r>
              <a:rPr lang="en-US" sz="1100"/>
              <a:t>Darren Strawbridge</a:t>
            </a:r>
          </a:p>
          <a:p>
            <a:pPr>
              <a:lnSpc>
                <a:spcPct val="90000"/>
              </a:lnSpc>
            </a:pPr>
            <a:r>
              <a:rPr lang="en-US" sz="1100"/>
              <a:t>Professional Social Work officer</a:t>
            </a:r>
          </a:p>
          <a:p>
            <a:pPr>
              <a:lnSpc>
                <a:spcPct val="90000"/>
              </a:lnSpc>
            </a:pPr>
            <a:r>
              <a:rPr lang="en-US" sz="1100"/>
              <a:t>Office of Social Service</a:t>
            </a:r>
          </a:p>
          <a:p>
            <a:pPr>
              <a:lnSpc>
                <a:spcPct val="90000"/>
              </a:lnSpc>
            </a:pPr>
            <a:r>
              <a:rPr lang="en-GB" sz="1100"/>
              <a:t>Department of Health</a:t>
            </a:r>
          </a:p>
        </p:txBody>
      </p:sp>
    </p:spTree>
    <p:extLst>
      <p:ext uri="{BB962C8B-B14F-4D97-AF65-F5344CB8AC3E}">
        <p14:creationId xmlns:p14="http://schemas.microsoft.com/office/powerpoint/2010/main" val="329238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99366-7A49-1C95-C6F8-29D1A7F40656}"/>
              </a:ext>
            </a:extLst>
          </p:cNvPr>
          <p:cNvSpPr>
            <a:spLocks noGrp="1"/>
          </p:cNvSpPr>
          <p:nvPr>
            <p:ph type="title"/>
          </p:nvPr>
        </p:nvSpPr>
        <p:spPr/>
        <p:txBody>
          <a:bodyPr/>
          <a:lstStyle/>
          <a:p>
            <a:pPr algn="ctr"/>
            <a:r>
              <a:rPr lang="en-US" dirty="0"/>
              <a:t>Response to Poverty</a:t>
            </a:r>
            <a:endParaRPr lang="en-GB" dirty="0"/>
          </a:p>
        </p:txBody>
      </p:sp>
      <p:pic>
        <p:nvPicPr>
          <p:cNvPr id="4" name="Content Placeholder 3">
            <a:extLst>
              <a:ext uri="{FF2B5EF4-FFF2-40B4-BE49-F238E27FC236}">
                <a16:creationId xmlns:a16="http://schemas.microsoft.com/office/drawing/2014/main" id="{D6ADFAE8-1702-B8AF-593B-EA108C6F6306}"/>
              </a:ext>
            </a:extLst>
          </p:cNvPr>
          <p:cNvPicPr>
            <a:picLocks noGrp="1" noChangeAspect="1"/>
          </p:cNvPicPr>
          <p:nvPr>
            <p:ph idx="1"/>
          </p:nvPr>
        </p:nvPicPr>
        <p:blipFill>
          <a:blip r:embed="rId2"/>
          <a:stretch>
            <a:fillRect/>
          </a:stretch>
        </p:blipFill>
        <p:spPr>
          <a:xfrm>
            <a:off x="2370931" y="1543223"/>
            <a:ext cx="6183789" cy="4420222"/>
          </a:xfrm>
          <a:prstGeom prst="rect">
            <a:avLst/>
          </a:prstGeom>
        </p:spPr>
      </p:pic>
    </p:spTree>
    <p:extLst>
      <p:ext uri="{BB962C8B-B14F-4D97-AF65-F5344CB8AC3E}">
        <p14:creationId xmlns:p14="http://schemas.microsoft.com/office/powerpoint/2010/main" val="3809935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07FE8-E3D7-C642-1A09-5BD09AB9B7ED}"/>
              </a:ext>
            </a:extLst>
          </p:cNvPr>
          <p:cNvSpPr>
            <a:spLocks noGrp="1"/>
          </p:cNvSpPr>
          <p:nvPr>
            <p:ph type="title"/>
          </p:nvPr>
        </p:nvSpPr>
        <p:spPr/>
        <p:txBody>
          <a:bodyPr/>
          <a:lstStyle/>
          <a:p>
            <a:pPr algn="ctr"/>
            <a:r>
              <a:rPr lang="en-US" dirty="0"/>
              <a:t>What can Social Work do!!</a:t>
            </a:r>
            <a:endParaRPr lang="en-GB" dirty="0"/>
          </a:p>
        </p:txBody>
      </p:sp>
      <p:sp>
        <p:nvSpPr>
          <p:cNvPr id="6" name="Content Placeholder 5">
            <a:extLst>
              <a:ext uri="{FF2B5EF4-FFF2-40B4-BE49-F238E27FC236}">
                <a16:creationId xmlns:a16="http://schemas.microsoft.com/office/drawing/2014/main" id="{38415DD4-F015-36B2-19C5-AC79D76329B7}"/>
              </a:ext>
            </a:extLst>
          </p:cNvPr>
          <p:cNvSpPr>
            <a:spLocks noGrp="1"/>
          </p:cNvSpPr>
          <p:nvPr>
            <p:ph idx="1"/>
          </p:nvPr>
        </p:nvSpPr>
        <p:spPr/>
        <p:txBody>
          <a:bodyPr/>
          <a:lstStyle/>
          <a:p>
            <a:r>
              <a:rPr lang="en-GB" dirty="0"/>
              <a:t>It’s very important that we as social work practitioners think about poverty and the impact it may have on those we support. We need to understand it and it’s important as always in social work practice that we understand it at an individual level and at a wider societal level. It’s also extremely important that our responses to poverty are well informed.</a:t>
            </a:r>
          </a:p>
          <a:p>
            <a:r>
              <a:rPr lang="en-GB" dirty="0"/>
              <a:t>Our responses to poverty should be co produced with those who experience poverty and we must be careful not to impose our own narratives of poverty or solutions on other people.</a:t>
            </a:r>
          </a:p>
          <a:p>
            <a:r>
              <a:rPr lang="en-GB" dirty="0"/>
              <a:t>Poverty aware practice belongs across the whole social work practice continuum from prevention to care and control. Anti poverty practice should be embedded in routine processes such as assessment, planning and review</a:t>
            </a:r>
          </a:p>
          <a:p>
            <a:endParaRPr lang="en-GB" dirty="0"/>
          </a:p>
        </p:txBody>
      </p:sp>
    </p:spTree>
    <p:extLst>
      <p:ext uri="{BB962C8B-B14F-4D97-AF65-F5344CB8AC3E}">
        <p14:creationId xmlns:p14="http://schemas.microsoft.com/office/powerpoint/2010/main" val="1853208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95CC-92A7-5654-B68A-66F0360F7F10}"/>
              </a:ext>
            </a:extLst>
          </p:cNvPr>
          <p:cNvSpPr>
            <a:spLocks noGrp="1"/>
          </p:cNvSpPr>
          <p:nvPr>
            <p:ph type="title"/>
          </p:nvPr>
        </p:nvSpPr>
        <p:spPr>
          <a:xfrm>
            <a:off x="5536734" y="609600"/>
            <a:ext cx="3737268" cy="1320800"/>
          </a:xfrm>
        </p:spPr>
        <p:txBody>
          <a:bodyPr>
            <a:normAutofit/>
          </a:bodyPr>
          <a:lstStyle/>
          <a:p>
            <a:r>
              <a:rPr lang="en-US" dirty="0"/>
              <a:t>Examples</a:t>
            </a:r>
            <a:endParaRPr lang="en-GB"/>
          </a:p>
        </p:txBody>
      </p:sp>
      <p:sp>
        <p:nvSpPr>
          <p:cNvPr id="3" name="Content Placeholder 2">
            <a:extLst>
              <a:ext uri="{FF2B5EF4-FFF2-40B4-BE49-F238E27FC236}">
                <a16:creationId xmlns:a16="http://schemas.microsoft.com/office/drawing/2014/main" id="{5C4EF3EE-E0CE-9938-840D-DA8E31862662}"/>
              </a:ext>
            </a:extLst>
          </p:cNvPr>
          <p:cNvSpPr>
            <a:spLocks noGrp="1"/>
          </p:cNvSpPr>
          <p:nvPr>
            <p:ph idx="1"/>
          </p:nvPr>
        </p:nvSpPr>
        <p:spPr>
          <a:xfrm>
            <a:off x="5209563" y="2160589"/>
            <a:ext cx="4064439" cy="3880773"/>
          </a:xfrm>
        </p:spPr>
        <p:txBody>
          <a:bodyPr>
            <a:normAutofit fontScale="92500" lnSpcReduction="20000"/>
          </a:bodyPr>
          <a:lstStyle/>
          <a:p>
            <a:r>
              <a:rPr lang="en-US" dirty="0"/>
              <a:t>Advocating with Housing and social security service services about entitlements for a service user</a:t>
            </a:r>
          </a:p>
          <a:p>
            <a:r>
              <a:rPr lang="en-US" dirty="0"/>
              <a:t>Providing Article 18 (children and Article 15 (Adults) payments in term of cash grants or urgent food supplies</a:t>
            </a:r>
          </a:p>
          <a:p>
            <a:r>
              <a:rPr lang="en-US" dirty="0"/>
              <a:t>Carers cash grants under the Carers and Direct and Direct Payments (NI) Act 2002</a:t>
            </a:r>
          </a:p>
          <a:p>
            <a:r>
              <a:rPr lang="en-US" dirty="0"/>
              <a:t>Referring to local charities</a:t>
            </a:r>
          </a:p>
          <a:p>
            <a:r>
              <a:rPr lang="en-US" dirty="0"/>
              <a:t>Offering advice to those who want to take up employment</a:t>
            </a:r>
          </a:p>
          <a:p>
            <a:r>
              <a:rPr lang="en-US" dirty="0"/>
              <a:t>Supporting and promoting community empowerment</a:t>
            </a:r>
            <a:endParaRPr lang="en-GB" dirty="0"/>
          </a:p>
        </p:txBody>
      </p:sp>
      <p:pic>
        <p:nvPicPr>
          <p:cNvPr id="5" name="Picture 4" descr="Question mark on green pastel background">
            <a:extLst>
              <a:ext uri="{FF2B5EF4-FFF2-40B4-BE49-F238E27FC236}">
                <a16:creationId xmlns:a16="http://schemas.microsoft.com/office/drawing/2014/main" id="{4905D10E-FB8F-36AC-E343-118C23C6A5D3}"/>
              </a:ext>
            </a:extLst>
          </p:cNvPr>
          <p:cNvPicPr>
            <a:picLocks noChangeAspect="1"/>
          </p:cNvPicPr>
          <p:nvPr/>
        </p:nvPicPr>
        <p:blipFill rotWithShape="1">
          <a:blip r:embed="rId2"/>
          <a:srcRect l="40496" r="504"/>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Tree>
    <p:extLst>
      <p:ext uri="{BB962C8B-B14F-4D97-AF65-F5344CB8AC3E}">
        <p14:creationId xmlns:p14="http://schemas.microsoft.com/office/powerpoint/2010/main" val="389773753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7F7C-97DF-CA6C-12F7-37158E3F5C79}"/>
              </a:ext>
            </a:extLst>
          </p:cNvPr>
          <p:cNvSpPr>
            <a:spLocks noGrp="1"/>
          </p:cNvSpPr>
          <p:nvPr>
            <p:ph type="title"/>
          </p:nvPr>
        </p:nvSpPr>
        <p:spPr>
          <a:xfrm>
            <a:off x="677334" y="609600"/>
            <a:ext cx="3843375" cy="5175624"/>
          </a:xfrm>
        </p:spPr>
        <p:txBody>
          <a:bodyPr anchor="ctr">
            <a:normAutofit/>
          </a:bodyPr>
          <a:lstStyle/>
          <a:p>
            <a:r>
              <a:rPr lang="en-US" dirty="0">
                <a:solidFill>
                  <a:schemeClr val="tx1">
                    <a:lumMod val="85000"/>
                    <a:lumOff val="15000"/>
                  </a:schemeClr>
                </a:solidFill>
              </a:rPr>
              <a:t>Conclusion</a:t>
            </a:r>
            <a:endParaRPr lang="en-GB"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25C3FF2D-D196-0873-FCD6-148755D5B3F4}"/>
              </a:ext>
            </a:extLst>
          </p:cNvPr>
          <p:cNvSpPr>
            <a:spLocks noGrp="1"/>
          </p:cNvSpPr>
          <p:nvPr>
            <p:ph idx="1"/>
          </p:nvPr>
        </p:nvSpPr>
        <p:spPr>
          <a:xfrm>
            <a:off x="6116084" y="609601"/>
            <a:ext cx="5511296" cy="5175624"/>
          </a:xfrm>
        </p:spPr>
        <p:txBody>
          <a:bodyPr anchor="ctr">
            <a:normAutofit/>
          </a:bodyPr>
          <a:lstStyle/>
          <a:p>
            <a:pPr marL="0" indent="0">
              <a:buNone/>
            </a:pPr>
            <a:r>
              <a:rPr lang="en-US" dirty="0">
                <a:solidFill>
                  <a:srgbClr val="FFFFFF"/>
                </a:solidFill>
              </a:rPr>
              <a:t>The framework wishes to support social workers to feel empowered to tackle poverty in the same way that social workers address racism, sexism and disability discrimination. Social Workers can tackle poverty in a multi layered way within their own spheres of influence.</a:t>
            </a:r>
          </a:p>
          <a:p>
            <a:pPr marL="0" indent="0">
              <a:buNone/>
            </a:pPr>
            <a:endParaRPr lang="en-US" dirty="0">
              <a:solidFill>
                <a:srgbClr val="FFFFFF"/>
              </a:solidFill>
            </a:endParaRPr>
          </a:p>
          <a:p>
            <a:pPr marL="0" indent="0">
              <a:buNone/>
            </a:pPr>
            <a:r>
              <a:rPr lang="en-US" dirty="0">
                <a:solidFill>
                  <a:srgbClr val="FFFFFF"/>
                </a:solidFill>
              </a:rPr>
              <a:t>Social workers should respond to the injustice of poverty within the context of anti oppressive practice and be able to challenge systems to create a more equitable society. </a:t>
            </a:r>
          </a:p>
          <a:p>
            <a:pPr marL="0" indent="0">
              <a:buNone/>
            </a:pPr>
            <a:endParaRPr lang="en-US" dirty="0">
              <a:solidFill>
                <a:srgbClr val="FFFFFF"/>
              </a:solidFill>
            </a:endParaRPr>
          </a:p>
          <a:p>
            <a:pPr marL="0" indent="0">
              <a:buNone/>
            </a:pPr>
            <a:r>
              <a:rPr lang="en-US" dirty="0">
                <a:solidFill>
                  <a:srgbClr val="FFFFFF"/>
                </a:solidFill>
              </a:rPr>
              <a:t>Can I ask that you begin to think about ways of doing this in your own practice?</a:t>
            </a:r>
            <a:endParaRPr lang="en-GB" dirty="0">
              <a:solidFill>
                <a:srgbClr val="FFFFFF"/>
              </a:solidFill>
            </a:endParaRPr>
          </a:p>
        </p:txBody>
      </p:sp>
    </p:spTree>
    <p:extLst>
      <p:ext uri="{BB962C8B-B14F-4D97-AF65-F5344CB8AC3E}">
        <p14:creationId xmlns:p14="http://schemas.microsoft.com/office/powerpoint/2010/main" val="267219643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BA7BFFD-0EB5-43E8-2B43-9583CE5F8936}"/>
              </a:ext>
            </a:extLst>
          </p:cNvPr>
          <p:cNvPicPr>
            <a:picLocks noChangeAspect="1"/>
          </p:cNvPicPr>
          <p:nvPr/>
        </p:nvPicPr>
        <p:blipFill>
          <a:blip r:embed="rId2"/>
          <a:stretch>
            <a:fillRect/>
          </a:stretch>
        </p:blipFill>
        <p:spPr>
          <a:xfrm>
            <a:off x="1348581" y="2356246"/>
            <a:ext cx="7094538" cy="4047172"/>
          </a:xfrm>
          <a:prstGeom prst="rect">
            <a:avLst/>
          </a:prstGeom>
        </p:spPr>
      </p:pic>
      <p:sp>
        <p:nvSpPr>
          <p:cNvPr id="6" name="TextBox 5">
            <a:extLst>
              <a:ext uri="{FF2B5EF4-FFF2-40B4-BE49-F238E27FC236}">
                <a16:creationId xmlns:a16="http://schemas.microsoft.com/office/drawing/2014/main" id="{91E9A5B8-8615-CB10-1AF6-C6C020F3AC80}"/>
              </a:ext>
            </a:extLst>
          </p:cNvPr>
          <p:cNvSpPr txBox="1"/>
          <p:nvPr/>
        </p:nvSpPr>
        <p:spPr>
          <a:xfrm>
            <a:off x="1843088" y="324921"/>
            <a:ext cx="6105524" cy="2031325"/>
          </a:xfrm>
          <a:prstGeom prst="rect">
            <a:avLst/>
          </a:prstGeom>
          <a:noFill/>
        </p:spPr>
        <p:txBody>
          <a:bodyPr wrap="square">
            <a:spAutoFit/>
          </a:bodyPr>
          <a:lstStyle/>
          <a:p>
            <a:pPr algn="ctr"/>
            <a:r>
              <a:rPr lang="en-US" dirty="0"/>
              <a:t>WHEN THE ANTI POVERTY FRAMEWORK FOR SOCIAL WORK IN NORTHERN IRELAND WAS LAUNCHED ON 3</a:t>
            </a:r>
            <a:r>
              <a:rPr lang="en-US" baseline="30000" dirty="0"/>
              <a:t>RD</a:t>
            </a:r>
            <a:r>
              <a:rPr lang="en-US" dirty="0"/>
              <a:t> JULY 2018 IT WAS WARNED THAT POVERTY WAS THE ELEPHANT IN THE ROOM OF SOCIAL WORK PRACTICE</a:t>
            </a:r>
          </a:p>
          <a:p>
            <a:pPr algn="ctr"/>
            <a:endParaRPr lang="en-US" dirty="0"/>
          </a:p>
          <a:p>
            <a:pPr algn="ctr"/>
            <a:r>
              <a:rPr lang="en-US" b="1" dirty="0"/>
              <a:t>I THINK WE WOULD ALL AGREE THAT IT IS NO LONGER THE ELEPHANT IN THE ROOM!!</a:t>
            </a:r>
            <a:endParaRPr lang="en-GB" b="1" dirty="0"/>
          </a:p>
        </p:txBody>
      </p:sp>
    </p:spTree>
    <p:extLst>
      <p:ext uri="{BB962C8B-B14F-4D97-AF65-F5344CB8AC3E}">
        <p14:creationId xmlns:p14="http://schemas.microsoft.com/office/powerpoint/2010/main" val="317485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1BB75-CACC-3601-BA24-1F6E9B49C71F}"/>
              </a:ext>
            </a:extLst>
          </p:cNvPr>
          <p:cNvSpPr>
            <a:spLocks noGrp="1"/>
          </p:cNvSpPr>
          <p:nvPr>
            <p:ph type="title"/>
          </p:nvPr>
        </p:nvSpPr>
        <p:spPr/>
        <p:txBody>
          <a:bodyPr/>
          <a:lstStyle/>
          <a:p>
            <a:pPr algn="ctr"/>
            <a:r>
              <a:rPr lang="en-US" dirty="0"/>
              <a:t>Anti-Poverty Framework for social work in NI</a:t>
            </a:r>
            <a:endParaRPr lang="en-GB" dirty="0"/>
          </a:p>
        </p:txBody>
      </p:sp>
      <p:sp>
        <p:nvSpPr>
          <p:cNvPr id="3" name="Content Placeholder 2">
            <a:extLst>
              <a:ext uri="{FF2B5EF4-FFF2-40B4-BE49-F238E27FC236}">
                <a16:creationId xmlns:a16="http://schemas.microsoft.com/office/drawing/2014/main" id="{A038B675-38BF-036F-F343-99ABA547D54E}"/>
              </a:ext>
            </a:extLst>
          </p:cNvPr>
          <p:cNvSpPr>
            <a:spLocks noGrp="1"/>
          </p:cNvSpPr>
          <p:nvPr>
            <p:ph idx="1"/>
          </p:nvPr>
        </p:nvSpPr>
        <p:spPr/>
        <p:txBody>
          <a:bodyPr>
            <a:normAutofit/>
          </a:bodyPr>
          <a:lstStyle/>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Framework seeks to bring poverty into the foreground of social work practice. It aims to help social workers recognise and respond to the impact of poverty on</a:t>
            </a:r>
            <a:r>
              <a:rPr lang="en-US" dirty="0"/>
              <a:t> individuals, families and communities.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Poverty is a major social injustice. Social work as a profession committed to social justice must work to tackle poverty.</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GB" dirty="0">
                <a:latin typeface="Calibri" panose="020F0502020204030204" pitchFamily="34" charset="0"/>
                <a:ea typeface="Calibri" panose="020F0502020204030204" pitchFamily="34" charset="0"/>
                <a:cs typeface="Times New Roman" panose="02020603050405020304" pitchFamily="18" charset="0"/>
              </a:rPr>
              <a:t>W</a:t>
            </a:r>
            <a:r>
              <a:rPr lang="en-GB" sz="1800" dirty="0">
                <a:effectLst/>
                <a:latin typeface="Calibri" panose="020F0502020204030204" pitchFamily="34" charset="0"/>
                <a:ea typeface="Calibri" panose="020F0502020204030204" pitchFamily="34" charset="0"/>
                <a:cs typeface="Times New Roman" panose="02020603050405020304" pitchFamily="18" charset="0"/>
              </a:rPr>
              <a:t>hether it’s people with mental health problems, people with a disability, carers or children and families. The purpose of social work is to improve and safeguard social well-being and tackling poverty must be central to that aim.</a:t>
            </a:r>
            <a:endParaRPr lang="en-GB" dirty="0"/>
          </a:p>
        </p:txBody>
      </p:sp>
    </p:spTree>
    <p:extLst>
      <p:ext uri="{BB962C8B-B14F-4D97-AF65-F5344CB8AC3E}">
        <p14:creationId xmlns:p14="http://schemas.microsoft.com/office/powerpoint/2010/main" val="1924178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84A7D-B3B0-9EB4-D0BC-BC75A209441B}"/>
              </a:ext>
            </a:extLst>
          </p:cNvPr>
          <p:cNvSpPr>
            <a:spLocks noGrp="1"/>
          </p:cNvSpPr>
          <p:nvPr>
            <p:ph type="title"/>
          </p:nvPr>
        </p:nvSpPr>
        <p:spPr/>
        <p:txBody>
          <a:bodyPr/>
          <a:lstStyle/>
          <a:p>
            <a:r>
              <a:rPr lang="en-US" dirty="0"/>
              <a:t>What is Poverty?</a:t>
            </a:r>
            <a:endParaRPr lang="en-GB" dirty="0"/>
          </a:p>
        </p:txBody>
      </p:sp>
      <p:sp>
        <p:nvSpPr>
          <p:cNvPr id="3" name="Content Placeholder 2">
            <a:extLst>
              <a:ext uri="{FF2B5EF4-FFF2-40B4-BE49-F238E27FC236}">
                <a16:creationId xmlns:a16="http://schemas.microsoft.com/office/drawing/2014/main" id="{42CB8731-FB2A-C0C1-740A-1D0EA1624552}"/>
              </a:ext>
            </a:extLst>
          </p:cNvPr>
          <p:cNvSpPr>
            <a:spLocks noGrp="1"/>
          </p:cNvSpPr>
          <p:nvPr>
            <p:ph idx="1"/>
          </p:nvPr>
        </p:nvSpPr>
        <p:spPr/>
        <p:txBody>
          <a:bodyPr/>
          <a:lstStyle/>
          <a:p>
            <a:r>
              <a:rPr lang="en-US" dirty="0"/>
              <a:t>“When a person’s resources are not enough to meet their basic needs and allow them to take part in society. This could mean struggling to cover food and energy bills, watching every penny spent, worrying that nothing is set aside for a sudden emergency such as the cooker breaking down, or being unable to afford the cost of transport needed to visit a friend or go to a social club.” AGE UK (2015).</a:t>
            </a:r>
          </a:p>
          <a:p>
            <a:r>
              <a:rPr lang="en-US" dirty="0"/>
              <a:t>While it is useful for social workers to understand the various definitions used, it is not suggested that social workers need to measure or define individual poverty levels before responding. Self-report and social work observation and assessment skills should be sufficient to prompt social workers to think about anti-poverty practice.</a:t>
            </a:r>
            <a:endParaRPr lang="en-GB" dirty="0"/>
          </a:p>
        </p:txBody>
      </p:sp>
    </p:spTree>
    <p:extLst>
      <p:ext uri="{BB962C8B-B14F-4D97-AF65-F5344CB8AC3E}">
        <p14:creationId xmlns:p14="http://schemas.microsoft.com/office/powerpoint/2010/main" val="1364519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A22514-F329-811A-C504-C402FA5EF2E7}"/>
              </a:ext>
            </a:extLst>
          </p:cNvPr>
          <p:cNvSpPr>
            <a:spLocks noGrp="1"/>
          </p:cNvSpPr>
          <p:nvPr>
            <p:ph idx="1"/>
          </p:nvPr>
        </p:nvSpPr>
        <p:spPr>
          <a:xfrm>
            <a:off x="677334" y="1253067"/>
            <a:ext cx="6155266" cy="4351866"/>
          </a:xfrm>
        </p:spPr>
        <p:txBody>
          <a:bodyPr anchor="ctr">
            <a:normAutofit/>
          </a:bodyPr>
          <a:lstStyle/>
          <a:p>
            <a:r>
              <a:rPr lang="en-US" b="0" i="0" dirty="0">
                <a:effectLst/>
                <a:latin typeface="chaparral-pro"/>
              </a:rPr>
              <a:t>As Northern Ireland entered the pandemic, nearly one-in-five people in Northern Ireland lived in poverty, including over 100,000 children. With 1 in 14 households in food insecurity, the recent spike in energy prices, and wider inflation, as well as certain areas of Northern Ireland, groups such as people in workless families, disabled people, </a:t>
            </a:r>
            <a:r>
              <a:rPr lang="en-US" b="0" i="0" dirty="0" err="1">
                <a:effectLst/>
                <a:latin typeface="chaparral-pro"/>
              </a:rPr>
              <a:t>carers</a:t>
            </a:r>
            <a:r>
              <a:rPr lang="en-US" b="0" i="0" dirty="0">
                <a:effectLst/>
                <a:latin typeface="chaparral-pro"/>
              </a:rPr>
              <a:t> and people in ethnic minority households having much higher poverty rates across Northern Ireland (JRT, 2022)</a:t>
            </a:r>
            <a:endParaRPr lang="en-GB" dirty="0"/>
          </a:p>
        </p:txBody>
      </p:sp>
      <p:sp>
        <p:nvSpPr>
          <p:cNvPr id="6"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7"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9"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F228492-B077-C916-CA62-3A6922A34804}"/>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rPr>
              <a:t>Poverty in Northern Ireland</a:t>
            </a:r>
            <a:endParaRPr lang="en-GB" dirty="0">
              <a:solidFill>
                <a:schemeClr val="bg1"/>
              </a:solidFill>
            </a:endParaRPr>
          </a:p>
        </p:txBody>
      </p:sp>
    </p:spTree>
    <p:extLst>
      <p:ext uri="{BB962C8B-B14F-4D97-AF65-F5344CB8AC3E}">
        <p14:creationId xmlns:p14="http://schemas.microsoft.com/office/powerpoint/2010/main" val="250295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09F82CD-3529-FF6D-A19A-5BE0CB02558B}"/>
              </a:ext>
            </a:extLst>
          </p:cNvPr>
          <p:cNvPicPr>
            <a:picLocks noGrp="1" noChangeAspect="1"/>
          </p:cNvPicPr>
          <p:nvPr>
            <p:ph idx="1"/>
          </p:nvPr>
        </p:nvPicPr>
        <p:blipFill>
          <a:blip r:embed="rId2"/>
          <a:stretch>
            <a:fillRect/>
          </a:stretch>
        </p:blipFill>
        <p:spPr>
          <a:xfrm>
            <a:off x="1126309" y="1286656"/>
            <a:ext cx="9941259" cy="4281062"/>
          </a:xfrm>
          <a:prstGeom prst="rect">
            <a:avLst/>
          </a:prstGeom>
        </p:spPr>
      </p:pic>
    </p:spTree>
    <p:extLst>
      <p:ext uri="{BB962C8B-B14F-4D97-AF65-F5344CB8AC3E}">
        <p14:creationId xmlns:p14="http://schemas.microsoft.com/office/powerpoint/2010/main" val="115072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A46AB-23E4-423F-E9F4-123428646617}"/>
              </a:ext>
            </a:extLst>
          </p:cNvPr>
          <p:cNvSpPr>
            <a:spLocks noGrp="1"/>
          </p:cNvSpPr>
          <p:nvPr>
            <p:ph type="title"/>
          </p:nvPr>
        </p:nvSpPr>
        <p:spPr>
          <a:xfrm>
            <a:off x="652481" y="1382486"/>
            <a:ext cx="3547581" cy="4093028"/>
          </a:xfrm>
        </p:spPr>
        <p:txBody>
          <a:bodyPr anchor="ctr">
            <a:normAutofit/>
          </a:bodyPr>
          <a:lstStyle/>
          <a:p>
            <a:pPr>
              <a:lnSpc>
                <a:spcPct val="90000"/>
              </a:lnSpc>
            </a:pPr>
            <a:r>
              <a:rPr lang="en-US" sz="4400" dirty="0"/>
              <a:t>Why Should Social Workers be Concerned with Poverty? </a:t>
            </a:r>
            <a:br>
              <a:rPr lang="en-US" sz="4400" dirty="0"/>
            </a:br>
            <a:endParaRPr lang="en-GB" sz="4400" dirty="0"/>
          </a:p>
        </p:txBody>
      </p:sp>
      <p:graphicFrame>
        <p:nvGraphicFramePr>
          <p:cNvPr id="5" name="Content Placeholder 2">
            <a:extLst>
              <a:ext uri="{FF2B5EF4-FFF2-40B4-BE49-F238E27FC236}">
                <a16:creationId xmlns:a16="http://schemas.microsoft.com/office/drawing/2014/main" id="{C91D0A0C-1EF4-9F39-B1D6-386A6C00BC95}"/>
              </a:ext>
            </a:extLst>
          </p:cNvPr>
          <p:cNvGraphicFramePr>
            <a:graphicFrameLocks noGrp="1"/>
          </p:cNvGraphicFramePr>
          <p:nvPr>
            <p:ph idx="1"/>
            <p:extLst>
              <p:ext uri="{D42A27DB-BD31-4B8C-83A1-F6EECF244321}">
                <p14:modId xmlns:p14="http://schemas.microsoft.com/office/powerpoint/2010/main" val="56590247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7366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https://pbs.twimg.com/media/DpE8IK3WkAAsV_d.jpg">
            <a:extLst>
              <a:ext uri="{FF2B5EF4-FFF2-40B4-BE49-F238E27FC236}">
                <a16:creationId xmlns:a16="http://schemas.microsoft.com/office/drawing/2014/main" id="{39F7EC92-DBE8-EB15-1459-0EF645FFBCA7}"/>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657225" y="638175"/>
            <a:ext cx="8553450" cy="5084205"/>
          </a:xfrm>
          <a:prstGeom prst="rect">
            <a:avLst/>
          </a:prstGeom>
          <a:noFill/>
        </p:spPr>
      </p:pic>
    </p:spTree>
    <p:extLst>
      <p:ext uri="{BB962C8B-B14F-4D97-AF65-F5344CB8AC3E}">
        <p14:creationId xmlns:p14="http://schemas.microsoft.com/office/powerpoint/2010/main" val="378590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DC50F-1028-5328-CC38-2BFAF8D332E8}"/>
              </a:ext>
            </a:extLst>
          </p:cNvPr>
          <p:cNvSpPr>
            <a:spLocks noGrp="1"/>
          </p:cNvSpPr>
          <p:nvPr>
            <p:ph type="title"/>
          </p:nvPr>
        </p:nvSpPr>
        <p:spPr>
          <a:xfrm>
            <a:off x="1333502" y="609600"/>
            <a:ext cx="8596668" cy="734351"/>
          </a:xfrm>
        </p:spPr>
        <p:txBody>
          <a:bodyPr>
            <a:normAutofit/>
          </a:bodyPr>
          <a:lstStyle/>
          <a:p>
            <a:pPr algn="ctr"/>
            <a:r>
              <a:rPr lang="en-US" dirty="0"/>
              <a:t>Impact of Poverty</a:t>
            </a:r>
            <a:endParaRPr lang="en-GB" dirty="0"/>
          </a:p>
        </p:txBody>
      </p:sp>
      <p:sp>
        <p:nvSpPr>
          <p:cNvPr id="3" name="Content Placeholder 2">
            <a:extLst>
              <a:ext uri="{FF2B5EF4-FFF2-40B4-BE49-F238E27FC236}">
                <a16:creationId xmlns:a16="http://schemas.microsoft.com/office/drawing/2014/main" id="{B0AC9948-F085-A48A-A56B-D0AC03DD31B4}"/>
              </a:ext>
            </a:extLst>
          </p:cNvPr>
          <p:cNvSpPr>
            <a:spLocks noGrp="1"/>
          </p:cNvSpPr>
          <p:nvPr>
            <p:ph idx="1"/>
          </p:nvPr>
        </p:nvSpPr>
        <p:spPr>
          <a:xfrm>
            <a:off x="1333502" y="1685925"/>
            <a:ext cx="8596668" cy="4355437"/>
          </a:xfrm>
        </p:spPr>
        <p:txBody>
          <a:bodyPr>
            <a:normAutofit/>
          </a:bodyPr>
          <a:lstStyle/>
          <a:p>
            <a:pPr>
              <a:lnSpc>
                <a:spcPct val="90000"/>
              </a:lnSpc>
            </a:pPr>
            <a:r>
              <a:rPr lang="en-US" sz="1700" dirty="0"/>
              <a:t>Poverty increases the risk of mental health problems and can be both a causal factor and a consequence of mental ill health</a:t>
            </a:r>
          </a:p>
          <a:p>
            <a:pPr>
              <a:lnSpc>
                <a:spcPct val="90000"/>
              </a:lnSpc>
            </a:pPr>
            <a:r>
              <a:rPr lang="en-US" sz="1700" dirty="0"/>
              <a:t>People with a disability are more likely than people without to be disadvantaged in multiple aspects of life. They are more likely to be unemployed, gain fewer qualifications, receive lower pay and face higher living costs</a:t>
            </a:r>
          </a:p>
          <a:p>
            <a:pPr>
              <a:lnSpc>
                <a:spcPct val="90000"/>
              </a:lnSpc>
            </a:pPr>
            <a:r>
              <a:rPr lang="en-US" sz="1700" dirty="0"/>
              <a:t>Approximately 2.1 million informal carers are in poverty in the UK</a:t>
            </a:r>
          </a:p>
          <a:p>
            <a:pPr>
              <a:lnSpc>
                <a:spcPct val="90000"/>
              </a:lnSpc>
            </a:pPr>
            <a:r>
              <a:rPr lang="en-US" sz="1700" dirty="0"/>
              <a:t>People living in poverty are more likely to experience crime. Poverty if combined with other stressors can lead to an increase in the likelihood of someone committing crime.</a:t>
            </a:r>
          </a:p>
          <a:p>
            <a:pPr>
              <a:lnSpc>
                <a:spcPct val="90000"/>
              </a:lnSpc>
            </a:pPr>
            <a:r>
              <a:rPr lang="en-US" sz="1700" dirty="0"/>
              <a:t>Children are more likely to be living in poverty than the general population.</a:t>
            </a:r>
          </a:p>
          <a:p>
            <a:pPr>
              <a:lnSpc>
                <a:spcPct val="90000"/>
              </a:lnSpc>
            </a:pPr>
            <a:r>
              <a:rPr lang="en-US" sz="1700" dirty="0"/>
              <a:t>People from ethnic minority backgrounds experience inequality and can face specific problems in terms of finding suitable employment, housing, education, and health. </a:t>
            </a:r>
            <a:endParaRPr lang="en-GB" sz="1700" dirty="0"/>
          </a:p>
        </p:txBody>
      </p:sp>
    </p:spTree>
    <p:extLst>
      <p:ext uri="{BB962C8B-B14F-4D97-AF65-F5344CB8AC3E}">
        <p14:creationId xmlns:p14="http://schemas.microsoft.com/office/powerpoint/2010/main" val="42889493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E548469EFAB6419EFA1616AB20C92A" ma:contentTypeVersion="2" ma:contentTypeDescription="Create a new document." ma:contentTypeScope="" ma:versionID="e8da420e016b0e020764e265e2886103">
  <xsd:schema xmlns:xsd="http://www.w3.org/2001/XMLSchema" xmlns:xs="http://www.w3.org/2001/XMLSchema" xmlns:p="http://schemas.microsoft.com/office/2006/metadata/properties" xmlns:ns3="52464526-95bf-4c80-9694-1032593a1b91" targetNamespace="http://schemas.microsoft.com/office/2006/metadata/properties" ma:root="true" ma:fieldsID="22fb836b471b286e64fb546145f72949" ns3:_="">
    <xsd:import namespace="52464526-95bf-4c80-9694-1032593a1b9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64526-95bf-4c80-9694-1032593a1b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3A5DDF-2DEA-4996-B9E2-DC86F94FCE25}">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52464526-95bf-4c80-9694-1032593a1b91"/>
    <ds:schemaRef ds:uri="http://www.w3.org/XML/1998/namespace"/>
  </ds:schemaRefs>
</ds:datastoreItem>
</file>

<file path=customXml/itemProps2.xml><?xml version="1.0" encoding="utf-8"?>
<ds:datastoreItem xmlns:ds="http://schemas.openxmlformats.org/officeDocument/2006/customXml" ds:itemID="{1A0BB5BC-BFD4-423F-A62D-6725E3E72D1A}">
  <ds:schemaRefs>
    <ds:schemaRef ds:uri="http://schemas.microsoft.com/sharepoint/v3/contenttype/forms"/>
  </ds:schemaRefs>
</ds:datastoreItem>
</file>

<file path=customXml/itemProps3.xml><?xml version="1.0" encoding="utf-8"?>
<ds:datastoreItem xmlns:ds="http://schemas.openxmlformats.org/officeDocument/2006/customXml" ds:itemID="{7FB89AAD-20D9-4B93-B83A-1EF6C85091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464526-95bf-4c80-9694-1032593a1b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214</TotalTime>
  <Words>923</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chaparral-pro</vt:lpstr>
      <vt:lpstr>Times New Roman</vt:lpstr>
      <vt:lpstr>Trebuchet MS</vt:lpstr>
      <vt:lpstr>Wingdings 3</vt:lpstr>
      <vt:lpstr>Facet</vt:lpstr>
      <vt:lpstr>ANTI-POVERTY PRACTICE FRAMEWORK FOR SOCIAL WORK IN NORTHERN IRELAND</vt:lpstr>
      <vt:lpstr>PowerPoint Presentation</vt:lpstr>
      <vt:lpstr>Anti-Poverty Framework for social work in NI</vt:lpstr>
      <vt:lpstr>What is Poverty?</vt:lpstr>
      <vt:lpstr>Poverty in Northern Ireland</vt:lpstr>
      <vt:lpstr>PowerPoint Presentation</vt:lpstr>
      <vt:lpstr>Why Should Social Workers be Concerned with Poverty?  </vt:lpstr>
      <vt:lpstr>PowerPoint Presentation</vt:lpstr>
      <vt:lpstr>Impact of Poverty</vt:lpstr>
      <vt:lpstr>Response to Poverty</vt:lpstr>
      <vt:lpstr>What can Social Work do!!</vt:lpstr>
      <vt:lpstr>Examples</vt:lpstr>
      <vt:lpstr>Conclusion</vt:lpstr>
    </vt:vector>
  </TitlesOfParts>
  <Company>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Strawbridge,Darren</dc:creator>
  <cp:lastModifiedBy>Alison Shaw</cp:lastModifiedBy>
  <cp:revision>7</cp:revision>
  <dcterms:created xsi:type="dcterms:W3CDTF">2023-01-11T10:10:52Z</dcterms:created>
  <dcterms:modified xsi:type="dcterms:W3CDTF">2023-01-13T09:07:26Z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0x010100EEE548469EFAB6419EFA1616AB20C92A</vt:lpwstr>
  </property>
</Properties>
</file>