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5"/>
  </p:notesMasterIdLst>
  <p:handoutMasterIdLst>
    <p:handoutMasterId r:id="rId56"/>
  </p:handoutMasterIdLst>
  <p:sldIdLst>
    <p:sldId id="478" r:id="rId2"/>
    <p:sldId id="474" r:id="rId3"/>
    <p:sldId id="476" r:id="rId4"/>
    <p:sldId id="475" r:id="rId5"/>
    <p:sldId id="497" r:id="rId6"/>
    <p:sldId id="503" r:id="rId7"/>
    <p:sldId id="480" r:id="rId8"/>
    <p:sldId id="492" r:id="rId9"/>
    <p:sldId id="477" r:id="rId10"/>
    <p:sldId id="384" r:id="rId11"/>
    <p:sldId id="396" r:id="rId12"/>
    <p:sldId id="385" r:id="rId13"/>
    <p:sldId id="386" r:id="rId14"/>
    <p:sldId id="447" r:id="rId15"/>
    <p:sldId id="494" r:id="rId16"/>
    <p:sldId id="489" r:id="rId17"/>
    <p:sldId id="496" r:id="rId18"/>
    <p:sldId id="490" r:id="rId19"/>
    <p:sldId id="388" r:id="rId20"/>
    <p:sldId id="504" r:id="rId21"/>
    <p:sldId id="491" r:id="rId22"/>
    <p:sldId id="457" r:id="rId23"/>
    <p:sldId id="458" r:id="rId24"/>
    <p:sldId id="459" r:id="rId25"/>
    <p:sldId id="460" r:id="rId26"/>
    <p:sldId id="461" r:id="rId27"/>
    <p:sldId id="462" r:id="rId28"/>
    <p:sldId id="463" r:id="rId29"/>
    <p:sldId id="464" r:id="rId30"/>
    <p:sldId id="465" r:id="rId31"/>
    <p:sldId id="469" r:id="rId32"/>
    <p:sldId id="466" r:id="rId33"/>
    <p:sldId id="467" r:id="rId34"/>
    <p:sldId id="468" r:id="rId35"/>
    <p:sldId id="470" r:id="rId36"/>
    <p:sldId id="472" r:id="rId37"/>
    <p:sldId id="482" r:id="rId38"/>
    <p:sldId id="483" r:id="rId39"/>
    <p:sldId id="484" r:id="rId40"/>
    <p:sldId id="505" r:id="rId41"/>
    <p:sldId id="506" r:id="rId42"/>
    <p:sldId id="507" r:id="rId43"/>
    <p:sldId id="485" r:id="rId44"/>
    <p:sldId id="486" r:id="rId45"/>
    <p:sldId id="488" r:id="rId46"/>
    <p:sldId id="498" r:id="rId47"/>
    <p:sldId id="499" r:id="rId48"/>
    <p:sldId id="500" r:id="rId49"/>
    <p:sldId id="501" r:id="rId50"/>
    <p:sldId id="502" r:id="rId51"/>
    <p:sldId id="357" r:id="rId52"/>
    <p:sldId id="363" r:id="rId53"/>
    <p:sldId id="308" r:id="rId54"/>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479D617-AC84-4EBF-AA99-E078914BE3B0}">
          <p14:sldIdLst>
            <p14:sldId id="478"/>
            <p14:sldId id="474"/>
            <p14:sldId id="476"/>
            <p14:sldId id="475"/>
            <p14:sldId id="497"/>
            <p14:sldId id="503"/>
            <p14:sldId id="480"/>
            <p14:sldId id="492"/>
            <p14:sldId id="477"/>
            <p14:sldId id="384"/>
            <p14:sldId id="396"/>
            <p14:sldId id="385"/>
            <p14:sldId id="386"/>
            <p14:sldId id="447"/>
            <p14:sldId id="494"/>
            <p14:sldId id="489"/>
            <p14:sldId id="496"/>
            <p14:sldId id="490"/>
            <p14:sldId id="388"/>
            <p14:sldId id="504"/>
            <p14:sldId id="491"/>
            <p14:sldId id="457"/>
            <p14:sldId id="458"/>
            <p14:sldId id="459"/>
            <p14:sldId id="460"/>
            <p14:sldId id="461"/>
            <p14:sldId id="462"/>
            <p14:sldId id="463"/>
            <p14:sldId id="464"/>
            <p14:sldId id="465"/>
            <p14:sldId id="469"/>
            <p14:sldId id="466"/>
            <p14:sldId id="467"/>
            <p14:sldId id="468"/>
            <p14:sldId id="470"/>
            <p14:sldId id="472"/>
            <p14:sldId id="482"/>
            <p14:sldId id="483"/>
            <p14:sldId id="484"/>
            <p14:sldId id="505"/>
            <p14:sldId id="506"/>
            <p14:sldId id="507"/>
            <p14:sldId id="485"/>
            <p14:sldId id="486"/>
            <p14:sldId id="488"/>
            <p14:sldId id="498"/>
            <p14:sldId id="499"/>
            <p14:sldId id="500"/>
            <p14:sldId id="501"/>
            <p14:sldId id="502"/>
            <p14:sldId id="357"/>
            <p14:sldId id="363"/>
            <p14:sldId id="30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arry, Jacqueline" initials="MJ"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5BB8E"/>
    <a:srgbClr val="F79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9" autoAdjust="0"/>
    <p:restoredTop sz="95170" autoAdjust="0"/>
  </p:normalViewPr>
  <p:slideViewPr>
    <p:cSldViewPr>
      <p:cViewPr varScale="1">
        <p:scale>
          <a:sx n="114" d="100"/>
          <a:sy n="114" d="100"/>
        </p:scale>
        <p:origin x="1446"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628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7C254-7775-4825-83DE-29108ABF5C29}"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en-US"/>
        </a:p>
      </dgm:t>
    </dgm:pt>
    <dgm:pt modelId="{94B2B4B8-9B6A-4AE5-9DF2-395E55BD3FA5}">
      <dgm:prSet phldrT="[Text]"/>
      <dgm:spPr/>
      <dgm:t>
        <a:bodyPr/>
        <a:lstStyle/>
        <a:p>
          <a:r>
            <a:rPr lang="en-US" dirty="0"/>
            <a:t>Continuous</a:t>
          </a:r>
        </a:p>
        <a:p>
          <a:r>
            <a:rPr lang="en-US" dirty="0"/>
            <a:t>Professional Dev.</a:t>
          </a:r>
        </a:p>
      </dgm:t>
    </dgm:pt>
    <dgm:pt modelId="{BAC85CF3-3111-4E42-A8C5-F9C962A0144C}" type="parTrans" cxnId="{3E040063-7159-4E18-A84A-6546AA8F29C3}">
      <dgm:prSet/>
      <dgm:spPr/>
      <dgm:t>
        <a:bodyPr/>
        <a:lstStyle/>
        <a:p>
          <a:endParaRPr lang="en-US"/>
        </a:p>
      </dgm:t>
    </dgm:pt>
    <dgm:pt modelId="{A5EF6753-0872-4DFE-BD14-4B0A76507E34}" type="sibTrans" cxnId="{3E040063-7159-4E18-A84A-6546AA8F29C3}">
      <dgm:prSet/>
      <dgm:spPr/>
      <dgm:t>
        <a:bodyPr/>
        <a:lstStyle/>
        <a:p>
          <a:endParaRPr lang="en-US"/>
        </a:p>
      </dgm:t>
    </dgm:pt>
    <dgm:pt modelId="{CEFE626D-94CB-4657-B535-FA1EF0B51318}">
      <dgm:prSet phldrT="[Text]"/>
      <dgm:spPr/>
      <dgm:t>
        <a:bodyPr/>
        <a:lstStyle/>
        <a:p>
          <a:r>
            <a:rPr lang="en-US" dirty="0"/>
            <a:t>Political support</a:t>
          </a:r>
        </a:p>
      </dgm:t>
    </dgm:pt>
    <dgm:pt modelId="{C848ECBB-6C60-44D2-9896-92C945541311}" type="parTrans" cxnId="{ED60D18C-6C51-4F6C-A72F-A83668014F63}">
      <dgm:prSet/>
      <dgm:spPr/>
      <dgm:t>
        <a:bodyPr/>
        <a:lstStyle/>
        <a:p>
          <a:endParaRPr lang="en-US"/>
        </a:p>
      </dgm:t>
    </dgm:pt>
    <dgm:pt modelId="{CF82585C-EC3A-4FC3-80B8-E79F8F4361FE}" type="sibTrans" cxnId="{ED60D18C-6C51-4F6C-A72F-A83668014F63}">
      <dgm:prSet/>
      <dgm:spPr/>
      <dgm:t>
        <a:bodyPr/>
        <a:lstStyle/>
        <a:p>
          <a:endParaRPr lang="en-US"/>
        </a:p>
      </dgm:t>
    </dgm:pt>
    <dgm:pt modelId="{7AAB9BEC-9F50-491D-A6BD-E290D2FFED53}">
      <dgm:prSet phldrT="[Text]"/>
      <dgm:spPr/>
      <dgm:t>
        <a:bodyPr/>
        <a:lstStyle/>
        <a:p>
          <a:r>
            <a:rPr lang="en-US" dirty="0"/>
            <a:t>EI and Resilience </a:t>
          </a:r>
        </a:p>
      </dgm:t>
    </dgm:pt>
    <dgm:pt modelId="{13CABEF3-148D-4C1B-908E-408C6EE1C3DA}" type="parTrans" cxnId="{83169B48-6C50-4F91-A190-BCE460960912}">
      <dgm:prSet/>
      <dgm:spPr/>
      <dgm:t>
        <a:bodyPr/>
        <a:lstStyle/>
        <a:p>
          <a:endParaRPr lang="en-US"/>
        </a:p>
      </dgm:t>
    </dgm:pt>
    <dgm:pt modelId="{C5D9BB31-D654-44A0-B629-08FD4BB7841D}" type="sibTrans" cxnId="{83169B48-6C50-4F91-A190-BCE460960912}">
      <dgm:prSet/>
      <dgm:spPr/>
      <dgm:t>
        <a:bodyPr/>
        <a:lstStyle/>
        <a:p>
          <a:endParaRPr lang="en-US"/>
        </a:p>
      </dgm:t>
    </dgm:pt>
    <dgm:pt modelId="{7C64C236-E047-4A45-9E6A-EA43D0963B8F}">
      <dgm:prSet phldrT="[Text]"/>
      <dgm:spPr/>
      <dgm:t>
        <a:bodyPr/>
        <a:lstStyle/>
        <a:p>
          <a:r>
            <a:rPr lang="en-US" dirty="0"/>
            <a:t>Values</a:t>
          </a:r>
        </a:p>
      </dgm:t>
    </dgm:pt>
    <dgm:pt modelId="{15B5C1C8-EA8A-4E36-AD7B-8E6DEE4988CA}" type="parTrans" cxnId="{20146C9B-6E07-4C58-AA33-2D1A9F09ABD0}">
      <dgm:prSet/>
      <dgm:spPr/>
      <dgm:t>
        <a:bodyPr/>
        <a:lstStyle/>
        <a:p>
          <a:endParaRPr lang="en-US"/>
        </a:p>
      </dgm:t>
    </dgm:pt>
    <dgm:pt modelId="{FF0E34E4-A2D9-4D24-81F2-EFBDE0ABD04E}" type="sibTrans" cxnId="{20146C9B-6E07-4C58-AA33-2D1A9F09ABD0}">
      <dgm:prSet/>
      <dgm:spPr/>
      <dgm:t>
        <a:bodyPr/>
        <a:lstStyle/>
        <a:p>
          <a:endParaRPr lang="en-US"/>
        </a:p>
      </dgm:t>
    </dgm:pt>
    <dgm:pt modelId="{0C29C235-C31E-4503-8960-2BE7952EACF4}">
      <dgm:prSet phldrT="[Text]"/>
      <dgm:spPr/>
      <dgm:t>
        <a:bodyPr/>
        <a:lstStyle/>
        <a:p>
          <a:r>
            <a:rPr lang="en-US" dirty="0"/>
            <a:t>Peer support</a:t>
          </a:r>
        </a:p>
        <a:p>
          <a:r>
            <a:rPr lang="en-US" dirty="0"/>
            <a:t>Supervision </a:t>
          </a:r>
        </a:p>
      </dgm:t>
    </dgm:pt>
    <dgm:pt modelId="{EAE83F02-ACF1-472A-9919-8FAC87AD9205}" type="parTrans" cxnId="{958DF3A0-7E2D-4540-963A-D05D795A85A6}">
      <dgm:prSet/>
      <dgm:spPr/>
      <dgm:t>
        <a:bodyPr/>
        <a:lstStyle/>
        <a:p>
          <a:endParaRPr lang="en-US"/>
        </a:p>
      </dgm:t>
    </dgm:pt>
    <dgm:pt modelId="{C0F524E0-E0E7-4A73-8773-59855B71A965}" type="sibTrans" cxnId="{958DF3A0-7E2D-4540-963A-D05D795A85A6}">
      <dgm:prSet/>
      <dgm:spPr/>
      <dgm:t>
        <a:bodyPr/>
        <a:lstStyle/>
        <a:p>
          <a:endParaRPr lang="en-US"/>
        </a:p>
      </dgm:t>
    </dgm:pt>
    <dgm:pt modelId="{0A9D6AEF-193F-4162-B1DA-036CAD8672BB}">
      <dgm:prSet/>
      <dgm:spPr/>
      <dgm:t>
        <a:bodyPr/>
        <a:lstStyle/>
        <a:p>
          <a:r>
            <a:rPr lang="en-US" dirty="0"/>
            <a:t>Knowledge and skills</a:t>
          </a:r>
        </a:p>
      </dgm:t>
    </dgm:pt>
    <dgm:pt modelId="{9E1D19F6-7FD2-4CF9-8114-1A320886FF36}" type="parTrans" cxnId="{297237EA-AC81-473F-969D-814F995AD010}">
      <dgm:prSet/>
      <dgm:spPr/>
      <dgm:t>
        <a:bodyPr/>
        <a:lstStyle/>
        <a:p>
          <a:endParaRPr lang="en-US"/>
        </a:p>
      </dgm:t>
    </dgm:pt>
    <dgm:pt modelId="{A57B7487-B726-4A96-B1D6-4B19C0C6F95B}" type="sibTrans" cxnId="{297237EA-AC81-473F-969D-814F995AD010}">
      <dgm:prSet/>
      <dgm:spPr/>
      <dgm:t>
        <a:bodyPr/>
        <a:lstStyle/>
        <a:p>
          <a:endParaRPr lang="en-US"/>
        </a:p>
      </dgm:t>
    </dgm:pt>
    <dgm:pt modelId="{7F703C49-A31F-45B3-9991-9D703B77AEBC}" type="pres">
      <dgm:prSet presAssocID="{8CE7C254-7775-4825-83DE-29108ABF5C29}" presName="Name0" presStyleCnt="0">
        <dgm:presLayoutVars>
          <dgm:dir/>
          <dgm:resizeHandles val="exact"/>
        </dgm:presLayoutVars>
      </dgm:prSet>
      <dgm:spPr/>
    </dgm:pt>
    <dgm:pt modelId="{B349C170-3BEE-49D7-A506-EBB231F10C1A}" type="pres">
      <dgm:prSet presAssocID="{8CE7C254-7775-4825-83DE-29108ABF5C29}" presName="cycle" presStyleCnt="0"/>
      <dgm:spPr/>
    </dgm:pt>
    <dgm:pt modelId="{13BD221D-2C06-4B03-9364-427991DDE174}" type="pres">
      <dgm:prSet presAssocID="{94B2B4B8-9B6A-4AE5-9DF2-395E55BD3FA5}" presName="nodeFirstNode" presStyleLbl="node1" presStyleIdx="0" presStyleCnt="6" custScaleX="118094">
        <dgm:presLayoutVars>
          <dgm:bulletEnabled val="1"/>
        </dgm:presLayoutVars>
      </dgm:prSet>
      <dgm:spPr/>
    </dgm:pt>
    <dgm:pt modelId="{507C6D33-D2A9-4482-B038-05837D3C1758}" type="pres">
      <dgm:prSet presAssocID="{A5EF6753-0872-4DFE-BD14-4B0A76507E34}" presName="sibTransFirstNode" presStyleLbl="bgShp" presStyleIdx="0" presStyleCnt="1"/>
      <dgm:spPr/>
    </dgm:pt>
    <dgm:pt modelId="{CA1C75E2-724C-4C53-BFEB-8936102CC2B3}" type="pres">
      <dgm:prSet presAssocID="{CEFE626D-94CB-4657-B535-FA1EF0B51318}" presName="nodeFollowingNodes" presStyleLbl="node1" presStyleIdx="1" presStyleCnt="6">
        <dgm:presLayoutVars>
          <dgm:bulletEnabled val="1"/>
        </dgm:presLayoutVars>
      </dgm:prSet>
      <dgm:spPr/>
    </dgm:pt>
    <dgm:pt modelId="{CC59E669-1BCE-4189-9EC0-E2D73D4415D4}" type="pres">
      <dgm:prSet presAssocID="{7AAB9BEC-9F50-491D-A6BD-E290D2FFED53}" presName="nodeFollowingNodes" presStyleLbl="node1" presStyleIdx="2" presStyleCnt="6">
        <dgm:presLayoutVars>
          <dgm:bulletEnabled val="1"/>
        </dgm:presLayoutVars>
      </dgm:prSet>
      <dgm:spPr/>
    </dgm:pt>
    <dgm:pt modelId="{76FF86F1-2A94-47C6-9A2B-77C188EFEC78}" type="pres">
      <dgm:prSet presAssocID="{7C64C236-E047-4A45-9E6A-EA43D0963B8F}" presName="nodeFollowingNodes" presStyleLbl="node1" presStyleIdx="3" presStyleCnt="6">
        <dgm:presLayoutVars>
          <dgm:bulletEnabled val="1"/>
        </dgm:presLayoutVars>
      </dgm:prSet>
      <dgm:spPr/>
    </dgm:pt>
    <dgm:pt modelId="{E556D56F-23FF-4455-BCA0-06976ED1AD57}" type="pres">
      <dgm:prSet presAssocID="{0A9D6AEF-193F-4162-B1DA-036CAD8672BB}" presName="nodeFollowingNodes" presStyleLbl="node1" presStyleIdx="4" presStyleCnt="6">
        <dgm:presLayoutVars>
          <dgm:bulletEnabled val="1"/>
        </dgm:presLayoutVars>
      </dgm:prSet>
      <dgm:spPr/>
    </dgm:pt>
    <dgm:pt modelId="{C6BA13C5-1991-4563-991C-D5C3815D39EC}" type="pres">
      <dgm:prSet presAssocID="{0C29C235-C31E-4503-8960-2BE7952EACF4}" presName="nodeFollowingNodes" presStyleLbl="node1" presStyleIdx="5" presStyleCnt="6">
        <dgm:presLayoutVars>
          <dgm:bulletEnabled val="1"/>
        </dgm:presLayoutVars>
      </dgm:prSet>
      <dgm:spPr/>
    </dgm:pt>
  </dgm:ptLst>
  <dgm:cxnLst>
    <dgm:cxn modelId="{2F120C33-8B17-4F91-9258-8509155E6C4B}" type="presOf" srcId="{94B2B4B8-9B6A-4AE5-9DF2-395E55BD3FA5}" destId="{13BD221D-2C06-4B03-9364-427991DDE174}" srcOrd="0" destOrd="0" presId="urn:microsoft.com/office/officeart/2005/8/layout/cycle3"/>
    <dgm:cxn modelId="{3E040063-7159-4E18-A84A-6546AA8F29C3}" srcId="{8CE7C254-7775-4825-83DE-29108ABF5C29}" destId="{94B2B4B8-9B6A-4AE5-9DF2-395E55BD3FA5}" srcOrd="0" destOrd="0" parTransId="{BAC85CF3-3111-4E42-A8C5-F9C962A0144C}" sibTransId="{A5EF6753-0872-4DFE-BD14-4B0A76507E34}"/>
    <dgm:cxn modelId="{83169B48-6C50-4F91-A190-BCE460960912}" srcId="{8CE7C254-7775-4825-83DE-29108ABF5C29}" destId="{7AAB9BEC-9F50-491D-A6BD-E290D2FFED53}" srcOrd="2" destOrd="0" parTransId="{13CABEF3-148D-4C1B-908E-408C6EE1C3DA}" sibTransId="{C5D9BB31-D654-44A0-B629-08FD4BB7841D}"/>
    <dgm:cxn modelId="{0005AA68-51F9-421F-A484-25373601F475}" type="presOf" srcId="{0A9D6AEF-193F-4162-B1DA-036CAD8672BB}" destId="{E556D56F-23FF-4455-BCA0-06976ED1AD57}" srcOrd="0" destOrd="0" presId="urn:microsoft.com/office/officeart/2005/8/layout/cycle3"/>
    <dgm:cxn modelId="{C4810A5A-CB37-4F78-AF65-0FD9AF7D3267}" type="presOf" srcId="{7AAB9BEC-9F50-491D-A6BD-E290D2FFED53}" destId="{CC59E669-1BCE-4189-9EC0-E2D73D4415D4}" srcOrd="0" destOrd="0" presId="urn:microsoft.com/office/officeart/2005/8/layout/cycle3"/>
    <dgm:cxn modelId="{ED60D18C-6C51-4F6C-A72F-A83668014F63}" srcId="{8CE7C254-7775-4825-83DE-29108ABF5C29}" destId="{CEFE626D-94CB-4657-B535-FA1EF0B51318}" srcOrd="1" destOrd="0" parTransId="{C848ECBB-6C60-44D2-9896-92C945541311}" sibTransId="{CF82585C-EC3A-4FC3-80B8-E79F8F4361FE}"/>
    <dgm:cxn modelId="{20146C9B-6E07-4C58-AA33-2D1A9F09ABD0}" srcId="{8CE7C254-7775-4825-83DE-29108ABF5C29}" destId="{7C64C236-E047-4A45-9E6A-EA43D0963B8F}" srcOrd="3" destOrd="0" parTransId="{15B5C1C8-EA8A-4E36-AD7B-8E6DEE4988CA}" sibTransId="{FF0E34E4-A2D9-4D24-81F2-EFBDE0ABD04E}"/>
    <dgm:cxn modelId="{958DF3A0-7E2D-4540-963A-D05D795A85A6}" srcId="{8CE7C254-7775-4825-83DE-29108ABF5C29}" destId="{0C29C235-C31E-4503-8960-2BE7952EACF4}" srcOrd="5" destOrd="0" parTransId="{EAE83F02-ACF1-472A-9919-8FAC87AD9205}" sibTransId="{C0F524E0-E0E7-4A73-8773-59855B71A965}"/>
    <dgm:cxn modelId="{CFA823BF-65A1-401B-AC70-2D9B8B5FD73D}" type="presOf" srcId="{7C64C236-E047-4A45-9E6A-EA43D0963B8F}" destId="{76FF86F1-2A94-47C6-9A2B-77C188EFEC78}" srcOrd="0" destOrd="0" presId="urn:microsoft.com/office/officeart/2005/8/layout/cycle3"/>
    <dgm:cxn modelId="{93C9AED6-ED99-4362-987B-283C2057A61D}" type="presOf" srcId="{0C29C235-C31E-4503-8960-2BE7952EACF4}" destId="{C6BA13C5-1991-4563-991C-D5C3815D39EC}" srcOrd="0" destOrd="0" presId="urn:microsoft.com/office/officeart/2005/8/layout/cycle3"/>
    <dgm:cxn modelId="{297237EA-AC81-473F-969D-814F995AD010}" srcId="{8CE7C254-7775-4825-83DE-29108ABF5C29}" destId="{0A9D6AEF-193F-4162-B1DA-036CAD8672BB}" srcOrd="4" destOrd="0" parTransId="{9E1D19F6-7FD2-4CF9-8114-1A320886FF36}" sibTransId="{A57B7487-B726-4A96-B1D6-4B19C0C6F95B}"/>
    <dgm:cxn modelId="{3E6041EA-04AA-4A9B-9AB9-E6B689A558F4}" type="presOf" srcId="{8CE7C254-7775-4825-83DE-29108ABF5C29}" destId="{7F703C49-A31F-45B3-9991-9D703B77AEBC}" srcOrd="0" destOrd="0" presId="urn:microsoft.com/office/officeart/2005/8/layout/cycle3"/>
    <dgm:cxn modelId="{0CB6CEEE-1C03-4604-ADAD-6203DB6A291B}" type="presOf" srcId="{A5EF6753-0872-4DFE-BD14-4B0A76507E34}" destId="{507C6D33-D2A9-4482-B038-05837D3C1758}" srcOrd="0" destOrd="0" presId="urn:microsoft.com/office/officeart/2005/8/layout/cycle3"/>
    <dgm:cxn modelId="{48A8A7F6-AC85-4152-AD14-E9291F3D1DAF}" type="presOf" srcId="{CEFE626D-94CB-4657-B535-FA1EF0B51318}" destId="{CA1C75E2-724C-4C53-BFEB-8936102CC2B3}" srcOrd="0" destOrd="0" presId="urn:microsoft.com/office/officeart/2005/8/layout/cycle3"/>
    <dgm:cxn modelId="{E38D387E-4152-4241-91B8-64BCAEAF1501}" type="presParOf" srcId="{7F703C49-A31F-45B3-9991-9D703B77AEBC}" destId="{B349C170-3BEE-49D7-A506-EBB231F10C1A}" srcOrd="0" destOrd="0" presId="urn:microsoft.com/office/officeart/2005/8/layout/cycle3"/>
    <dgm:cxn modelId="{098AC98D-0050-4F23-A565-9E512CCCBDC2}" type="presParOf" srcId="{B349C170-3BEE-49D7-A506-EBB231F10C1A}" destId="{13BD221D-2C06-4B03-9364-427991DDE174}" srcOrd="0" destOrd="0" presId="urn:microsoft.com/office/officeart/2005/8/layout/cycle3"/>
    <dgm:cxn modelId="{146E5A39-F09E-45B3-8AE6-5BE4E301E832}" type="presParOf" srcId="{B349C170-3BEE-49D7-A506-EBB231F10C1A}" destId="{507C6D33-D2A9-4482-B038-05837D3C1758}" srcOrd="1" destOrd="0" presId="urn:microsoft.com/office/officeart/2005/8/layout/cycle3"/>
    <dgm:cxn modelId="{7A6CAEDF-E013-4E53-B04D-D753961B9908}" type="presParOf" srcId="{B349C170-3BEE-49D7-A506-EBB231F10C1A}" destId="{CA1C75E2-724C-4C53-BFEB-8936102CC2B3}" srcOrd="2" destOrd="0" presId="urn:microsoft.com/office/officeart/2005/8/layout/cycle3"/>
    <dgm:cxn modelId="{397CA12B-4317-4EC9-9711-AA3A9ED3F106}" type="presParOf" srcId="{B349C170-3BEE-49D7-A506-EBB231F10C1A}" destId="{CC59E669-1BCE-4189-9EC0-E2D73D4415D4}" srcOrd="3" destOrd="0" presId="urn:microsoft.com/office/officeart/2005/8/layout/cycle3"/>
    <dgm:cxn modelId="{892F83D7-6ECB-48AA-8217-FC1840306C4C}" type="presParOf" srcId="{B349C170-3BEE-49D7-A506-EBB231F10C1A}" destId="{76FF86F1-2A94-47C6-9A2B-77C188EFEC78}" srcOrd="4" destOrd="0" presId="urn:microsoft.com/office/officeart/2005/8/layout/cycle3"/>
    <dgm:cxn modelId="{1E7BF7AC-8E69-45E4-8CD6-2855358357A8}" type="presParOf" srcId="{B349C170-3BEE-49D7-A506-EBB231F10C1A}" destId="{E556D56F-23FF-4455-BCA0-06976ED1AD57}" srcOrd="5" destOrd="0" presId="urn:microsoft.com/office/officeart/2005/8/layout/cycle3"/>
    <dgm:cxn modelId="{EA6E4D71-3637-4E58-B803-44618E49DFE7}" type="presParOf" srcId="{B349C170-3BEE-49D7-A506-EBB231F10C1A}" destId="{C6BA13C5-1991-4563-991C-D5C3815D39EC}"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9FA881-8C30-48CD-93F0-D3016178B41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BAD5B3D-B4F2-4744-B0B2-CD647EBBA1AF}">
      <dgm:prSet phldrT="[Text]"/>
      <dgm:spPr/>
      <dgm:t>
        <a:bodyPr/>
        <a:lstStyle/>
        <a:p>
          <a:r>
            <a:rPr lang="en-US" dirty="0"/>
            <a:t>Apply within the Trust</a:t>
          </a:r>
        </a:p>
      </dgm:t>
    </dgm:pt>
    <dgm:pt modelId="{28451BF2-B7AE-4FA4-BF8E-45EFD3BADF3B}" type="parTrans" cxnId="{DD22EBE4-EE1D-44BE-8F10-5208920D23C0}">
      <dgm:prSet/>
      <dgm:spPr/>
      <dgm:t>
        <a:bodyPr/>
        <a:lstStyle/>
        <a:p>
          <a:endParaRPr lang="en-US"/>
        </a:p>
      </dgm:t>
    </dgm:pt>
    <dgm:pt modelId="{3FCBC1C4-8BAE-4542-8008-6725BC8B86C7}" type="sibTrans" cxnId="{DD22EBE4-EE1D-44BE-8F10-5208920D23C0}">
      <dgm:prSet/>
      <dgm:spPr/>
      <dgm:t>
        <a:bodyPr/>
        <a:lstStyle/>
        <a:p>
          <a:endParaRPr lang="en-US"/>
        </a:p>
      </dgm:t>
    </dgm:pt>
    <dgm:pt modelId="{663B1E7E-9168-4974-A850-69D495CCE328}">
      <dgm:prSet phldrT="[Text]"/>
      <dgm:spPr/>
      <dgm:t>
        <a:bodyPr/>
        <a:lstStyle/>
        <a:p>
          <a:r>
            <a:rPr lang="en-US" dirty="0"/>
            <a:t>Register with NISCC PiP</a:t>
          </a:r>
        </a:p>
      </dgm:t>
    </dgm:pt>
    <dgm:pt modelId="{BB1B43C2-4B73-4392-804F-834A883E051C}" type="parTrans" cxnId="{4934B2F5-AC19-408B-94F6-9CE565C9BB7F}">
      <dgm:prSet/>
      <dgm:spPr/>
      <dgm:t>
        <a:bodyPr/>
        <a:lstStyle/>
        <a:p>
          <a:endParaRPr lang="en-US"/>
        </a:p>
      </dgm:t>
    </dgm:pt>
    <dgm:pt modelId="{20EFB6E1-69D4-4A9F-8C7E-48AD161157B8}" type="sibTrans" cxnId="{4934B2F5-AC19-408B-94F6-9CE565C9BB7F}">
      <dgm:prSet/>
      <dgm:spPr/>
      <dgm:t>
        <a:bodyPr/>
        <a:lstStyle/>
        <a:p>
          <a:endParaRPr lang="en-US"/>
        </a:p>
      </dgm:t>
    </dgm:pt>
    <dgm:pt modelId="{FC9987C8-4E0D-4348-A556-8F102D58942F}">
      <dgm:prSet phldrT="[Text]"/>
      <dgm:spPr/>
      <dgm:t>
        <a:bodyPr/>
        <a:lstStyle/>
        <a:p>
          <a:r>
            <a:rPr lang="en-US" dirty="0"/>
            <a:t>Register with UU</a:t>
          </a:r>
        </a:p>
      </dgm:t>
    </dgm:pt>
    <dgm:pt modelId="{CDE5465F-4FF8-4299-9EDD-0FFBE7E40189}" type="parTrans" cxnId="{C8DB3BAC-FB7E-4BE6-8D50-4DD1BE9042D8}">
      <dgm:prSet/>
      <dgm:spPr/>
      <dgm:t>
        <a:bodyPr/>
        <a:lstStyle/>
        <a:p>
          <a:endParaRPr lang="en-US"/>
        </a:p>
      </dgm:t>
    </dgm:pt>
    <dgm:pt modelId="{7A00D1AE-06FF-4E6B-8072-A995977F14C1}" type="sibTrans" cxnId="{C8DB3BAC-FB7E-4BE6-8D50-4DD1BE9042D8}">
      <dgm:prSet/>
      <dgm:spPr/>
      <dgm:t>
        <a:bodyPr/>
        <a:lstStyle/>
        <a:p>
          <a:endParaRPr lang="en-US"/>
        </a:p>
      </dgm:t>
    </dgm:pt>
    <dgm:pt modelId="{35FC317B-4CF3-40DE-AE0C-575D32A4BDC0}" type="pres">
      <dgm:prSet presAssocID="{8B9FA881-8C30-48CD-93F0-D3016178B41C}" presName="linear" presStyleCnt="0">
        <dgm:presLayoutVars>
          <dgm:dir/>
          <dgm:animLvl val="lvl"/>
          <dgm:resizeHandles val="exact"/>
        </dgm:presLayoutVars>
      </dgm:prSet>
      <dgm:spPr/>
    </dgm:pt>
    <dgm:pt modelId="{7AB18EF3-8C38-4023-AB3E-47981051DB2C}" type="pres">
      <dgm:prSet presAssocID="{2BAD5B3D-B4F2-4744-B0B2-CD647EBBA1AF}" presName="parentLin" presStyleCnt="0"/>
      <dgm:spPr/>
    </dgm:pt>
    <dgm:pt modelId="{C81CEAE9-D8C5-4100-B579-BB9D74FFA21E}" type="pres">
      <dgm:prSet presAssocID="{2BAD5B3D-B4F2-4744-B0B2-CD647EBBA1AF}" presName="parentLeftMargin" presStyleLbl="node1" presStyleIdx="0" presStyleCnt="3"/>
      <dgm:spPr/>
    </dgm:pt>
    <dgm:pt modelId="{1A2F8C79-4893-4574-979F-C26BA6D6C765}" type="pres">
      <dgm:prSet presAssocID="{2BAD5B3D-B4F2-4744-B0B2-CD647EBBA1AF}" presName="parentText" presStyleLbl="node1" presStyleIdx="0" presStyleCnt="3" custLinFactNeighborX="7512" custLinFactNeighborY="13071">
        <dgm:presLayoutVars>
          <dgm:chMax val="0"/>
          <dgm:bulletEnabled val="1"/>
        </dgm:presLayoutVars>
      </dgm:prSet>
      <dgm:spPr/>
    </dgm:pt>
    <dgm:pt modelId="{266A6AD5-A64E-49EA-8FA1-02F854C4C4B4}" type="pres">
      <dgm:prSet presAssocID="{2BAD5B3D-B4F2-4744-B0B2-CD647EBBA1AF}" presName="negativeSpace" presStyleCnt="0"/>
      <dgm:spPr/>
    </dgm:pt>
    <dgm:pt modelId="{9F7F93A4-4907-46D2-8564-A102355F1E26}" type="pres">
      <dgm:prSet presAssocID="{2BAD5B3D-B4F2-4744-B0B2-CD647EBBA1AF}" presName="childText" presStyleLbl="conFgAcc1" presStyleIdx="0" presStyleCnt="3">
        <dgm:presLayoutVars>
          <dgm:bulletEnabled val="1"/>
        </dgm:presLayoutVars>
      </dgm:prSet>
      <dgm:spPr/>
    </dgm:pt>
    <dgm:pt modelId="{DA564A21-4F2C-41A1-9A21-6271B5190E1D}" type="pres">
      <dgm:prSet presAssocID="{3FCBC1C4-8BAE-4542-8008-6725BC8B86C7}" presName="spaceBetweenRectangles" presStyleCnt="0"/>
      <dgm:spPr/>
    </dgm:pt>
    <dgm:pt modelId="{0E83E655-6078-40AB-9770-8861A1C0BB8F}" type="pres">
      <dgm:prSet presAssocID="{663B1E7E-9168-4974-A850-69D495CCE328}" presName="parentLin" presStyleCnt="0"/>
      <dgm:spPr/>
    </dgm:pt>
    <dgm:pt modelId="{040A8222-5559-4E09-94FE-48FCE1B060CB}" type="pres">
      <dgm:prSet presAssocID="{663B1E7E-9168-4974-A850-69D495CCE328}" presName="parentLeftMargin" presStyleLbl="node1" presStyleIdx="0" presStyleCnt="3"/>
      <dgm:spPr/>
    </dgm:pt>
    <dgm:pt modelId="{877682FB-AB1B-4BB7-A860-A3CEA38A3C80}" type="pres">
      <dgm:prSet presAssocID="{663B1E7E-9168-4974-A850-69D495CCE328}" presName="parentText" presStyleLbl="node1" presStyleIdx="1" presStyleCnt="3">
        <dgm:presLayoutVars>
          <dgm:chMax val="0"/>
          <dgm:bulletEnabled val="1"/>
        </dgm:presLayoutVars>
      </dgm:prSet>
      <dgm:spPr/>
    </dgm:pt>
    <dgm:pt modelId="{2608DFCF-06E2-4B32-9A1E-57D38F45614C}" type="pres">
      <dgm:prSet presAssocID="{663B1E7E-9168-4974-A850-69D495CCE328}" presName="negativeSpace" presStyleCnt="0"/>
      <dgm:spPr/>
    </dgm:pt>
    <dgm:pt modelId="{2489211C-7188-431E-944A-ABF81F3AD8B9}" type="pres">
      <dgm:prSet presAssocID="{663B1E7E-9168-4974-A850-69D495CCE328}" presName="childText" presStyleLbl="conFgAcc1" presStyleIdx="1" presStyleCnt="3">
        <dgm:presLayoutVars>
          <dgm:bulletEnabled val="1"/>
        </dgm:presLayoutVars>
      </dgm:prSet>
      <dgm:spPr/>
    </dgm:pt>
    <dgm:pt modelId="{FBE300B3-D372-42E4-BB3F-2FD5A37B0AD4}" type="pres">
      <dgm:prSet presAssocID="{20EFB6E1-69D4-4A9F-8C7E-48AD161157B8}" presName="spaceBetweenRectangles" presStyleCnt="0"/>
      <dgm:spPr/>
    </dgm:pt>
    <dgm:pt modelId="{92904B43-5E79-4555-8F70-9B22ACBFE9BE}" type="pres">
      <dgm:prSet presAssocID="{FC9987C8-4E0D-4348-A556-8F102D58942F}" presName="parentLin" presStyleCnt="0"/>
      <dgm:spPr/>
    </dgm:pt>
    <dgm:pt modelId="{3EC64C77-9BF2-4A24-9FEF-A76D509FFAB9}" type="pres">
      <dgm:prSet presAssocID="{FC9987C8-4E0D-4348-A556-8F102D58942F}" presName="parentLeftMargin" presStyleLbl="node1" presStyleIdx="1" presStyleCnt="3"/>
      <dgm:spPr/>
    </dgm:pt>
    <dgm:pt modelId="{787777FE-D4FA-4D03-AE6A-6502E8E22396}" type="pres">
      <dgm:prSet presAssocID="{FC9987C8-4E0D-4348-A556-8F102D58942F}" presName="parentText" presStyleLbl="node1" presStyleIdx="2" presStyleCnt="3">
        <dgm:presLayoutVars>
          <dgm:chMax val="0"/>
          <dgm:bulletEnabled val="1"/>
        </dgm:presLayoutVars>
      </dgm:prSet>
      <dgm:spPr/>
    </dgm:pt>
    <dgm:pt modelId="{50753DC2-795E-421D-BFD5-0C0958DC7EE5}" type="pres">
      <dgm:prSet presAssocID="{FC9987C8-4E0D-4348-A556-8F102D58942F}" presName="negativeSpace" presStyleCnt="0"/>
      <dgm:spPr/>
    </dgm:pt>
    <dgm:pt modelId="{FBD9238A-B8A1-4DE2-B1BD-C37A703027A3}" type="pres">
      <dgm:prSet presAssocID="{FC9987C8-4E0D-4348-A556-8F102D58942F}" presName="childText" presStyleLbl="conFgAcc1" presStyleIdx="2" presStyleCnt="3">
        <dgm:presLayoutVars>
          <dgm:bulletEnabled val="1"/>
        </dgm:presLayoutVars>
      </dgm:prSet>
      <dgm:spPr/>
    </dgm:pt>
  </dgm:ptLst>
  <dgm:cxnLst>
    <dgm:cxn modelId="{B96A6A1A-8A7D-4AFE-A01B-42606621F9EA}" type="presOf" srcId="{2BAD5B3D-B4F2-4744-B0B2-CD647EBBA1AF}" destId="{1A2F8C79-4893-4574-979F-C26BA6D6C765}" srcOrd="1" destOrd="0" presId="urn:microsoft.com/office/officeart/2005/8/layout/list1"/>
    <dgm:cxn modelId="{D1FC093F-ABCC-4F5E-87FF-492986A2EC57}" type="presOf" srcId="{FC9987C8-4E0D-4348-A556-8F102D58942F}" destId="{787777FE-D4FA-4D03-AE6A-6502E8E22396}" srcOrd="1" destOrd="0" presId="urn:microsoft.com/office/officeart/2005/8/layout/list1"/>
    <dgm:cxn modelId="{A3F59676-5B4B-4661-8013-F1A0CC4E3CC4}" type="presOf" srcId="{8B9FA881-8C30-48CD-93F0-D3016178B41C}" destId="{35FC317B-4CF3-40DE-AE0C-575D32A4BDC0}" srcOrd="0" destOrd="0" presId="urn:microsoft.com/office/officeart/2005/8/layout/list1"/>
    <dgm:cxn modelId="{C8DB3BAC-FB7E-4BE6-8D50-4DD1BE9042D8}" srcId="{8B9FA881-8C30-48CD-93F0-D3016178B41C}" destId="{FC9987C8-4E0D-4348-A556-8F102D58942F}" srcOrd="2" destOrd="0" parTransId="{CDE5465F-4FF8-4299-9EDD-0FFBE7E40189}" sibTransId="{7A00D1AE-06FF-4E6B-8072-A995977F14C1}"/>
    <dgm:cxn modelId="{21F754BD-199D-427B-BB91-60B53C04528C}" type="presOf" srcId="{FC9987C8-4E0D-4348-A556-8F102D58942F}" destId="{3EC64C77-9BF2-4A24-9FEF-A76D509FFAB9}" srcOrd="0" destOrd="0" presId="urn:microsoft.com/office/officeart/2005/8/layout/list1"/>
    <dgm:cxn modelId="{DD22EBE4-EE1D-44BE-8F10-5208920D23C0}" srcId="{8B9FA881-8C30-48CD-93F0-D3016178B41C}" destId="{2BAD5B3D-B4F2-4744-B0B2-CD647EBBA1AF}" srcOrd="0" destOrd="0" parTransId="{28451BF2-B7AE-4FA4-BF8E-45EFD3BADF3B}" sibTransId="{3FCBC1C4-8BAE-4542-8008-6725BC8B86C7}"/>
    <dgm:cxn modelId="{E02FBAEF-04EC-4D7D-992A-E9ABB20AC13F}" type="presOf" srcId="{2BAD5B3D-B4F2-4744-B0B2-CD647EBBA1AF}" destId="{C81CEAE9-D8C5-4100-B579-BB9D74FFA21E}" srcOrd="0" destOrd="0" presId="urn:microsoft.com/office/officeart/2005/8/layout/list1"/>
    <dgm:cxn modelId="{4934B2F5-AC19-408B-94F6-9CE565C9BB7F}" srcId="{8B9FA881-8C30-48CD-93F0-D3016178B41C}" destId="{663B1E7E-9168-4974-A850-69D495CCE328}" srcOrd="1" destOrd="0" parTransId="{BB1B43C2-4B73-4392-804F-834A883E051C}" sibTransId="{20EFB6E1-69D4-4A9F-8C7E-48AD161157B8}"/>
    <dgm:cxn modelId="{5DBD7FF6-C9BA-47D7-924D-6C30A63BBAA5}" type="presOf" srcId="{663B1E7E-9168-4974-A850-69D495CCE328}" destId="{877682FB-AB1B-4BB7-A860-A3CEA38A3C80}" srcOrd="1" destOrd="0" presId="urn:microsoft.com/office/officeart/2005/8/layout/list1"/>
    <dgm:cxn modelId="{2631EDF9-C4F1-4772-A492-5A90AEB7771A}" type="presOf" srcId="{663B1E7E-9168-4974-A850-69D495CCE328}" destId="{040A8222-5559-4E09-94FE-48FCE1B060CB}" srcOrd="0" destOrd="0" presId="urn:microsoft.com/office/officeart/2005/8/layout/list1"/>
    <dgm:cxn modelId="{2E13B3E7-356C-4B00-B151-EA37804A9322}" type="presParOf" srcId="{35FC317B-4CF3-40DE-AE0C-575D32A4BDC0}" destId="{7AB18EF3-8C38-4023-AB3E-47981051DB2C}" srcOrd="0" destOrd="0" presId="urn:microsoft.com/office/officeart/2005/8/layout/list1"/>
    <dgm:cxn modelId="{F7F6C851-86D9-4ADE-9B1B-0A0D748BC1B8}" type="presParOf" srcId="{7AB18EF3-8C38-4023-AB3E-47981051DB2C}" destId="{C81CEAE9-D8C5-4100-B579-BB9D74FFA21E}" srcOrd="0" destOrd="0" presId="urn:microsoft.com/office/officeart/2005/8/layout/list1"/>
    <dgm:cxn modelId="{4AC8A27C-C242-42D0-AFAE-E3E7A3899DB5}" type="presParOf" srcId="{7AB18EF3-8C38-4023-AB3E-47981051DB2C}" destId="{1A2F8C79-4893-4574-979F-C26BA6D6C765}" srcOrd="1" destOrd="0" presId="urn:microsoft.com/office/officeart/2005/8/layout/list1"/>
    <dgm:cxn modelId="{FC1E4AE8-DE92-4A36-94BC-1C1E8FC75B7B}" type="presParOf" srcId="{35FC317B-4CF3-40DE-AE0C-575D32A4BDC0}" destId="{266A6AD5-A64E-49EA-8FA1-02F854C4C4B4}" srcOrd="1" destOrd="0" presId="urn:microsoft.com/office/officeart/2005/8/layout/list1"/>
    <dgm:cxn modelId="{4B3AA618-6766-44D0-9656-09AD3B393F87}" type="presParOf" srcId="{35FC317B-4CF3-40DE-AE0C-575D32A4BDC0}" destId="{9F7F93A4-4907-46D2-8564-A102355F1E26}" srcOrd="2" destOrd="0" presId="urn:microsoft.com/office/officeart/2005/8/layout/list1"/>
    <dgm:cxn modelId="{DBC03724-A255-4469-90C7-C495D4A50F91}" type="presParOf" srcId="{35FC317B-4CF3-40DE-AE0C-575D32A4BDC0}" destId="{DA564A21-4F2C-41A1-9A21-6271B5190E1D}" srcOrd="3" destOrd="0" presId="urn:microsoft.com/office/officeart/2005/8/layout/list1"/>
    <dgm:cxn modelId="{907D63E4-8249-4C75-8699-CBCF88247E9F}" type="presParOf" srcId="{35FC317B-4CF3-40DE-AE0C-575D32A4BDC0}" destId="{0E83E655-6078-40AB-9770-8861A1C0BB8F}" srcOrd="4" destOrd="0" presId="urn:microsoft.com/office/officeart/2005/8/layout/list1"/>
    <dgm:cxn modelId="{87E09570-83CC-4C6B-BB22-B757AE47F07F}" type="presParOf" srcId="{0E83E655-6078-40AB-9770-8861A1C0BB8F}" destId="{040A8222-5559-4E09-94FE-48FCE1B060CB}" srcOrd="0" destOrd="0" presId="urn:microsoft.com/office/officeart/2005/8/layout/list1"/>
    <dgm:cxn modelId="{08438505-1534-4E00-A05E-B7A3073665B2}" type="presParOf" srcId="{0E83E655-6078-40AB-9770-8861A1C0BB8F}" destId="{877682FB-AB1B-4BB7-A860-A3CEA38A3C80}" srcOrd="1" destOrd="0" presId="urn:microsoft.com/office/officeart/2005/8/layout/list1"/>
    <dgm:cxn modelId="{E2702716-BAA6-461E-8131-EAB19F5CE90B}" type="presParOf" srcId="{35FC317B-4CF3-40DE-AE0C-575D32A4BDC0}" destId="{2608DFCF-06E2-4B32-9A1E-57D38F45614C}" srcOrd="5" destOrd="0" presId="urn:microsoft.com/office/officeart/2005/8/layout/list1"/>
    <dgm:cxn modelId="{273F16CB-CE48-4D1E-921A-56D0D7208CA5}" type="presParOf" srcId="{35FC317B-4CF3-40DE-AE0C-575D32A4BDC0}" destId="{2489211C-7188-431E-944A-ABF81F3AD8B9}" srcOrd="6" destOrd="0" presId="urn:microsoft.com/office/officeart/2005/8/layout/list1"/>
    <dgm:cxn modelId="{372E15A5-9577-4E4D-94C2-2E1D02194D4B}" type="presParOf" srcId="{35FC317B-4CF3-40DE-AE0C-575D32A4BDC0}" destId="{FBE300B3-D372-42E4-BB3F-2FD5A37B0AD4}" srcOrd="7" destOrd="0" presId="urn:microsoft.com/office/officeart/2005/8/layout/list1"/>
    <dgm:cxn modelId="{42967B71-C925-4E4B-8C85-B28CCA13BFA4}" type="presParOf" srcId="{35FC317B-4CF3-40DE-AE0C-575D32A4BDC0}" destId="{92904B43-5E79-4555-8F70-9B22ACBFE9BE}" srcOrd="8" destOrd="0" presId="urn:microsoft.com/office/officeart/2005/8/layout/list1"/>
    <dgm:cxn modelId="{A3FB6C9C-E9A7-460D-8EFD-660051DF9E56}" type="presParOf" srcId="{92904B43-5E79-4555-8F70-9B22ACBFE9BE}" destId="{3EC64C77-9BF2-4A24-9FEF-A76D509FFAB9}" srcOrd="0" destOrd="0" presId="urn:microsoft.com/office/officeart/2005/8/layout/list1"/>
    <dgm:cxn modelId="{230C8892-34F1-4D78-9F64-90F4DC61C94E}" type="presParOf" srcId="{92904B43-5E79-4555-8F70-9B22ACBFE9BE}" destId="{787777FE-D4FA-4D03-AE6A-6502E8E22396}" srcOrd="1" destOrd="0" presId="urn:microsoft.com/office/officeart/2005/8/layout/list1"/>
    <dgm:cxn modelId="{38C08623-C1C8-4672-BC3D-2F80D26FDA17}" type="presParOf" srcId="{35FC317B-4CF3-40DE-AE0C-575D32A4BDC0}" destId="{50753DC2-795E-421D-BFD5-0C0958DC7EE5}" srcOrd="9" destOrd="0" presId="urn:microsoft.com/office/officeart/2005/8/layout/list1"/>
    <dgm:cxn modelId="{4BA75C0B-4486-440D-B29B-389AB7DD8FDF}" type="presParOf" srcId="{35FC317B-4CF3-40DE-AE0C-575D32A4BDC0}" destId="{FBD9238A-B8A1-4DE2-B1BD-C37A703027A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C6D33-D2A9-4482-B038-05837D3C1758}">
      <dsp:nvSpPr>
        <dsp:cNvPr id="0" name=""/>
        <dsp:cNvSpPr/>
      </dsp:nvSpPr>
      <dsp:spPr>
        <a:xfrm>
          <a:off x="1786615" y="-78004"/>
          <a:ext cx="4199168" cy="4199168"/>
        </a:xfrm>
        <a:prstGeom prst="circularArrow">
          <a:avLst>
            <a:gd name="adj1" fmla="val 5274"/>
            <a:gd name="adj2" fmla="val 312630"/>
            <a:gd name="adj3" fmla="val 13910868"/>
            <a:gd name="adj4" fmla="val 17315227"/>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13BD221D-2C06-4B03-9364-427991DDE174}">
      <dsp:nvSpPr>
        <dsp:cNvPr id="0" name=""/>
        <dsp:cNvSpPr/>
      </dsp:nvSpPr>
      <dsp:spPr>
        <a:xfrm>
          <a:off x="2947261" y="2382"/>
          <a:ext cx="1877876" cy="795077"/>
        </a:xfrm>
        <a:prstGeom prst="roundRect">
          <a:avLst/>
        </a:prstGeom>
        <a:gradFill rotWithShape="0">
          <a:gsLst>
            <a:gs pos="0">
              <a:schemeClr val="accent1">
                <a:hueOff val="0"/>
                <a:satOff val="0"/>
                <a:lumOff val="0"/>
                <a:alphaOff val="0"/>
                <a:tint val="65000"/>
                <a:satMod val="120000"/>
                <a:lumMod val="107000"/>
              </a:schemeClr>
            </a:gs>
            <a:gs pos="50000">
              <a:schemeClr val="accent1">
                <a:hueOff val="0"/>
                <a:satOff val="0"/>
                <a:lumOff val="0"/>
                <a:alphaOff val="0"/>
                <a:tint val="70000"/>
                <a:satMod val="124000"/>
                <a:lumMod val="103000"/>
              </a:schemeClr>
            </a:gs>
            <a:gs pos="100000">
              <a:schemeClr val="accent1">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Continuous</a:t>
          </a:r>
        </a:p>
        <a:p>
          <a:pPr marL="0" lvl="0" indent="0" algn="ctr" defTabSz="755650">
            <a:lnSpc>
              <a:spcPct val="90000"/>
            </a:lnSpc>
            <a:spcBef>
              <a:spcPct val="0"/>
            </a:spcBef>
            <a:spcAft>
              <a:spcPct val="35000"/>
            </a:spcAft>
            <a:buNone/>
          </a:pPr>
          <a:r>
            <a:rPr lang="en-US" sz="1700" kern="1200" dirty="0"/>
            <a:t>Professional Dev.</a:t>
          </a:r>
        </a:p>
      </dsp:txBody>
      <dsp:txXfrm>
        <a:off x="2986073" y="41194"/>
        <a:ext cx="1800252" cy="717453"/>
      </dsp:txXfrm>
    </dsp:sp>
    <dsp:sp modelId="{CA1C75E2-724C-4C53-BFEB-8936102CC2B3}">
      <dsp:nvSpPr>
        <dsp:cNvPr id="0" name=""/>
        <dsp:cNvSpPr/>
      </dsp:nvSpPr>
      <dsp:spPr>
        <a:xfrm>
          <a:off x="4566411" y="854140"/>
          <a:ext cx="1590154" cy="795077"/>
        </a:xfrm>
        <a:prstGeom prst="roundRect">
          <a:avLst/>
        </a:prstGeom>
        <a:gradFill rotWithShape="0">
          <a:gsLst>
            <a:gs pos="0">
              <a:schemeClr val="accent1">
                <a:hueOff val="0"/>
                <a:satOff val="0"/>
                <a:lumOff val="0"/>
                <a:alphaOff val="0"/>
                <a:tint val="65000"/>
                <a:satMod val="120000"/>
                <a:lumMod val="107000"/>
              </a:schemeClr>
            </a:gs>
            <a:gs pos="50000">
              <a:schemeClr val="accent1">
                <a:hueOff val="0"/>
                <a:satOff val="0"/>
                <a:lumOff val="0"/>
                <a:alphaOff val="0"/>
                <a:tint val="70000"/>
                <a:satMod val="124000"/>
                <a:lumMod val="103000"/>
              </a:schemeClr>
            </a:gs>
            <a:gs pos="100000">
              <a:schemeClr val="accent1">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Political support</a:t>
          </a:r>
        </a:p>
      </dsp:txBody>
      <dsp:txXfrm>
        <a:off x="4605223" y="892952"/>
        <a:ext cx="1512530" cy="717453"/>
      </dsp:txXfrm>
    </dsp:sp>
    <dsp:sp modelId="{CC59E669-1BCE-4189-9EC0-E2D73D4415D4}">
      <dsp:nvSpPr>
        <dsp:cNvPr id="0" name=""/>
        <dsp:cNvSpPr/>
      </dsp:nvSpPr>
      <dsp:spPr>
        <a:xfrm>
          <a:off x="4566411" y="2557657"/>
          <a:ext cx="1590154" cy="795077"/>
        </a:xfrm>
        <a:prstGeom prst="roundRect">
          <a:avLst/>
        </a:prstGeom>
        <a:gradFill rotWithShape="0">
          <a:gsLst>
            <a:gs pos="0">
              <a:schemeClr val="accent1">
                <a:hueOff val="0"/>
                <a:satOff val="0"/>
                <a:lumOff val="0"/>
                <a:alphaOff val="0"/>
                <a:tint val="65000"/>
                <a:satMod val="120000"/>
                <a:lumMod val="107000"/>
              </a:schemeClr>
            </a:gs>
            <a:gs pos="50000">
              <a:schemeClr val="accent1">
                <a:hueOff val="0"/>
                <a:satOff val="0"/>
                <a:lumOff val="0"/>
                <a:alphaOff val="0"/>
                <a:tint val="70000"/>
                <a:satMod val="124000"/>
                <a:lumMod val="103000"/>
              </a:schemeClr>
            </a:gs>
            <a:gs pos="100000">
              <a:schemeClr val="accent1">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EI and Resilience </a:t>
          </a:r>
        </a:p>
      </dsp:txBody>
      <dsp:txXfrm>
        <a:off x="4605223" y="2596469"/>
        <a:ext cx="1512530" cy="717453"/>
      </dsp:txXfrm>
    </dsp:sp>
    <dsp:sp modelId="{76FF86F1-2A94-47C6-9A2B-77C188EFEC78}">
      <dsp:nvSpPr>
        <dsp:cNvPr id="0" name=""/>
        <dsp:cNvSpPr/>
      </dsp:nvSpPr>
      <dsp:spPr>
        <a:xfrm>
          <a:off x="3091122" y="3409415"/>
          <a:ext cx="1590154" cy="795077"/>
        </a:xfrm>
        <a:prstGeom prst="roundRect">
          <a:avLst/>
        </a:prstGeom>
        <a:gradFill rotWithShape="0">
          <a:gsLst>
            <a:gs pos="0">
              <a:schemeClr val="accent1">
                <a:hueOff val="0"/>
                <a:satOff val="0"/>
                <a:lumOff val="0"/>
                <a:alphaOff val="0"/>
                <a:tint val="65000"/>
                <a:satMod val="120000"/>
                <a:lumMod val="107000"/>
              </a:schemeClr>
            </a:gs>
            <a:gs pos="50000">
              <a:schemeClr val="accent1">
                <a:hueOff val="0"/>
                <a:satOff val="0"/>
                <a:lumOff val="0"/>
                <a:alphaOff val="0"/>
                <a:tint val="70000"/>
                <a:satMod val="124000"/>
                <a:lumMod val="103000"/>
              </a:schemeClr>
            </a:gs>
            <a:gs pos="100000">
              <a:schemeClr val="accent1">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Values</a:t>
          </a:r>
        </a:p>
      </dsp:txBody>
      <dsp:txXfrm>
        <a:off x="3129934" y="3448227"/>
        <a:ext cx="1512530" cy="717453"/>
      </dsp:txXfrm>
    </dsp:sp>
    <dsp:sp modelId="{E556D56F-23FF-4455-BCA0-06976ED1AD57}">
      <dsp:nvSpPr>
        <dsp:cNvPr id="0" name=""/>
        <dsp:cNvSpPr/>
      </dsp:nvSpPr>
      <dsp:spPr>
        <a:xfrm>
          <a:off x="1615834" y="2557657"/>
          <a:ext cx="1590154" cy="795077"/>
        </a:xfrm>
        <a:prstGeom prst="roundRect">
          <a:avLst/>
        </a:prstGeom>
        <a:gradFill rotWithShape="0">
          <a:gsLst>
            <a:gs pos="0">
              <a:schemeClr val="accent1">
                <a:hueOff val="0"/>
                <a:satOff val="0"/>
                <a:lumOff val="0"/>
                <a:alphaOff val="0"/>
                <a:tint val="65000"/>
                <a:satMod val="120000"/>
                <a:lumMod val="107000"/>
              </a:schemeClr>
            </a:gs>
            <a:gs pos="50000">
              <a:schemeClr val="accent1">
                <a:hueOff val="0"/>
                <a:satOff val="0"/>
                <a:lumOff val="0"/>
                <a:alphaOff val="0"/>
                <a:tint val="70000"/>
                <a:satMod val="124000"/>
                <a:lumMod val="103000"/>
              </a:schemeClr>
            </a:gs>
            <a:gs pos="100000">
              <a:schemeClr val="accent1">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Knowledge and skills</a:t>
          </a:r>
        </a:p>
      </dsp:txBody>
      <dsp:txXfrm>
        <a:off x="1654646" y="2596469"/>
        <a:ext cx="1512530" cy="717453"/>
      </dsp:txXfrm>
    </dsp:sp>
    <dsp:sp modelId="{C6BA13C5-1991-4563-991C-D5C3815D39EC}">
      <dsp:nvSpPr>
        <dsp:cNvPr id="0" name=""/>
        <dsp:cNvSpPr/>
      </dsp:nvSpPr>
      <dsp:spPr>
        <a:xfrm>
          <a:off x="1615834" y="854140"/>
          <a:ext cx="1590154" cy="795077"/>
        </a:xfrm>
        <a:prstGeom prst="roundRect">
          <a:avLst/>
        </a:prstGeom>
        <a:gradFill rotWithShape="0">
          <a:gsLst>
            <a:gs pos="0">
              <a:schemeClr val="accent1">
                <a:hueOff val="0"/>
                <a:satOff val="0"/>
                <a:lumOff val="0"/>
                <a:alphaOff val="0"/>
                <a:tint val="65000"/>
                <a:satMod val="120000"/>
                <a:lumMod val="107000"/>
              </a:schemeClr>
            </a:gs>
            <a:gs pos="50000">
              <a:schemeClr val="accent1">
                <a:hueOff val="0"/>
                <a:satOff val="0"/>
                <a:lumOff val="0"/>
                <a:alphaOff val="0"/>
                <a:tint val="70000"/>
                <a:satMod val="124000"/>
                <a:lumMod val="103000"/>
              </a:schemeClr>
            </a:gs>
            <a:gs pos="100000">
              <a:schemeClr val="accent1">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Peer support</a:t>
          </a:r>
        </a:p>
        <a:p>
          <a:pPr marL="0" lvl="0" indent="0" algn="ctr" defTabSz="755650">
            <a:lnSpc>
              <a:spcPct val="90000"/>
            </a:lnSpc>
            <a:spcBef>
              <a:spcPct val="0"/>
            </a:spcBef>
            <a:spcAft>
              <a:spcPct val="35000"/>
            </a:spcAft>
            <a:buNone/>
          </a:pPr>
          <a:r>
            <a:rPr lang="en-US" sz="1700" kern="1200" dirty="0"/>
            <a:t>Supervision </a:t>
          </a:r>
        </a:p>
      </dsp:txBody>
      <dsp:txXfrm>
        <a:off x="1654646" y="892952"/>
        <a:ext cx="1512530" cy="717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F93A4-4907-46D2-8564-A102355F1E26}">
      <dsp:nvSpPr>
        <dsp:cNvPr id="0" name=""/>
        <dsp:cNvSpPr/>
      </dsp:nvSpPr>
      <dsp:spPr>
        <a:xfrm>
          <a:off x="0" y="484877"/>
          <a:ext cx="7772400"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2F8C79-4893-4574-979F-C26BA6D6C765}">
      <dsp:nvSpPr>
        <dsp:cNvPr id="0" name=""/>
        <dsp:cNvSpPr/>
      </dsp:nvSpPr>
      <dsp:spPr>
        <a:xfrm>
          <a:off x="417813" y="136031"/>
          <a:ext cx="5440680" cy="944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1422400">
            <a:lnSpc>
              <a:spcPct val="90000"/>
            </a:lnSpc>
            <a:spcBef>
              <a:spcPct val="0"/>
            </a:spcBef>
            <a:spcAft>
              <a:spcPct val="35000"/>
            </a:spcAft>
            <a:buNone/>
          </a:pPr>
          <a:r>
            <a:rPr lang="en-US" sz="3200" kern="1200" dirty="0"/>
            <a:t>Apply within the Trust</a:t>
          </a:r>
        </a:p>
      </dsp:txBody>
      <dsp:txXfrm>
        <a:off x="463927" y="182145"/>
        <a:ext cx="5348452" cy="852412"/>
      </dsp:txXfrm>
    </dsp:sp>
    <dsp:sp modelId="{2489211C-7188-431E-944A-ABF81F3AD8B9}">
      <dsp:nvSpPr>
        <dsp:cNvPr id="0" name=""/>
        <dsp:cNvSpPr/>
      </dsp:nvSpPr>
      <dsp:spPr>
        <a:xfrm>
          <a:off x="0" y="1936397"/>
          <a:ext cx="7772400"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7682FB-AB1B-4BB7-A860-A3CEA38A3C80}">
      <dsp:nvSpPr>
        <dsp:cNvPr id="0" name=""/>
        <dsp:cNvSpPr/>
      </dsp:nvSpPr>
      <dsp:spPr>
        <a:xfrm>
          <a:off x="388620" y="1464077"/>
          <a:ext cx="5440680" cy="944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1422400">
            <a:lnSpc>
              <a:spcPct val="90000"/>
            </a:lnSpc>
            <a:spcBef>
              <a:spcPct val="0"/>
            </a:spcBef>
            <a:spcAft>
              <a:spcPct val="35000"/>
            </a:spcAft>
            <a:buNone/>
          </a:pPr>
          <a:r>
            <a:rPr lang="en-US" sz="3200" kern="1200" dirty="0"/>
            <a:t>Register with NISCC PiP</a:t>
          </a:r>
        </a:p>
      </dsp:txBody>
      <dsp:txXfrm>
        <a:off x="434734" y="1510191"/>
        <a:ext cx="5348452" cy="852412"/>
      </dsp:txXfrm>
    </dsp:sp>
    <dsp:sp modelId="{FBD9238A-B8A1-4DE2-B1BD-C37A703027A3}">
      <dsp:nvSpPr>
        <dsp:cNvPr id="0" name=""/>
        <dsp:cNvSpPr/>
      </dsp:nvSpPr>
      <dsp:spPr>
        <a:xfrm>
          <a:off x="0" y="3387917"/>
          <a:ext cx="7772400"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7777FE-D4FA-4D03-AE6A-6502E8E22396}">
      <dsp:nvSpPr>
        <dsp:cNvPr id="0" name=""/>
        <dsp:cNvSpPr/>
      </dsp:nvSpPr>
      <dsp:spPr>
        <a:xfrm>
          <a:off x="388620" y="2915597"/>
          <a:ext cx="5440680" cy="944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1422400">
            <a:lnSpc>
              <a:spcPct val="90000"/>
            </a:lnSpc>
            <a:spcBef>
              <a:spcPct val="0"/>
            </a:spcBef>
            <a:spcAft>
              <a:spcPct val="35000"/>
            </a:spcAft>
            <a:buNone/>
          </a:pPr>
          <a:r>
            <a:rPr lang="en-US" sz="3200" kern="1200" dirty="0"/>
            <a:t>Register with UU</a:t>
          </a:r>
        </a:p>
      </dsp:txBody>
      <dsp:txXfrm>
        <a:off x="434734" y="2961711"/>
        <a:ext cx="5348452" cy="85241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CDDA5A0-62CF-4CE7-9F82-ED9E99301F5B}" type="datetimeFigureOut">
              <a:rPr lang="en-GB" smtClean="0"/>
              <a:t>11/01/2023</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0A9F257-4F8A-4092-B1DA-7C1994DFCC7D}" type="slidenum">
              <a:rPr lang="en-GB" smtClean="0"/>
              <a:t>‹#›</a:t>
            </a:fld>
            <a:endParaRPr lang="en-GB"/>
          </a:p>
        </p:txBody>
      </p:sp>
    </p:spTree>
    <p:extLst>
      <p:ext uri="{BB962C8B-B14F-4D97-AF65-F5344CB8AC3E}">
        <p14:creationId xmlns:p14="http://schemas.microsoft.com/office/powerpoint/2010/main" val="3502583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926DD97-1948-4484-85B1-88B7B30CA333}" type="datetimeFigureOut">
              <a:rPr lang="en-GB" smtClean="0"/>
              <a:t>11/01/2023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9CBA8CB-1C0E-4633-B261-852733434ABB}" type="slidenum">
              <a:rPr lang="en-GB" smtClean="0"/>
              <a:t>‹#›</a:t>
            </a:fld>
            <a:endParaRPr lang="en-GB"/>
          </a:p>
        </p:txBody>
      </p:sp>
    </p:spTree>
    <p:extLst>
      <p:ext uri="{BB962C8B-B14F-4D97-AF65-F5344CB8AC3E}">
        <p14:creationId xmlns:p14="http://schemas.microsoft.com/office/powerpoint/2010/main" val="258630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a:xfrm>
            <a:off x="917575"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3" name="Text Box 2"/>
          <p:cNvSpPr txBox="1">
            <a:spLocks noChangeArrowheads="1"/>
          </p:cNvSpPr>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847467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Rounded MT Bold"/>
                <a:ea typeface="Calibri"/>
                <a:cs typeface="Times New Roman"/>
              </a:rPr>
              <a:t>We will help you to navigate your way through</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79CBA8CB-1C0E-4633-B261-852733434ABB}"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191959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listening</a:t>
            </a:r>
          </a:p>
        </p:txBody>
      </p:sp>
      <p:sp>
        <p:nvSpPr>
          <p:cNvPr id="4" name="Slide Number Placeholder 3"/>
          <p:cNvSpPr>
            <a:spLocks noGrp="1"/>
          </p:cNvSpPr>
          <p:nvPr>
            <p:ph type="sldNum" sz="quarter" idx="10"/>
          </p:nvPr>
        </p:nvSpPr>
        <p:spPr/>
        <p:txBody>
          <a:bodyPr/>
          <a:lstStyle/>
          <a:p>
            <a:fld id="{79CBA8CB-1C0E-4633-B261-852733434ABB}" type="slidenum">
              <a:rPr lang="en-GB" smtClean="0"/>
              <a:t>52</a:t>
            </a:fld>
            <a:endParaRPr lang="en-GB"/>
          </a:p>
        </p:txBody>
      </p:sp>
    </p:spTree>
    <p:extLst>
      <p:ext uri="{BB962C8B-B14F-4D97-AF65-F5344CB8AC3E}">
        <p14:creationId xmlns:p14="http://schemas.microsoft.com/office/powerpoint/2010/main" val="1626956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684E35-05F6-4E7F-9BF8-E7B148FA025A}" type="datetimeFigureOut">
              <a:rPr lang="en-GB" smtClean="0"/>
              <a:t>11/01/2023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FCA7A-8C45-49FC-9664-8C7593D61607}" type="slidenum">
              <a:rPr lang="en-GB" smtClean="0"/>
              <a:t>‹#›</a:t>
            </a:fld>
            <a:endParaRPr lang="en-GB"/>
          </a:p>
        </p:txBody>
      </p:sp>
    </p:spTree>
    <p:extLst>
      <p:ext uri="{BB962C8B-B14F-4D97-AF65-F5344CB8AC3E}">
        <p14:creationId xmlns:p14="http://schemas.microsoft.com/office/powerpoint/2010/main" val="1912128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84E35-05F6-4E7F-9BF8-E7B148FA025A}" type="datetimeFigureOut">
              <a:rPr lang="en-GB" smtClean="0"/>
              <a:t>11/01/2023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FCA7A-8C45-49FC-9664-8C7593D61607}" type="slidenum">
              <a:rPr lang="en-GB" smtClean="0"/>
              <a:t>‹#›</a:t>
            </a:fld>
            <a:endParaRPr lang="en-GB"/>
          </a:p>
        </p:txBody>
      </p:sp>
    </p:spTree>
    <p:extLst>
      <p:ext uri="{BB962C8B-B14F-4D97-AF65-F5344CB8AC3E}">
        <p14:creationId xmlns:p14="http://schemas.microsoft.com/office/powerpoint/2010/main" val="284397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9B684E35-05F6-4E7F-9BF8-E7B148FA025A}" type="datetimeFigureOut">
              <a:rPr lang="en-GB" smtClean="0"/>
              <a:t>11/01/2023</a:t>
            </a:fld>
            <a:endParaRPr lang="en-GB"/>
          </a:p>
        </p:txBody>
      </p:sp>
      <p:sp>
        <p:nvSpPr>
          <p:cNvPr id="5" name="Footer Placeholder 4"/>
          <p:cNvSpPr>
            <a:spLocks noGrp="1"/>
          </p:cNvSpPr>
          <p:nvPr>
            <p:ph type="ftr" sz="quarter" idx="11"/>
          </p:nvPr>
        </p:nvSpPr>
        <p:spPr>
          <a:xfrm>
            <a:off x="2832102" y="6422855"/>
            <a:ext cx="3209752" cy="365125"/>
          </a:xfrm>
        </p:spPr>
        <p:txBody>
          <a:bodyPr/>
          <a:lstStyle/>
          <a:p>
            <a:endParaRPr lang="en-GB"/>
          </a:p>
        </p:txBody>
      </p:sp>
      <p:sp>
        <p:nvSpPr>
          <p:cNvPr id="6" name="Slide Number Placeholder 5"/>
          <p:cNvSpPr>
            <a:spLocks noGrp="1"/>
          </p:cNvSpPr>
          <p:nvPr>
            <p:ph type="sldNum" sz="quarter" idx="12"/>
          </p:nvPr>
        </p:nvSpPr>
        <p:spPr>
          <a:xfrm>
            <a:off x="6054787" y="6422855"/>
            <a:ext cx="659819" cy="365125"/>
          </a:xfrm>
        </p:spPr>
        <p:txBody>
          <a:bodyPr/>
          <a:lstStyle/>
          <a:p>
            <a:fld id="{F7EFCA7A-8C45-49FC-9664-8C7593D61607}" type="slidenum">
              <a:rPr lang="en-GB" smtClean="0"/>
              <a:t>‹#›</a:t>
            </a:fld>
            <a:endParaRPr lang="en-GB"/>
          </a:p>
        </p:txBody>
      </p:sp>
    </p:spTree>
    <p:extLst>
      <p:ext uri="{BB962C8B-B14F-4D97-AF65-F5344CB8AC3E}">
        <p14:creationId xmlns:p14="http://schemas.microsoft.com/office/powerpoint/2010/main" val="368985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84E35-05F6-4E7F-9BF8-E7B148FA025A}" type="datetimeFigureOut">
              <a:rPr lang="en-GB" smtClean="0"/>
              <a:t>11/01/2023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FCA7A-8C45-49FC-9664-8C7593D61607}" type="slidenum">
              <a:rPr lang="en-GB" smtClean="0"/>
              <a:t>‹#›</a:t>
            </a:fld>
            <a:endParaRPr lang="en-GB"/>
          </a:p>
        </p:txBody>
      </p:sp>
    </p:spTree>
    <p:extLst>
      <p:ext uri="{BB962C8B-B14F-4D97-AF65-F5344CB8AC3E}">
        <p14:creationId xmlns:p14="http://schemas.microsoft.com/office/powerpoint/2010/main" val="135813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B684E35-05F6-4E7F-9BF8-E7B148FA025A}" type="datetimeFigureOut">
              <a:rPr lang="en-GB" smtClean="0"/>
              <a:t>11/01/2023</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7EFCA7A-8C45-49FC-9664-8C7593D61607}" type="slidenum">
              <a:rPr lang="en-GB" smtClean="0"/>
              <a:t>‹#›</a:t>
            </a:fld>
            <a:endParaRPr lang="en-GB"/>
          </a:p>
        </p:txBody>
      </p:sp>
    </p:spTree>
    <p:extLst>
      <p:ext uri="{BB962C8B-B14F-4D97-AF65-F5344CB8AC3E}">
        <p14:creationId xmlns:p14="http://schemas.microsoft.com/office/powerpoint/2010/main" val="205978462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684E35-05F6-4E7F-9BF8-E7B148FA025A}" type="datetimeFigureOut">
              <a:rPr lang="en-GB" smtClean="0"/>
              <a:t>11/01/2023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EFCA7A-8C45-49FC-9664-8C7593D61607}" type="slidenum">
              <a:rPr lang="en-GB" smtClean="0"/>
              <a:t>‹#›</a:t>
            </a:fld>
            <a:endParaRPr lang="en-GB"/>
          </a:p>
        </p:txBody>
      </p:sp>
    </p:spTree>
    <p:extLst>
      <p:ext uri="{BB962C8B-B14F-4D97-AF65-F5344CB8AC3E}">
        <p14:creationId xmlns:p14="http://schemas.microsoft.com/office/powerpoint/2010/main" val="73841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684E35-05F6-4E7F-9BF8-E7B148FA025A}" type="datetimeFigureOut">
              <a:rPr lang="en-GB" smtClean="0"/>
              <a:t>11/01/2023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EFCA7A-8C45-49FC-9664-8C7593D61607}" type="slidenum">
              <a:rPr lang="en-GB" smtClean="0"/>
              <a:t>‹#›</a:t>
            </a:fld>
            <a:endParaRPr lang="en-GB"/>
          </a:p>
        </p:txBody>
      </p:sp>
    </p:spTree>
    <p:extLst>
      <p:ext uri="{BB962C8B-B14F-4D97-AF65-F5344CB8AC3E}">
        <p14:creationId xmlns:p14="http://schemas.microsoft.com/office/powerpoint/2010/main" val="339943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684E35-05F6-4E7F-9BF8-E7B148FA025A}" type="datetimeFigureOut">
              <a:rPr lang="en-GB" smtClean="0"/>
              <a:t>11/01/2023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EFCA7A-8C45-49FC-9664-8C7593D61607}" type="slidenum">
              <a:rPr lang="en-GB" smtClean="0"/>
              <a:t>‹#›</a:t>
            </a:fld>
            <a:endParaRPr lang="en-GB"/>
          </a:p>
        </p:txBody>
      </p:sp>
    </p:spTree>
    <p:extLst>
      <p:ext uri="{BB962C8B-B14F-4D97-AF65-F5344CB8AC3E}">
        <p14:creationId xmlns:p14="http://schemas.microsoft.com/office/powerpoint/2010/main" val="278858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84E35-05F6-4E7F-9BF8-E7B148FA025A}" type="datetimeFigureOut">
              <a:rPr lang="en-GB" smtClean="0"/>
              <a:t>11/01/2023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EFCA7A-8C45-49FC-9664-8C7593D61607}" type="slidenum">
              <a:rPr lang="en-GB" smtClean="0"/>
              <a:t>‹#›</a:t>
            </a:fld>
            <a:endParaRPr lang="en-GB"/>
          </a:p>
        </p:txBody>
      </p:sp>
    </p:spTree>
    <p:extLst>
      <p:ext uri="{BB962C8B-B14F-4D97-AF65-F5344CB8AC3E}">
        <p14:creationId xmlns:p14="http://schemas.microsoft.com/office/powerpoint/2010/main" val="761035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684E35-05F6-4E7F-9BF8-E7B148FA025A}" type="datetimeFigureOut">
              <a:rPr lang="en-GB" smtClean="0"/>
              <a:t>11/01/2023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EFCA7A-8C45-49FC-9664-8C7593D61607}" type="slidenum">
              <a:rPr lang="en-GB" smtClean="0"/>
              <a:t>‹#›</a:t>
            </a:fld>
            <a:endParaRPr lang="en-GB"/>
          </a:p>
        </p:txBody>
      </p:sp>
    </p:spTree>
    <p:extLst>
      <p:ext uri="{BB962C8B-B14F-4D97-AF65-F5344CB8AC3E}">
        <p14:creationId xmlns:p14="http://schemas.microsoft.com/office/powerpoint/2010/main" val="250724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684E35-05F6-4E7F-9BF8-E7B148FA025A}" type="datetimeFigureOut">
              <a:rPr lang="en-GB" smtClean="0"/>
              <a:t>11/01/2023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EFCA7A-8C45-49FC-9664-8C7593D61607}" type="slidenum">
              <a:rPr lang="en-GB" smtClean="0"/>
              <a:t>‹#›</a:t>
            </a:fld>
            <a:endParaRPr lang="en-GB"/>
          </a:p>
        </p:txBody>
      </p:sp>
    </p:spTree>
    <p:extLst>
      <p:ext uri="{BB962C8B-B14F-4D97-AF65-F5344CB8AC3E}">
        <p14:creationId xmlns:p14="http://schemas.microsoft.com/office/powerpoint/2010/main" val="103498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9B684E35-05F6-4E7F-9BF8-E7B148FA025A}" type="datetimeFigureOut">
              <a:rPr lang="en-GB" smtClean="0"/>
              <a:t>11/01/2023</a:t>
            </a:fld>
            <a:endParaRPr lang="en-GB"/>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F7EFCA7A-8C45-49FC-9664-8C7593D61607}" type="slidenum">
              <a:rPr lang="en-GB" smtClean="0"/>
              <a:t>‹#›</a:t>
            </a:fld>
            <a:endParaRPr lang="en-GB"/>
          </a:p>
        </p:txBody>
      </p:sp>
    </p:spTree>
    <p:extLst>
      <p:ext uri="{BB962C8B-B14F-4D97-AF65-F5344CB8AC3E}">
        <p14:creationId xmlns:p14="http://schemas.microsoft.com/office/powerpoint/2010/main" val="330421529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learningzone.niscc.info/storage/adapt/6194eda374e6c/index.html#/id/6099472d9411de1ed781f7b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learningzone.niscc.info/storage/adapt/6194eda374e6c/course/en/assets/615c58690443c42321b2fcce.pdf" TargetMode="External"/><Relationship Id="rId2" Type="http://schemas.openxmlformats.org/officeDocument/2006/relationships/hyperlink" Target="https://portal.niscc.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learningzone.niscc.info/storage/adapt/6194eda374e6c/course/en/assets/615c2dabdac86d7b28ca2bc9.pdf" TargetMode="External"/><Relationship Id="rId2" Type="http://schemas.openxmlformats.org/officeDocument/2006/relationships/hyperlink" Target="https://learningzone.niscc.info/storage/adapt/616ec488765a3/index.html#/id/6099472d9411de1ed781f7b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learningzone.niscc.info/storage/adapt/6194eda374e6c/course/en/assets/615c379d821ba91d37c92c0b.docx" TargetMode="External"/><Relationship Id="rId2" Type="http://schemas.openxmlformats.org/officeDocument/2006/relationships/hyperlink" Target="https://learningzone.niscc.info/storage/adapt/6194eda374e6c/course/en/assets/615c372b0443c42321b2fcc4.pdf" TargetMode="External"/><Relationship Id="rId1" Type="http://schemas.openxmlformats.org/officeDocument/2006/relationships/slideLayout" Target="../slideLayouts/slideLayout2.xml"/><Relationship Id="rId5" Type="http://schemas.openxmlformats.org/officeDocument/2006/relationships/hyperlink" Target="https://learningzone.niscc.info/storage/adapt/6194eda374e6c/course/en/assets/615c3a69e0dc971ca5fcf2ce.pdf" TargetMode="External"/><Relationship Id="rId4" Type="http://schemas.openxmlformats.org/officeDocument/2006/relationships/hyperlink" Target="https://learningzone.niscc.info/storage/adapt/6194eda374e6c/course/en/assets/615c388769d4131c874fecf4.doc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learningzone.niscc.info/storage/adapt/6194eda374e6c/course/en/assets/615c379d821ba91d37c92c0b.docx" TargetMode="External"/><Relationship Id="rId2" Type="http://schemas.openxmlformats.org/officeDocument/2006/relationships/hyperlink" Target="https://learningzone.niscc.info/storage/adapt/6194eda374e6c/course/en/assets/615c372b0443c42321b2fcc4.pdf" TargetMode="External"/><Relationship Id="rId1" Type="http://schemas.openxmlformats.org/officeDocument/2006/relationships/slideLayout" Target="../slideLayouts/slideLayout2.xml"/><Relationship Id="rId5" Type="http://schemas.openxmlformats.org/officeDocument/2006/relationships/hyperlink" Target="https://learningzone.niscc.info/storage/adapt/6194eda374e6c/course/en/assets/615c3a69e0dc971ca5fcf2ce.pdf" TargetMode="External"/><Relationship Id="rId4" Type="http://schemas.openxmlformats.org/officeDocument/2006/relationships/hyperlink" Target="https://learningzone.niscc.info/storage/adapt/6194eda374e6c/course/en/assets/615c388769d4131c874fecf4.doc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learningzone.niscc.info/storage/adapt/6194eda374e6c/course/en/assets/615c379d821ba91d37c92c0b.docx" TargetMode="External"/><Relationship Id="rId2" Type="http://schemas.openxmlformats.org/officeDocument/2006/relationships/hyperlink" Target="https://learningzone.niscc.info/storage/adapt/6194eda374e6c/course/en/assets/615c3ccf30c2101d53746810.pdf" TargetMode="External"/><Relationship Id="rId1" Type="http://schemas.openxmlformats.org/officeDocument/2006/relationships/slideLayout" Target="../slideLayouts/slideLayout2.xml"/><Relationship Id="rId4" Type="http://schemas.openxmlformats.org/officeDocument/2006/relationships/hyperlink" Target="https://learningzone.niscc.info/storage/adapt/6194eda374e6c/course/en/assets/615c388769d4131c874fecf4.doc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learningzone.niscc.info/storage/adapt/6194eda374e6c/course/en/assets/615c537bf9630d7489d0a097.docx" TargetMode="External"/><Relationship Id="rId2" Type="http://schemas.openxmlformats.org/officeDocument/2006/relationships/hyperlink" Target="https://learningzone.niscc.info/storage/adapt/6194eda374e6c/course/en/assets/615c3fb8d1f2621acc78c6b1.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learningzone.niscc.info/storage/adapt/6194eda374e6c/course/en/assets/61631000bbfa301c9954f598.docx" TargetMode="External"/><Relationship Id="rId2" Type="http://schemas.openxmlformats.org/officeDocument/2006/relationships/hyperlink" Target="https://learningzone.niscc.info/storage/adapt/6194eda374e6c/course/en/assets/615c41edb13c9c1d3b030e04.pdf" TargetMode="External"/><Relationship Id="rId1" Type="http://schemas.openxmlformats.org/officeDocument/2006/relationships/slideLayout" Target="../slideLayouts/slideLayout2.xml"/><Relationship Id="rId6" Type="http://schemas.openxmlformats.org/officeDocument/2006/relationships/hyperlink" Target="https://learningzone.niscc.info/storage/adapt/6194eda374e6c/course/en/assets/61630ea8abdc5e1d4212a874.docx" TargetMode="External"/><Relationship Id="rId5" Type="http://schemas.openxmlformats.org/officeDocument/2006/relationships/hyperlink" Target="https://learningzone.niscc.info/storage/adapt/6194eda374e6c/course/en/assets/61630f01f80a2922fac5dafd.docx" TargetMode="External"/><Relationship Id="rId4" Type="http://schemas.openxmlformats.org/officeDocument/2006/relationships/hyperlink" Target="https://learningzone.niscc.info/storage/adapt/6194eda374e6c/course/en/assets/61630fa93b54bd3d2396904a.docx"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learningzone.niscc.info/storage/adapt/6194eda374e6c/course/en/assets/615c445bdac86d7b28ca2bce.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file:///C:\Users\robby.nelson\AppData\Local\Microsoft\Windows\INetCache\Content.Outlook\A7XZ5NAL\CAR%20Pilot%20Submission%20Workbook%202023.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2.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oleObject" Target="../embeddings/oleObject1.bin"/><Relationship Id="rId4" Type="http://schemas.openxmlformats.org/officeDocument/2006/relationships/hyperlink" Target="file:///C:\Users\ashaw007\Desktop\2015_5_ReflectivePracticeFullVersion.pdf" TargetMode="External"/><Relationship Id="rId9"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file:///C:\Users\ashaw007\Desktop\PiP%20flip.pdf"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LUNCHTIME SEMINAR 11</a:t>
            </a:r>
            <a:r>
              <a:rPr lang="en-GB" baseline="30000" dirty="0"/>
              <a:t>TH</a:t>
            </a:r>
            <a:r>
              <a:rPr lang="en-GB" dirty="0"/>
              <a:t> January 2023 </a:t>
            </a:r>
          </a:p>
        </p:txBody>
      </p:sp>
      <p:pic>
        <p:nvPicPr>
          <p:cNvPr id="5" name="Picture 4" descr="cid:image001.png@01D8D7FD.6CC028A0"/>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97152"/>
            <a:ext cx="2808311" cy="1584176"/>
          </a:xfrm>
          <a:prstGeom prst="rect">
            <a:avLst/>
          </a:prstGeom>
          <a:noFill/>
          <a:ln>
            <a:noFill/>
          </a:ln>
        </p:spPr>
      </p:pic>
      <p:pic>
        <p:nvPicPr>
          <p:cNvPr id="10242" name="Picture 1" descr="cid:image004.png@01D2BCDD.83566FC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797152"/>
            <a:ext cx="3672408"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95536" y="2276873"/>
            <a:ext cx="1872208" cy="2448272"/>
          </a:xfrm>
        </p:spPr>
      </p:pic>
    </p:spTree>
    <p:extLst>
      <p:ext uri="{BB962C8B-B14F-4D97-AF65-F5344CB8AC3E}">
        <p14:creationId xmlns:p14="http://schemas.microsoft.com/office/powerpoint/2010/main" val="1611021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002060"/>
                </a:solidFill>
              </a:rPr>
              <a:t>Three stages to applying for IPD*: </a:t>
            </a:r>
            <a:r>
              <a:rPr lang="en-GB" sz="2000" b="1" dirty="0">
                <a:solidFill>
                  <a:srgbClr val="FF0000"/>
                </a:solidFill>
              </a:rPr>
              <a:t>Please note that this route is </a:t>
            </a:r>
            <a:r>
              <a:rPr lang="en-GB" sz="2000" b="1" dirty="0" err="1">
                <a:solidFill>
                  <a:srgbClr val="FF0000"/>
                </a:solidFill>
              </a:rPr>
              <a:t>noT</a:t>
            </a:r>
            <a:r>
              <a:rPr lang="en-GB" sz="2000" b="1" dirty="0">
                <a:solidFill>
                  <a:srgbClr val="FF0000"/>
                </a:solidFill>
              </a:rPr>
              <a:t> open to Agency Staff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4939960"/>
              </p:ext>
            </p:extLst>
          </p:nvPr>
        </p:nvGraphicFramePr>
        <p:xfrm>
          <a:off x="685800" y="2011363"/>
          <a:ext cx="7772400" cy="420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8108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002060"/>
                </a:solidFill>
              </a:rPr>
              <a:t>Entry Requirements for IPD</a:t>
            </a:r>
            <a:br>
              <a:rPr lang="en-GB" dirty="0"/>
            </a:br>
            <a:endParaRPr lang="en-GB" dirty="0"/>
          </a:p>
        </p:txBody>
      </p:sp>
      <p:sp>
        <p:nvSpPr>
          <p:cNvPr id="3" name="Content Placeholder 2"/>
          <p:cNvSpPr>
            <a:spLocks noGrp="1"/>
          </p:cNvSpPr>
          <p:nvPr>
            <p:ph idx="1"/>
          </p:nvPr>
        </p:nvSpPr>
        <p:spPr>
          <a:xfrm>
            <a:off x="457200" y="1124744"/>
            <a:ext cx="8229600" cy="5001419"/>
          </a:xfrm>
        </p:spPr>
        <p:txBody>
          <a:bodyPr>
            <a:normAutofit fontScale="85000" lnSpcReduction="20000"/>
          </a:bodyPr>
          <a:lstStyle/>
          <a:p>
            <a:pPr marL="0" indent="0">
              <a:buNone/>
            </a:pPr>
            <a:r>
              <a:rPr lang="en-US" dirty="0"/>
              <a:t>Applicants must:</a:t>
            </a:r>
          </a:p>
          <a:p>
            <a:r>
              <a:rPr lang="en-US" dirty="0"/>
              <a:t>Be registered with NISCC on the social work part of the register </a:t>
            </a:r>
          </a:p>
          <a:p>
            <a:r>
              <a:rPr lang="en-US" dirty="0"/>
              <a:t>Hold a degree in social work, or recognised equivalent qualification in social work for those qualified before 2007.  Those who do not have a second class honours degree or higher will be required to complete a written assignment as specified by Ulster University </a:t>
            </a:r>
          </a:p>
          <a:p>
            <a:r>
              <a:rPr lang="en-US" dirty="0"/>
              <a:t>Be in a substantive SW post (Temp/Permanent Trust Contract), where the core social work activities of assessment, planning, intervention and evaluation underpin their practice.  This can be part-time, but workers must be able to meet the course requirements in terms of hours of teaching, private study, and supervised practice</a:t>
            </a:r>
          </a:p>
          <a:p>
            <a:r>
              <a:rPr lang="en-US" dirty="0"/>
              <a:t>Have a supervisor who is a professionally qualified social worker </a:t>
            </a:r>
          </a:p>
          <a:p>
            <a:r>
              <a:rPr lang="en-US" dirty="0"/>
              <a:t>Have their agency's agreement to the requirements of the programme relating to support, supervision and access to appropriate work </a:t>
            </a:r>
          </a:p>
          <a:p>
            <a:r>
              <a:rPr lang="en-US" dirty="0"/>
              <a:t>Have successfully fulfilled the AYE requirements </a:t>
            </a:r>
          </a:p>
          <a:p>
            <a:r>
              <a:rPr lang="en-US" dirty="0"/>
              <a:t>Be registered as a student with Ulster University </a:t>
            </a:r>
          </a:p>
          <a:p>
            <a:r>
              <a:rPr lang="en-US" dirty="0"/>
              <a:t>Be enrolled on the PiP Consolidation Award on the NISCC portal.</a:t>
            </a:r>
          </a:p>
          <a:p>
            <a:endParaRPr lang="en-GB" dirty="0"/>
          </a:p>
        </p:txBody>
      </p:sp>
    </p:spTree>
    <p:extLst>
      <p:ext uri="{BB962C8B-B14F-4D97-AF65-F5344CB8AC3E}">
        <p14:creationId xmlns:p14="http://schemas.microsoft.com/office/powerpoint/2010/main" val="4065133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Funding for IPD?</a:t>
            </a:r>
          </a:p>
        </p:txBody>
      </p:sp>
      <p:sp>
        <p:nvSpPr>
          <p:cNvPr id="3" name="Content Placeholder 2"/>
          <p:cNvSpPr>
            <a:spLocks noGrp="1"/>
          </p:cNvSpPr>
          <p:nvPr>
            <p:ph idx="1"/>
          </p:nvPr>
        </p:nvSpPr>
        <p:spPr/>
        <p:txBody>
          <a:bodyPr>
            <a:normAutofit/>
          </a:bodyPr>
          <a:lstStyle/>
          <a:p>
            <a:r>
              <a:rPr lang="en-GB" dirty="0"/>
              <a:t>Currently all permanent and temporary social workers are fully funded for all IPD modules- Fees are paid by your employer </a:t>
            </a:r>
          </a:p>
          <a:p>
            <a:r>
              <a:rPr lang="en-GB" dirty="0"/>
              <a:t>A recent regional directive means that social workers employed through an agency will not be able to self fund/access L&amp;D support for IPD route</a:t>
            </a:r>
          </a:p>
          <a:p>
            <a:r>
              <a:rPr lang="en-GB" dirty="0"/>
              <a:t>Please note that as numbers are capped, timely application is required- you may not get a place on the programme, so important not to leave application until the last minute. </a:t>
            </a:r>
          </a:p>
        </p:txBody>
      </p:sp>
    </p:spTree>
    <p:extLst>
      <p:ext uri="{BB962C8B-B14F-4D97-AF65-F5344CB8AC3E}">
        <p14:creationId xmlns:p14="http://schemas.microsoft.com/office/powerpoint/2010/main" val="3142573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Am I entitled to Study Leave?</a:t>
            </a:r>
          </a:p>
        </p:txBody>
      </p:sp>
      <p:sp>
        <p:nvSpPr>
          <p:cNvPr id="3" name="Content Placeholder 2"/>
          <p:cNvSpPr>
            <a:spLocks noGrp="1"/>
          </p:cNvSpPr>
          <p:nvPr>
            <p:ph idx="1"/>
          </p:nvPr>
        </p:nvSpPr>
        <p:spPr/>
        <p:txBody>
          <a:bodyPr>
            <a:normAutofit/>
          </a:bodyPr>
          <a:lstStyle/>
          <a:p>
            <a:r>
              <a:rPr lang="en-GB" dirty="0"/>
              <a:t>There is a </a:t>
            </a:r>
            <a:r>
              <a:rPr lang="en-GB" b="1" dirty="0"/>
              <a:t>Regional PiP Study Leave Policy. </a:t>
            </a:r>
          </a:p>
          <a:p>
            <a:r>
              <a:rPr lang="en-GB" dirty="0"/>
              <a:t>All accredited programmes have SUGGESTED study leave attached- usually one study day per Requirement. (Temp/Permanent staff)- please note that this is negotiable with your line manager; within L&amp;D, we cannot enforce study leave </a:t>
            </a:r>
          </a:p>
          <a:p>
            <a:pPr marL="0" indent="0">
              <a:buNone/>
            </a:pPr>
            <a:r>
              <a:rPr lang="en-GB" dirty="0"/>
              <a:t>So……………………………</a:t>
            </a:r>
          </a:p>
          <a:p>
            <a:pPr marL="0" indent="0">
              <a:buNone/>
            </a:pPr>
            <a:r>
              <a:rPr lang="en-GB" dirty="0"/>
              <a:t>Consolidation Award- Full Award ( 3 modules each providing 2 Requirements = 6 study days</a:t>
            </a:r>
          </a:p>
          <a:p>
            <a:pPr marL="0" indent="0">
              <a:buNone/>
            </a:pPr>
            <a:r>
              <a:rPr lang="en-GB" dirty="0"/>
              <a:t>Specialist and Leadership Awards (9 Requirements = 9 study days</a:t>
            </a:r>
          </a:p>
        </p:txBody>
      </p:sp>
    </p:spTree>
    <p:extLst>
      <p:ext uri="{BB962C8B-B14F-4D97-AF65-F5344CB8AC3E}">
        <p14:creationId xmlns:p14="http://schemas.microsoft.com/office/powerpoint/2010/main" val="216978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Building Academic credits </a:t>
            </a:r>
          </a:p>
        </p:txBody>
      </p:sp>
      <p:sp>
        <p:nvSpPr>
          <p:cNvPr id="3" name="Content Placeholder 2"/>
          <p:cNvSpPr>
            <a:spLocks noGrp="1"/>
          </p:cNvSpPr>
          <p:nvPr>
            <p:ph idx="1"/>
          </p:nvPr>
        </p:nvSpPr>
        <p:spPr/>
        <p:txBody>
          <a:bodyPr>
            <a:normAutofit/>
          </a:bodyPr>
          <a:lstStyle/>
          <a:p>
            <a:r>
              <a:rPr lang="en-GB" dirty="0"/>
              <a:t>IPD provides you with two Professional Requirements, and also provides you with 20 academic credits.</a:t>
            </a:r>
          </a:p>
          <a:p>
            <a:r>
              <a:rPr lang="en-GB" dirty="0"/>
              <a:t>The importance of building academic credits across post-qualifying programme pathways </a:t>
            </a:r>
          </a:p>
          <a:p>
            <a:r>
              <a:rPr lang="en-GB" dirty="0"/>
              <a:t>Think long term- once academic credits are “cashed in”, they cannot be reused- we actively encourage staff to continue their academic journey- please speak with your PiP Rep within your Trust to discuss</a:t>
            </a:r>
          </a:p>
          <a:p>
            <a:r>
              <a:rPr lang="en-GB" dirty="0"/>
              <a:t>Academic credits at post-qualifying level may not currently be transferable between UU and QUB (currently QUB will accept 60 academic credits from another academic institution)</a:t>
            </a:r>
          </a:p>
        </p:txBody>
      </p:sp>
    </p:spTree>
    <p:extLst>
      <p:ext uri="{BB962C8B-B14F-4D97-AF65-F5344CB8AC3E}">
        <p14:creationId xmlns:p14="http://schemas.microsoft.com/office/powerpoint/2010/main" val="2641474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sPECIALIST</a:t>
            </a:r>
            <a:r>
              <a:rPr lang="en-GB" dirty="0"/>
              <a:t> AWARD REQUIREMENTS </a:t>
            </a:r>
          </a:p>
        </p:txBody>
      </p:sp>
      <p:sp>
        <p:nvSpPr>
          <p:cNvPr id="3" name="Content Placeholder 2"/>
          <p:cNvSpPr>
            <a:spLocks noGrp="1"/>
          </p:cNvSpPr>
          <p:nvPr>
            <p:ph idx="1"/>
          </p:nvPr>
        </p:nvSpPr>
        <p:spPr/>
        <p:txBody>
          <a:bodyPr/>
          <a:lstStyle/>
          <a:p>
            <a:r>
              <a:rPr lang="en-GB" dirty="0"/>
              <a:t>Each Specialist Award has NINE Requirements  (see QR code for further details) </a:t>
            </a:r>
          </a:p>
          <a:p>
            <a:r>
              <a:rPr lang="en-GB" dirty="0"/>
              <a:t>Details also available on NISCC portal </a:t>
            </a:r>
          </a:p>
          <a:p>
            <a:endParaRPr lang="en-GB" dirty="0"/>
          </a:p>
          <a:p>
            <a:endParaRPr lang="en-GB" dirty="0"/>
          </a:p>
        </p:txBody>
      </p:sp>
      <p:pic>
        <p:nvPicPr>
          <p:cNvPr id="5" name="Picture 4"/>
          <p:cNvPicPr>
            <a:picLocks noChangeAspect="1"/>
          </p:cNvPicPr>
          <p:nvPr/>
        </p:nvPicPr>
        <p:blipFill>
          <a:blip r:embed="rId2"/>
          <a:stretch>
            <a:fillRect/>
          </a:stretch>
        </p:blipFill>
        <p:spPr>
          <a:xfrm>
            <a:off x="2915816" y="3429000"/>
            <a:ext cx="2646165" cy="2646165"/>
          </a:xfrm>
          <a:prstGeom prst="rect">
            <a:avLst/>
          </a:prstGeom>
        </p:spPr>
      </p:pic>
    </p:spTree>
    <p:extLst>
      <p:ext uri="{BB962C8B-B14F-4D97-AF65-F5344CB8AC3E}">
        <p14:creationId xmlns:p14="http://schemas.microsoft.com/office/powerpoint/2010/main" val="2646039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SPECIALIST AWARDS </a:t>
            </a:r>
          </a:p>
        </p:txBody>
      </p:sp>
      <p:sp>
        <p:nvSpPr>
          <p:cNvPr id="3" name="Content Placeholder 2"/>
          <p:cNvSpPr>
            <a:spLocks noGrp="1"/>
          </p:cNvSpPr>
          <p:nvPr>
            <p:ph idx="1"/>
          </p:nvPr>
        </p:nvSpPr>
        <p:spPr>
          <a:xfrm>
            <a:off x="685019" y="2011680"/>
            <a:ext cx="7772400" cy="4513664"/>
          </a:xfrm>
        </p:spPr>
        <p:txBody>
          <a:bodyPr>
            <a:normAutofit fontScale="70000" lnSpcReduction="20000"/>
          </a:bodyPr>
          <a:lstStyle/>
          <a:p>
            <a:pPr>
              <a:spcAft>
                <a:spcPts val="0"/>
              </a:spcAft>
            </a:pPr>
            <a:r>
              <a:rPr lang="en-GB" b="1" dirty="0">
                <a:solidFill>
                  <a:srgbClr val="000000"/>
                </a:solidFill>
                <a:latin typeface="Arial" panose="020B0604020202020204" pitchFamily="34" charset="0"/>
                <a:ea typeface="Calibri" panose="020F0502020204030204" pitchFamily="34" charset="0"/>
              </a:rPr>
              <a:t>Approved SW Programme (ASW)- (QUB)</a:t>
            </a:r>
            <a:endParaRPr lang="en-GB" sz="2000" b="1" dirty="0">
              <a:solidFill>
                <a:srgbClr val="000000"/>
              </a:solidFill>
              <a:latin typeface="Times New Roman" panose="02020603050405020304" pitchFamily="18" charset="0"/>
              <a:ea typeface="Calibri" panose="020F0502020204030204" pitchFamily="34" charset="0"/>
            </a:endParaRPr>
          </a:p>
          <a:p>
            <a:pPr>
              <a:spcAft>
                <a:spcPts val="0"/>
              </a:spcAft>
            </a:pPr>
            <a:r>
              <a:rPr lang="en-GB" b="1" dirty="0">
                <a:solidFill>
                  <a:srgbClr val="000000"/>
                </a:solidFill>
                <a:latin typeface="Arial" panose="020B0604020202020204" pitchFamily="34" charset="0"/>
                <a:ea typeface="Calibri" panose="020F0502020204030204" pitchFamily="34" charset="0"/>
              </a:rPr>
              <a:t>SW with children, Young People and Families (childcare) (QUB)</a:t>
            </a:r>
          </a:p>
          <a:p>
            <a:pPr>
              <a:spcAft>
                <a:spcPts val="0"/>
              </a:spcAft>
            </a:pPr>
            <a:r>
              <a:rPr lang="en-GB" sz="2000" b="1" dirty="0">
                <a:solidFill>
                  <a:srgbClr val="000000"/>
                </a:solidFill>
                <a:latin typeface="Arial" panose="020B0604020202020204" pitchFamily="34" charset="0"/>
                <a:ea typeface="Calibri" panose="020F0502020204030204" pitchFamily="34" charset="0"/>
              </a:rPr>
              <a:t>Adult Safeguarding Programme (UU) </a:t>
            </a:r>
            <a:endParaRPr lang="en-GB" sz="2000" b="1" dirty="0">
              <a:solidFill>
                <a:srgbClr val="000000"/>
              </a:solidFill>
              <a:latin typeface="Times New Roman" panose="02020603050405020304" pitchFamily="18" charset="0"/>
              <a:ea typeface="Calibri" panose="020F0502020204030204" pitchFamily="34" charset="0"/>
            </a:endParaRPr>
          </a:p>
          <a:p>
            <a:pPr>
              <a:spcAft>
                <a:spcPts val="0"/>
              </a:spcAft>
            </a:pPr>
            <a:r>
              <a:rPr lang="en-GB" b="1" dirty="0">
                <a:solidFill>
                  <a:srgbClr val="000000"/>
                </a:solidFill>
                <a:latin typeface="Arial" panose="020B0604020202020204" pitchFamily="34" charset="0"/>
                <a:ea typeface="Calibri" panose="020F0502020204030204" pitchFamily="34" charset="0"/>
              </a:rPr>
              <a:t>Community Development (UU)</a:t>
            </a:r>
            <a:endParaRPr lang="en-GB" sz="2000" b="1" dirty="0">
              <a:solidFill>
                <a:srgbClr val="000000"/>
              </a:solidFill>
              <a:latin typeface="Times New Roman" panose="02020603050405020304" pitchFamily="18" charset="0"/>
              <a:ea typeface="Calibri" panose="020F0502020204030204" pitchFamily="34" charset="0"/>
            </a:endParaRPr>
          </a:p>
          <a:p>
            <a:pPr>
              <a:spcAft>
                <a:spcPts val="0"/>
              </a:spcAft>
            </a:pPr>
            <a:r>
              <a:rPr lang="en-GB" b="1" dirty="0">
                <a:solidFill>
                  <a:srgbClr val="000000"/>
                </a:solidFill>
                <a:latin typeface="Arial" panose="020B0604020202020204" pitchFamily="34" charset="0"/>
                <a:ea typeface="Calibri" panose="020F0502020204030204" pitchFamily="34" charset="0"/>
              </a:rPr>
              <a:t>Leaders in Practice (HSC Leadership Centre)</a:t>
            </a:r>
            <a:endParaRPr lang="en-GB" sz="2000" b="1" dirty="0">
              <a:solidFill>
                <a:srgbClr val="000000"/>
              </a:solidFill>
              <a:latin typeface="Times New Roman" panose="02020603050405020304" pitchFamily="18" charset="0"/>
              <a:ea typeface="Calibri" panose="020F0502020204030204" pitchFamily="34" charset="0"/>
            </a:endParaRPr>
          </a:p>
          <a:p>
            <a:pPr>
              <a:spcAft>
                <a:spcPts val="0"/>
              </a:spcAft>
            </a:pPr>
            <a:r>
              <a:rPr lang="en-GB" b="1" dirty="0">
                <a:solidFill>
                  <a:srgbClr val="000000"/>
                </a:solidFill>
                <a:latin typeface="Arial" panose="020B0604020202020204" pitchFamily="34" charset="0"/>
                <a:ea typeface="Calibri" panose="020F0502020204030204" pitchFamily="34" charset="0"/>
              </a:rPr>
              <a:t>Practice Teaching Award (UU)</a:t>
            </a:r>
            <a:endParaRPr lang="en-GB" sz="2000" b="1" dirty="0">
              <a:solidFill>
                <a:srgbClr val="000000"/>
              </a:solidFill>
              <a:latin typeface="Times New Roman" panose="02020603050405020304" pitchFamily="18" charset="0"/>
              <a:ea typeface="Calibri" panose="020F0502020204030204" pitchFamily="34" charset="0"/>
            </a:endParaRPr>
          </a:p>
          <a:p>
            <a:pPr>
              <a:spcAft>
                <a:spcPts val="0"/>
              </a:spcAft>
            </a:pPr>
            <a:r>
              <a:rPr lang="en-GB" b="1" dirty="0">
                <a:solidFill>
                  <a:srgbClr val="000000"/>
                </a:solidFill>
                <a:latin typeface="Arial" panose="020B0604020202020204" pitchFamily="34" charset="0"/>
                <a:ea typeface="Calibri" panose="020F0502020204030204" pitchFamily="34" charset="0"/>
              </a:rPr>
              <a:t>Research Methods/EIPO (UU)</a:t>
            </a:r>
            <a:endParaRPr lang="en-GB" sz="2000" b="1" dirty="0">
              <a:solidFill>
                <a:srgbClr val="000000"/>
              </a:solidFill>
              <a:latin typeface="Times New Roman" panose="02020603050405020304" pitchFamily="18" charset="0"/>
              <a:ea typeface="Calibri" panose="020F0502020204030204" pitchFamily="34" charset="0"/>
            </a:endParaRPr>
          </a:p>
          <a:p>
            <a:pPr>
              <a:spcAft>
                <a:spcPts val="0"/>
              </a:spcAft>
            </a:pPr>
            <a:r>
              <a:rPr lang="en-GB" b="1" dirty="0">
                <a:solidFill>
                  <a:srgbClr val="000000"/>
                </a:solidFill>
                <a:latin typeface="Arial" panose="020B0604020202020204" pitchFamily="34" charset="0"/>
                <a:ea typeface="Calibri" panose="020F0502020204030204" pitchFamily="34" charset="0"/>
              </a:rPr>
              <a:t>Leadership and Strategic Award</a:t>
            </a:r>
            <a:endParaRPr lang="en-GB" sz="2000" b="1" dirty="0">
              <a:solidFill>
                <a:srgbClr val="000000"/>
              </a:solidFill>
              <a:latin typeface="Times New Roman" panose="02020603050405020304" pitchFamily="18" charset="0"/>
              <a:ea typeface="Calibri" panose="020F0502020204030204" pitchFamily="34" charset="0"/>
            </a:endParaRPr>
          </a:p>
          <a:p>
            <a:pPr>
              <a:spcAft>
                <a:spcPts val="0"/>
              </a:spcAft>
            </a:pPr>
            <a:r>
              <a:rPr lang="en-GB" b="1" dirty="0">
                <a:solidFill>
                  <a:srgbClr val="000000"/>
                </a:solidFill>
                <a:latin typeface="Arial" panose="020B0604020202020204" pitchFamily="34" charset="0"/>
                <a:ea typeface="Calibri" panose="020F0502020204030204" pitchFamily="34" charset="0"/>
              </a:rPr>
              <a:t>Family therapy and systemic practice (QUB)</a:t>
            </a:r>
            <a:endParaRPr lang="en-GB" sz="2000" b="1" dirty="0">
              <a:solidFill>
                <a:srgbClr val="000000"/>
              </a:solidFill>
              <a:latin typeface="Times New Roman" panose="02020603050405020304" pitchFamily="18" charset="0"/>
              <a:ea typeface="Calibri" panose="020F0502020204030204" pitchFamily="34" charset="0"/>
            </a:endParaRPr>
          </a:p>
          <a:p>
            <a:pPr>
              <a:spcAft>
                <a:spcPts val="0"/>
              </a:spcAft>
            </a:pPr>
            <a:r>
              <a:rPr lang="en-GB" b="1" dirty="0">
                <a:solidFill>
                  <a:srgbClr val="000000"/>
                </a:solidFill>
                <a:latin typeface="Arial" panose="020B0604020202020204" pitchFamily="34" charset="0"/>
                <a:ea typeface="Calibri" panose="020F0502020204030204" pitchFamily="34" charset="0"/>
              </a:rPr>
              <a:t>Substance use and substance use disorders (QUB)</a:t>
            </a:r>
            <a:endParaRPr lang="en-GB" sz="2000" b="1" dirty="0">
              <a:solidFill>
                <a:srgbClr val="000000"/>
              </a:solidFill>
              <a:latin typeface="Times New Roman" panose="02020603050405020304" pitchFamily="18" charset="0"/>
              <a:ea typeface="Calibri" panose="020F0502020204030204" pitchFamily="34" charset="0"/>
            </a:endParaRPr>
          </a:p>
          <a:p>
            <a:pPr>
              <a:spcAft>
                <a:spcPts val="0"/>
              </a:spcAft>
            </a:pPr>
            <a:r>
              <a:rPr lang="en-GB" b="1" dirty="0">
                <a:solidFill>
                  <a:srgbClr val="000000"/>
                </a:solidFill>
                <a:latin typeface="Arial" panose="020B0604020202020204" pitchFamily="34" charset="0"/>
                <a:ea typeface="Calibri" panose="020F0502020204030204" pitchFamily="34" charset="0"/>
              </a:rPr>
              <a:t>CBP </a:t>
            </a:r>
            <a:endParaRPr lang="en-GB" sz="2000" b="1" dirty="0">
              <a:solidFill>
                <a:srgbClr val="000000"/>
              </a:solidFill>
              <a:latin typeface="Times New Roman" panose="02020603050405020304" pitchFamily="18" charset="0"/>
              <a:ea typeface="Calibri" panose="020F0502020204030204" pitchFamily="34" charset="0"/>
            </a:endParaRPr>
          </a:p>
          <a:p>
            <a:pPr>
              <a:spcAft>
                <a:spcPts val="0"/>
              </a:spcAft>
            </a:pPr>
            <a:r>
              <a:rPr lang="en-GB" b="1" dirty="0">
                <a:solidFill>
                  <a:srgbClr val="000000"/>
                </a:solidFill>
                <a:latin typeface="Arial" panose="020B0604020202020204" pitchFamily="34" charset="0"/>
                <a:ea typeface="Calibri" panose="020F0502020204030204" pitchFamily="34" charset="0"/>
              </a:rPr>
              <a:t>Counselling</a:t>
            </a:r>
            <a:endParaRPr lang="en-GB" sz="2000" b="1" dirty="0">
              <a:solidFill>
                <a:srgbClr val="000000"/>
              </a:solidFill>
              <a:latin typeface="Times New Roman" panose="02020603050405020304" pitchFamily="18" charset="0"/>
              <a:ea typeface="Calibri" panose="020F0502020204030204" pitchFamily="34" charset="0"/>
            </a:endParaRPr>
          </a:p>
          <a:p>
            <a:pPr>
              <a:spcAft>
                <a:spcPts val="0"/>
              </a:spcAft>
            </a:pPr>
            <a:r>
              <a:rPr lang="en-GB" b="1" dirty="0" err="1">
                <a:solidFill>
                  <a:srgbClr val="000000"/>
                </a:solidFill>
                <a:latin typeface="Arial" panose="020B0604020202020204" pitchFamily="34" charset="0"/>
                <a:ea typeface="Calibri" panose="020F0502020204030204" pitchFamily="34" charset="0"/>
              </a:rPr>
              <a:t>Peri</a:t>
            </a:r>
            <a:r>
              <a:rPr lang="en-GB" b="1" dirty="0">
                <a:solidFill>
                  <a:srgbClr val="000000"/>
                </a:solidFill>
                <a:latin typeface="Arial" panose="020B0604020202020204" pitchFamily="34" charset="0"/>
                <a:ea typeface="Calibri" panose="020F0502020204030204" pitchFamily="34" charset="0"/>
              </a:rPr>
              <a:t>-natal and early years </a:t>
            </a:r>
          </a:p>
          <a:p>
            <a:pPr>
              <a:spcAft>
                <a:spcPts val="0"/>
              </a:spcAft>
            </a:pPr>
            <a:r>
              <a:rPr lang="en-GB" sz="2000" b="1" dirty="0">
                <a:solidFill>
                  <a:srgbClr val="000000"/>
                </a:solidFill>
                <a:latin typeface="Arial" panose="020B0604020202020204" pitchFamily="34" charset="0"/>
                <a:ea typeface="Calibri" panose="020F0502020204030204" pitchFamily="34" charset="0"/>
              </a:rPr>
              <a:t>ADDITIONALLY IN SEPT 2023 THERE IS A NEW SPECIALIST AWARD IN BEREAVEMENT &amp; PALLIATIVE CARE (QUB)</a:t>
            </a:r>
            <a:endParaRPr lang="en-GB" sz="2000" b="1" dirty="0">
              <a:solidFill>
                <a:srgbClr val="000000"/>
              </a:solidFill>
              <a:latin typeface="Times New Roman" panose="02020603050405020304" pitchFamily="18" charset="0"/>
              <a:ea typeface="Calibri" panose="020F0502020204030204" pitchFamily="34" charset="0"/>
            </a:endParaRPr>
          </a:p>
          <a:p>
            <a:endParaRPr lang="en-GB" dirty="0"/>
          </a:p>
        </p:txBody>
      </p:sp>
    </p:spTree>
    <p:extLst>
      <p:ext uri="{BB962C8B-B14F-4D97-AF65-F5344CB8AC3E}">
        <p14:creationId xmlns:p14="http://schemas.microsoft.com/office/powerpoint/2010/main" val="627239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Leadership and Strategic AWARD REQUIREMENTS </a:t>
            </a:r>
          </a:p>
        </p:txBody>
      </p:sp>
      <p:sp>
        <p:nvSpPr>
          <p:cNvPr id="3" name="Content Placeholder 2"/>
          <p:cNvSpPr>
            <a:spLocks noGrp="1"/>
          </p:cNvSpPr>
          <p:nvPr>
            <p:ph idx="1"/>
          </p:nvPr>
        </p:nvSpPr>
        <p:spPr/>
        <p:txBody>
          <a:bodyPr/>
          <a:lstStyle/>
          <a:p>
            <a:r>
              <a:rPr lang="en-GB" dirty="0"/>
              <a:t>Each Leadership and Strategic Award has NINE Requirements  (see QR code for further details) </a:t>
            </a:r>
          </a:p>
          <a:p>
            <a:r>
              <a:rPr lang="en-GB" dirty="0"/>
              <a:t>Details also available on NISCC portal </a:t>
            </a:r>
          </a:p>
          <a:p>
            <a:endParaRPr lang="en-GB" dirty="0"/>
          </a:p>
          <a:p>
            <a:endParaRPr lang="en-GB" dirty="0"/>
          </a:p>
        </p:txBody>
      </p:sp>
      <p:pic>
        <p:nvPicPr>
          <p:cNvPr id="4" name="Picture 3"/>
          <p:cNvPicPr>
            <a:picLocks noChangeAspect="1"/>
          </p:cNvPicPr>
          <p:nvPr/>
        </p:nvPicPr>
        <p:blipFill>
          <a:blip r:embed="rId2"/>
          <a:stretch>
            <a:fillRect/>
          </a:stretch>
        </p:blipFill>
        <p:spPr>
          <a:xfrm>
            <a:off x="3347083" y="3573016"/>
            <a:ext cx="2448272" cy="2448272"/>
          </a:xfrm>
          <a:prstGeom prst="rect">
            <a:avLst/>
          </a:prstGeom>
        </p:spPr>
      </p:pic>
    </p:spTree>
    <p:extLst>
      <p:ext uri="{BB962C8B-B14F-4D97-AF65-F5344CB8AC3E}">
        <p14:creationId xmlns:p14="http://schemas.microsoft.com/office/powerpoint/2010/main" val="399823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LEADERSHIP &amp; STRATEGIC</a:t>
            </a:r>
          </a:p>
        </p:txBody>
      </p:sp>
      <p:sp>
        <p:nvSpPr>
          <p:cNvPr id="3" name="Content Placeholder 2"/>
          <p:cNvSpPr>
            <a:spLocks noGrp="1"/>
          </p:cNvSpPr>
          <p:nvPr>
            <p:ph idx="1"/>
          </p:nvPr>
        </p:nvSpPr>
        <p:spPr/>
        <p:txBody>
          <a:bodyPr/>
          <a:lstStyle/>
          <a:p>
            <a:r>
              <a:rPr lang="en-GB" dirty="0"/>
              <a:t>THERE ARE CURRENTLY A NUMBER OF ROUTES TO COMPLETE LEADERSHIP &amp; STRATEGIC AWARD- PLEASE SPEAK WITH YOUR PiP LEAD WHO WILL GUIDE YOU THROUGH THIS PROCESS. </a:t>
            </a:r>
          </a:p>
          <a:p>
            <a:r>
              <a:rPr lang="en-GB" dirty="0"/>
              <a:t>Some courses are not linked to PiP and therefore an IAR submission must be submitted to achieve professional requirements </a:t>
            </a:r>
          </a:p>
        </p:txBody>
      </p:sp>
    </p:spTree>
    <p:extLst>
      <p:ext uri="{BB962C8B-B14F-4D97-AF65-F5344CB8AC3E}">
        <p14:creationId xmlns:p14="http://schemas.microsoft.com/office/powerpoint/2010/main" val="4217621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Engaging in Research</a:t>
            </a:r>
            <a:endParaRPr lang="en-GB" dirty="0">
              <a:solidFill>
                <a:srgbClr val="002060"/>
              </a:solidFill>
            </a:endParaRPr>
          </a:p>
        </p:txBody>
      </p:sp>
      <p:sp>
        <p:nvSpPr>
          <p:cNvPr id="3" name="Content Placeholder 2"/>
          <p:cNvSpPr>
            <a:spLocks noGrp="1"/>
          </p:cNvSpPr>
          <p:nvPr>
            <p:ph idx="1"/>
          </p:nvPr>
        </p:nvSpPr>
        <p:spPr>
          <a:xfrm>
            <a:off x="395536" y="1340768"/>
            <a:ext cx="8229600" cy="5040560"/>
          </a:xfrm>
        </p:spPr>
        <p:txBody>
          <a:bodyPr>
            <a:normAutofit/>
          </a:bodyPr>
          <a:lstStyle/>
          <a:p>
            <a:pPr marL="0" indent="0">
              <a:buNone/>
            </a:pPr>
            <a:r>
              <a:rPr lang="en-GB" dirty="0"/>
              <a:t>Benefits of practitioners engaging in research ………</a:t>
            </a:r>
          </a:p>
          <a:p>
            <a:r>
              <a:rPr lang="en-GB" dirty="0"/>
              <a:t> Using evidence in your practice- SOCIAL WORK RESEARCH STRATEGY </a:t>
            </a:r>
          </a:p>
          <a:p>
            <a:r>
              <a:rPr lang="en-GB" dirty="0"/>
              <a:t>EIPO/Research programme (UU) provides you with the skills and knowledge to start your research journey (REM, REM2, REM3)</a:t>
            </a:r>
          </a:p>
          <a:p>
            <a:r>
              <a:rPr lang="en-GB" dirty="0"/>
              <a:t> Researching a topic/area of interest, directly applicable to your practice</a:t>
            </a:r>
          </a:p>
          <a:p>
            <a:r>
              <a:rPr lang="en-GB" dirty="0"/>
              <a:t> Building your competence and confidence</a:t>
            </a:r>
          </a:p>
          <a:p>
            <a:r>
              <a:rPr lang="en-GB" dirty="0"/>
              <a:t> Gaining recognition in valuable/innovative practice/raising profile of your service area</a:t>
            </a:r>
          </a:p>
          <a:p>
            <a:r>
              <a:rPr lang="en-GB" dirty="0"/>
              <a:t>Importance of research to inform and underpin your practice </a:t>
            </a:r>
          </a:p>
        </p:txBody>
      </p:sp>
    </p:spTree>
    <p:extLst>
      <p:ext uri="{BB962C8B-B14F-4D97-AF65-F5344CB8AC3E}">
        <p14:creationId xmlns:p14="http://schemas.microsoft.com/office/powerpoint/2010/main" val="147650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NISCC LUNCHTIME SEMINAR</a:t>
            </a:r>
          </a:p>
        </p:txBody>
      </p:sp>
      <p:sp>
        <p:nvSpPr>
          <p:cNvPr id="3" name="Content Placeholder 2"/>
          <p:cNvSpPr>
            <a:spLocks noGrp="1"/>
          </p:cNvSpPr>
          <p:nvPr>
            <p:ph idx="1"/>
          </p:nvPr>
        </p:nvSpPr>
        <p:spPr/>
        <p:txBody>
          <a:bodyPr>
            <a:normAutofit fontScale="92500" lnSpcReduction="20000"/>
          </a:bodyPr>
          <a:lstStyle/>
          <a:p>
            <a:pPr marL="0" indent="0">
              <a:buNone/>
            </a:pPr>
            <a:r>
              <a:rPr lang="en-GB" sz="3500" b="1" dirty="0"/>
              <a:t>CONTINUING OUR PROFESSIONAL DEVELOPMENT IN SOCIAL WORK AND SOCIAL CARE- EXPLORING OPPORTUNITIES FOR PROFESSIONAL GROWTH</a:t>
            </a:r>
          </a:p>
          <a:p>
            <a:pPr marL="0" indent="0">
              <a:buNone/>
            </a:pPr>
            <a:r>
              <a:rPr lang="en-GB" dirty="0"/>
              <a:t>11</a:t>
            </a:r>
            <a:r>
              <a:rPr lang="en-GB" baseline="30000" dirty="0"/>
              <a:t>TH</a:t>
            </a:r>
            <a:r>
              <a:rPr lang="en-GB" dirty="0"/>
              <a:t> JANUARY 2023</a:t>
            </a:r>
          </a:p>
          <a:p>
            <a:pPr marL="0" indent="0">
              <a:buNone/>
            </a:pPr>
            <a:r>
              <a:rPr lang="en-GB" b="1" dirty="0"/>
              <a:t>Facilitators: </a:t>
            </a:r>
          </a:p>
          <a:p>
            <a:pPr marL="0" indent="0">
              <a:buNone/>
            </a:pPr>
            <a:r>
              <a:rPr lang="en-GB" i="1" dirty="0"/>
              <a:t>Jacqueline McGarry: PiP Lead &amp; Regional Coordinator Adult Safeguarding Specialist Award, Workforce Learning Improvement Development BHSCT</a:t>
            </a:r>
          </a:p>
          <a:p>
            <a:pPr marL="0" indent="0">
              <a:buNone/>
            </a:pPr>
            <a:r>
              <a:rPr lang="en-GB" i="1" dirty="0"/>
              <a:t>Robby Nelson: AYE and IPD Lead, Learning and Improvement Team SEHSCT</a:t>
            </a:r>
          </a:p>
          <a:p>
            <a:pPr marL="0" indent="0">
              <a:buNone/>
            </a:pPr>
            <a:r>
              <a:rPr lang="en-GB" i="1" dirty="0"/>
              <a:t>Edith Brown :Lead Vocational Coordinator SEHSCT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138875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NISCC – </a:t>
            </a:r>
            <a:br>
              <a:rPr lang="en-GB" dirty="0"/>
            </a:br>
            <a:r>
              <a:rPr lang="en-GB" dirty="0"/>
              <a:t>4 Pip routes for achievement </a:t>
            </a:r>
          </a:p>
        </p:txBody>
      </p:sp>
      <p:sp>
        <p:nvSpPr>
          <p:cNvPr id="3" name="Content Placeholder 2"/>
          <p:cNvSpPr>
            <a:spLocks noGrp="1"/>
          </p:cNvSpPr>
          <p:nvPr>
            <p:ph idx="1"/>
          </p:nvPr>
        </p:nvSpPr>
        <p:spPr/>
        <p:txBody>
          <a:bodyPr>
            <a:normAutofit fontScale="85000" lnSpcReduction="20000"/>
          </a:bodyPr>
          <a:lstStyle/>
          <a:p>
            <a:r>
              <a:rPr lang="en-GB" dirty="0"/>
              <a:t>Each of the four awards is a separate entity and therefore a candidate can achieve each award or indeed can achieve an award more than once across a range of routes. </a:t>
            </a:r>
          </a:p>
          <a:p>
            <a:r>
              <a:rPr lang="en-GB" dirty="0"/>
              <a:t>Candidates can work towards achievement by using any of the following routes;  </a:t>
            </a:r>
          </a:p>
          <a:p>
            <a:pPr marL="0" indent="0">
              <a:buNone/>
            </a:pPr>
            <a:r>
              <a:rPr lang="en-GB" dirty="0">
                <a:solidFill>
                  <a:srgbClr val="FFFF00"/>
                </a:solidFill>
              </a:rPr>
              <a:t>1.Individual Assessment Route (IAR) </a:t>
            </a:r>
            <a:r>
              <a:rPr lang="en-GB" dirty="0"/>
              <a:t>for candidates who work independently and submit for assessment by the Assessment Panel. Candidates can achieve both professional Requirements and academic credits via this route. </a:t>
            </a:r>
          </a:p>
          <a:p>
            <a:pPr marL="0" indent="0">
              <a:buNone/>
            </a:pPr>
            <a:r>
              <a:rPr lang="en-GB" dirty="0">
                <a:solidFill>
                  <a:srgbClr val="FFFF00"/>
                </a:solidFill>
              </a:rPr>
              <a:t>2.Approved Programme Route </a:t>
            </a:r>
            <a:r>
              <a:rPr lang="en-GB" dirty="0"/>
              <a:t>for candidates who prefer formal taught programmes of study, the majority of which have academic credits at Post Graduate level. </a:t>
            </a:r>
          </a:p>
          <a:p>
            <a:pPr marL="0" indent="0">
              <a:buNone/>
            </a:pPr>
            <a:r>
              <a:rPr lang="en-GB" dirty="0">
                <a:solidFill>
                  <a:srgbClr val="FFFF00"/>
                </a:solidFill>
              </a:rPr>
              <a:t>3.Credit Accumulation Route </a:t>
            </a:r>
            <a:r>
              <a:rPr lang="en-GB" dirty="0"/>
              <a:t>where candidates can log training leading to PiP accreditation. </a:t>
            </a:r>
          </a:p>
          <a:p>
            <a:pPr marL="0" indent="0">
              <a:buNone/>
            </a:pPr>
            <a:r>
              <a:rPr lang="en-GB" dirty="0">
                <a:solidFill>
                  <a:srgbClr val="FFFF00"/>
                </a:solidFill>
              </a:rPr>
              <a:t>4.Work-Based Learning Route </a:t>
            </a:r>
            <a:r>
              <a:rPr lang="en-GB" dirty="0"/>
              <a:t>where in-house training courses are approved for PiP Requirements.</a:t>
            </a:r>
          </a:p>
        </p:txBody>
      </p:sp>
    </p:spTree>
    <p:extLst>
      <p:ext uri="{BB962C8B-B14F-4D97-AF65-F5344CB8AC3E}">
        <p14:creationId xmlns:p14="http://schemas.microsoft.com/office/powerpoint/2010/main" val="862705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9" y="4941168"/>
            <a:ext cx="1524000" cy="128688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620688"/>
            <a:ext cx="2002174" cy="136815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515" y="4941168"/>
            <a:ext cx="1930326" cy="128688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5872" y="620688"/>
            <a:ext cx="1824203" cy="136815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552" y="620688"/>
            <a:ext cx="2268252" cy="1368152"/>
          </a:xfrm>
          <a:prstGeom prst="rect">
            <a:avLst/>
          </a:prstGeom>
        </p:spPr>
      </p:pic>
      <p:sp>
        <p:nvSpPr>
          <p:cNvPr id="10" name="TextBox 9"/>
          <p:cNvSpPr txBox="1"/>
          <p:nvPr/>
        </p:nvSpPr>
        <p:spPr>
          <a:xfrm>
            <a:off x="1879995" y="3045033"/>
            <a:ext cx="5256584" cy="1384995"/>
          </a:xfrm>
          <a:prstGeom prst="rect">
            <a:avLst/>
          </a:prstGeom>
          <a:noFill/>
        </p:spPr>
        <p:txBody>
          <a:bodyPr wrap="square" rtlCol="0">
            <a:spAutoFit/>
          </a:bodyPr>
          <a:lstStyle/>
          <a:p>
            <a:pPr algn="ctr"/>
            <a:r>
              <a:rPr lang="en-GB" sz="2800" b="1" dirty="0">
                <a:solidFill>
                  <a:srgbClr val="002060"/>
                </a:solidFill>
              </a:rPr>
              <a:t>IAR Methods of Submission.</a:t>
            </a:r>
          </a:p>
          <a:p>
            <a:pPr algn="ctr"/>
            <a:r>
              <a:rPr lang="en-GB" sz="2800" b="1" dirty="0">
                <a:solidFill>
                  <a:srgbClr val="002060"/>
                </a:solidFill>
              </a:rPr>
              <a:t>Two submission points – March and October</a:t>
            </a:r>
          </a:p>
        </p:txBody>
      </p:sp>
      <p:sp>
        <p:nvSpPr>
          <p:cNvPr id="11" name="TextBox 10"/>
          <p:cNvSpPr txBox="1"/>
          <p:nvPr/>
        </p:nvSpPr>
        <p:spPr>
          <a:xfrm>
            <a:off x="1374589" y="2780928"/>
            <a:ext cx="184731" cy="369332"/>
          </a:xfrm>
          <a:prstGeom prst="rect">
            <a:avLst/>
          </a:prstGeom>
          <a:noFill/>
        </p:spPr>
        <p:txBody>
          <a:bodyPr wrap="none" rtlCol="0">
            <a:spAutoFit/>
          </a:bodyPr>
          <a:lstStyle/>
          <a:p>
            <a:endParaRPr lang="en-GB" dirty="0"/>
          </a:p>
        </p:txBody>
      </p:sp>
      <p:sp>
        <p:nvSpPr>
          <p:cNvPr id="12" name="TextBox 11"/>
          <p:cNvSpPr txBox="1"/>
          <p:nvPr/>
        </p:nvSpPr>
        <p:spPr>
          <a:xfrm>
            <a:off x="1259632" y="2780928"/>
            <a:ext cx="184731" cy="369332"/>
          </a:xfrm>
          <a:prstGeom prst="rect">
            <a:avLst/>
          </a:prstGeom>
          <a:noFill/>
        </p:spPr>
        <p:txBody>
          <a:bodyPr wrap="none" rtlCol="0">
            <a:spAutoFit/>
          </a:bodyPr>
          <a:lstStyle/>
          <a:p>
            <a:endParaRPr lang="en-GB" dirty="0"/>
          </a:p>
        </p:txBody>
      </p:sp>
      <p:sp>
        <p:nvSpPr>
          <p:cNvPr id="13" name="TextBox 12"/>
          <p:cNvSpPr txBox="1"/>
          <p:nvPr/>
        </p:nvSpPr>
        <p:spPr>
          <a:xfrm flipH="1">
            <a:off x="539552" y="2356899"/>
            <a:ext cx="2359564" cy="369332"/>
          </a:xfrm>
          <a:prstGeom prst="rect">
            <a:avLst/>
          </a:prstGeom>
          <a:noFill/>
        </p:spPr>
        <p:txBody>
          <a:bodyPr wrap="square" rtlCol="0">
            <a:spAutoFit/>
          </a:bodyPr>
          <a:lstStyle/>
          <a:p>
            <a:r>
              <a:rPr lang="en-GB" b="1" dirty="0">
                <a:solidFill>
                  <a:srgbClr val="7030A0"/>
                </a:solidFill>
              </a:rPr>
              <a:t>Portfolio</a:t>
            </a:r>
          </a:p>
        </p:txBody>
      </p:sp>
      <p:sp>
        <p:nvSpPr>
          <p:cNvPr id="14" name="TextBox 13"/>
          <p:cNvSpPr txBox="1"/>
          <p:nvPr/>
        </p:nvSpPr>
        <p:spPr>
          <a:xfrm flipH="1">
            <a:off x="3305872" y="2312405"/>
            <a:ext cx="2028128" cy="646331"/>
          </a:xfrm>
          <a:prstGeom prst="rect">
            <a:avLst/>
          </a:prstGeom>
          <a:noFill/>
        </p:spPr>
        <p:txBody>
          <a:bodyPr wrap="square" rtlCol="0">
            <a:spAutoFit/>
          </a:bodyPr>
          <a:lstStyle/>
          <a:p>
            <a:r>
              <a:rPr lang="en-GB" b="1" dirty="0">
                <a:solidFill>
                  <a:srgbClr val="FF0000"/>
                </a:solidFill>
              </a:rPr>
              <a:t>Verbal Presentation</a:t>
            </a:r>
          </a:p>
        </p:txBody>
      </p:sp>
      <p:sp>
        <p:nvSpPr>
          <p:cNvPr id="15" name="TextBox 14"/>
          <p:cNvSpPr txBox="1"/>
          <p:nvPr/>
        </p:nvSpPr>
        <p:spPr>
          <a:xfrm flipH="1">
            <a:off x="6300192" y="2166061"/>
            <a:ext cx="2002174" cy="646331"/>
          </a:xfrm>
          <a:prstGeom prst="rect">
            <a:avLst/>
          </a:prstGeom>
          <a:noFill/>
        </p:spPr>
        <p:txBody>
          <a:bodyPr wrap="square" rtlCol="0">
            <a:spAutoFit/>
          </a:bodyPr>
          <a:lstStyle/>
          <a:p>
            <a:r>
              <a:rPr lang="en-GB" b="1" dirty="0">
                <a:solidFill>
                  <a:srgbClr val="00B050"/>
                </a:solidFill>
              </a:rPr>
              <a:t>Accreditation prior Learning</a:t>
            </a:r>
          </a:p>
        </p:txBody>
      </p:sp>
      <p:sp>
        <p:nvSpPr>
          <p:cNvPr id="16" name="TextBox 15"/>
          <p:cNvSpPr txBox="1"/>
          <p:nvPr/>
        </p:nvSpPr>
        <p:spPr>
          <a:xfrm>
            <a:off x="539552" y="4435129"/>
            <a:ext cx="2088232" cy="369332"/>
          </a:xfrm>
          <a:prstGeom prst="rect">
            <a:avLst/>
          </a:prstGeom>
          <a:noFill/>
        </p:spPr>
        <p:txBody>
          <a:bodyPr wrap="square" rtlCol="0">
            <a:spAutoFit/>
          </a:bodyPr>
          <a:lstStyle/>
          <a:p>
            <a:r>
              <a:rPr lang="en-GB" b="1" dirty="0">
                <a:solidFill>
                  <a:schemeClr val="accent5"/>
                </a:solidFill>
              </a:rPr>
              <a:t>Direct Observation</a:t>
            </a:r>
          </a:p>
        </p:txBody>
      </p:sp>
      <p:sp>
        <p:nvSpPr>
          <p:cNvPr id="17" name="TextBox 16"/>
          <p:cNvSpPr txBox="1"/>
          <p:nvPr/>
        </p:nvSpPr>
        <p:spPr>
          <a:xfrm>
            <a:off x="3563889" y="4435129"/>
            <a:ext cx="2002382" cy="369332"/>
          </a:xfrm>
          <a:prstGeom prst="rect">
            <a:avLst/>
          </a:prstGeom>
          <a:noFill/>
        </p:spPr>
        <p:txBody>
          <a:bodyPr wrap="square" rtlCol="0">
            <a:spAutoFit/>
          </a:bodyPr>
          <a:lstStyle/>
          <a:p>
            <a:r>
              <a:rPr lang="en-GB" b="1" dirty="0"/>
              <a:t>Assignment</a:t>
            </a:r>
          </a:p>
        </p:txBody>
      </p:sp>
      <p:pic>
        <p:nvPicPr>
          <p:cNvPr id="2" name="Picture 1"/>
          <p:cNvPicPr>
            <a:picLocks noChangeAspect="1"/>
          </p:cNvPicPr>
          <p:nvPr/>
        </p:nvPicPr>
        <p:blipFill>
          <a:blip r:embed="rId7"/>
          <a:stretch>
            <a:fillRect/>
          </a:stretch>
        </p:blipFill>
        <p:spPr>
          <a:xfrm>
            <a:off x="6870814" y="4818781"/>
            <a:ext cx="1725025" cy="1725025"/>
          </a:xfrm>
          <a:prstGeom prst="rect">
            <a:avLst/>
          </a:prstGeom>
        </p:spPr>
      </p:pic>
      <p:sp>
        <p:nvSpPr>
          <p:cNvPr id="19" name="TextBox 18"/>
          <p:cNvSpPr txBox="1"/>
          <p:nvPr/>
        </p:nvSpPr>
        <p:spPr>
          <a:xfrm flipH="1">
            <a:off x="6870814" y="4109413"/>
            <a:ext cx="2002174" cy="646331"/>
          </a:xfrm>
          <a:prstGeom prst="rect">
            <a:avLst/>
          </a:prstGeom>
          <a:noFill/>
        </p:spPr>
        <p:txBody>
          <a:bodyPr wrap="square" rtlCol="0">
            <a:spAutoFit/>
          </a:bodyPr>
          <a:lstStyle/>
          <a:p>
            <a:r>
              <a:rPr lang="en-GB" b="1" dirty="0">
                <a:solidFill>
                  <a:srgbClr val="C00000"/>
                </a:solidFill>
              </a:rPr>
              <a:t>Handbooks in the Learning zone</a:t>
            </a:r>
          </a:p>
        </p:txBody>
      </p:sp>
    </p:spTree>
    <p:extLst>
      <p:ext uri="{BB962C8B-B14F-4D97-AF65-F5344CB8AC3E}">
        <p14:creationId xmlns:p14="http://schemas.microsoft.com/office/powerpoint/2010/main" val="4002990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INDIVIDUAL ASSESSMENT ROUTE</a:t>
            </a:r>
          </a:p>
        </p:txBody>
      </p:sp>
      <p:sp>
        <p:nvSpPr>
          <p:cNvPr id="3" name="Content Placeholder 2"/>
          <p:cNvSpPr>
            <a:spLocks noGrp="1"/>
          </p:cNvSpPr>
          <p:nvPr>
            <p:ph idx="1"/>
          </p:nvPr>
        </p:nvSpPr>
        <p:spPr/>
        <p:txBody>
          <a:bodyPr>
            <a:normAutofit/>
          </a:bodyPr>
          <a:lstStyle/>
          <a:p>
            <a:pPr marL="0" indent="0">
              <a:buNone/>
            </a:pPr>
            <a:r>
              <a:rPr lang="en-GB" dirty="0"/>
              <a:t>This route offers candidates the opportunity for self-directed learning tailored to their job role.</a:t>
            </a:r>
          </a:p>
          <a:p>
            <a:pPr marL="0" indent="0">
              <a:buNone/>
            </a:pPr>
            <a:r>
              <a:rPr lang="en-GB" dirty="0"/>
              <a:t>IAR will suit social workers who want to gain professional recognition for a significant piece of social work practice or development including the application of learning from in-house training.</a:t>
            </a:r>
          </a:p>
          <a:p>
            <a:pPr marL="0" indent="0">
              <a:buNone/>
            </a:pPr>
            <a:endParaRPr lang="en-GB" dirty="0"/>
          </a:p>
          <a:p>
            <a:pPr marL="0" indent="0">
              <a:buNone/>
            </a:pPr>
            <a:r>
              <a:rPr lang="en-GB" u="sng" dirty="0">
                <a:hlinkClick r:id="rId2"/>
              </a:rPr>
              <a:t>Professional in Practice (PiP) Framework</a:t>
            </a:r>
          </a:p>
          <a:p>
            <a:pPr marL="0" indent="0">
              <a:buNone/>
            </a:pPr>
            <a:r>
              <a:rPr lang="en-GB" u="sng" dirty="0">
                <a:hlinkClick r:id="rId2"/>
              </a:rPr>
              <a:t>Individual Assessment Route (niscc.info)</a:t>
            </a:r>
            <a:endParaRPr lang="en-GB" dirty="0"/>
          </a:p>
          <a:p>
            <a:endParaRPr lang="en-GB" dirty="0"/>
          </a:p>
        </p:txBody>
      </p:sp>
      <p:pic>
        <p:nvPicPr>
          <p:cNvPr id="5" name="Picture 4"/>
          <p:cNvPicPr>
            <a:picLocks noChangeAspect="1"/>
          </p:cNvPicPr>
          <p:nvPr/>
        </p:nvPicPr>
        <p:blipFill>
          <a:blip r:embed="rId3"/>
          <a:stretch>
            <a:fillRect/>
          </a:stretch>
        </p:blipFill>
        <p:spPr>
          <a:xfrm>
            <a:off x="6300192" y="4091952"/>
            <a:ext cx="2369931" cy="2369931"/>
          </a:xfrm>
          <a:prstGeom prst="rect">
            <a:avLst/>
          </a:prstGeom>
        </p:spPr>
      </p:pic>
    </p:spTree>
    <p:extLst>
      <p:ext uri="{BB962C8B-B14F-4D97-AF65-F5344CB8AC3E}">
        <p14:creationId xmlns:p14="http://schemas.microsoft.com/office/powerpoint/2010/main" val="2035534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IAR</a:t>
            </a:r>
          </a:p>
        </p:txBody>
      </p:sp>
      <p:sp>
        <p:nvSpPr>
          <p:cNvPr id="3" name="Content Placeholder 2"/>
          <p:cNvSpPr>
            <a:spLocks noGrp="1"/>
          </p:cNvSpPr>
          <p:nvPr>
            <p:ph idx="1"/>
          </p:nvPr>
        </p:nvSpPr>
        <p:spPr/>
        <p:txBody>
          <a:bodyPr>
            <a:normAutofit fontScale="85000" lnSpcReduction="20000"/>
          </a:bodyPr>
          <a:lstStyle/>
          <a:p>
            <a:pPr marL="0" indent="0">
              <a:buNone/>
            </a:pPr>
            <a:r>
              <a:rPr lang="en-GB" dirty="0"/>
              <a:t>All candidates must be Social Care Council Registered Social Workers and be enrolled on the relevant award on the NISCC online registration system at </a:t>
            </a:r>
            <a:r>
              <a:rPr lang="en-GB" dirty="0">
                <a:hlinkClick r:id="rId2"/>
              </a:rPr>
              <a:t>https://portal.niscc.org</a:t>
            </a:r>
            <a:endParaRPr lang="en-GB" dirty="0"/>
          </a:p>
          <a:p>
            <a:pPr marL="0" indent="0">
              <a:buNone/>
            </a:pPr>
            <a:endParaRPr lang="en-GB" dirty="0"/>
          </a:p>
          <a:p>
            <a:r>
              <a:rPr lang="en-GB" dirty="0"/>
              <a:t>The Individual Assessment Route offers the flexibility of two submission points per year in </a:t>
            </a:r>
          </a:p>
          <a:p>
            <a:r>
              <a:rPr lang="en-GB" b="1" dirty="0"/>
              <a:t>March (first Monday)</a:t>
            </a:r>
            <a:endParaRPr lang="en-GB" dirty="0"/>
          </a:p>
          <a:p>
            <a:r>
              <a:rPr lang="en-GB" b="1" dirty="0"/>
              <a:t>October (first Monday)</a:t>
            </a:r>
          </a:p>
          <a:p>
            <a:endParaRPr lang="en-GB" b="1" dirty="0"/>
          </a:p>
          <a:p>
            <a:r>
              <a:rPr lang="en-GB" dirty="0"/>
              <a:t>Refer to IAR Handbooks for candidates and for more guidance on the Individual Assessment Route. It can be used to put requirements in Consolidation, Specialist and Leadership &amp; Strategic</a:t>
            </a:r>
          </a:p>
          <a:p>
            <a:r>
              <a:rPr lang="en-GB" dirty="0">
                <a:hlinkClick r:id="rId3"/>
              </a:rPr>
              <a:t>IAR Handbook for Candidates</a:t>
            </a:r>
            <a:endParaRPr lang="en-GB" dirty="0"/>
          </a:p>
          <a:p>
            <a:endParaRPr lang="en-GB" dirty="0"/>
          </a:p>
        </p:txBody>
      </p:sp>
    </p:spTree>
    <p:extLst>
      <p:ext uri="{BB962C8B-B14F-4D97-AF65-F5344CB8AC3E}">
        <p14:creationId xmlns:p14="http://schemas.microsoft.com/office/powerpoint/2010/main" val="3347501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AN IAR?</a:t>
            </a:r>
          </a:p>
        </p:txBody>
      </p:sp>
      <p:pic>
        <p:nvPicPr>
          <p:cNvPr id="4" name="Content Placeholder 3"/>
          <p:cNvPicPr>
            <a:picLocks noGrp="1" noChangeAspect="1"/>
          </p:cNvPicPr>
          <p:nvPr>
            <p:ph idx="1"/>
          </p:nvPr>
        </p:nvPicPr>
        <p:blipFill>
          <a:blip r:embed="rId2"/>
          <a:stretch>
            <a:fillRect/>
          </a:stretch>
        </p:blipFill>
        <p:spPr>
          <a:xfrm>
            <a:off x="685800" y="2171700"/>
            <a:ext cx="7772400" cy="3886200"/>
          </a:xfrm>
        </p:spPr>
      </p:pic>
    </p:spTree>
    <p:extLst>
      <p:ext uri="{BB962C8B-B14F-4D97-AF65-F5344CB8AC3E}">
        <p14:creationId xmlns:p14="http://schemas.microsoft.com/office/powerpoint/2010/main" val="980800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IAR</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t>Candidates can submit via a number of options:</a:t>
            </a:r>
          </a:p>
          <a:p>
            <a:pPr marL="0" indent="0">
              <a:buNone/>
            </a:pPr>
            <a:endParaRPr lang="en-GB" dirty="0"/>
          </a:p>
          <a:p>
            <a:r>
              <a:rPr lang="en-GB" dirty="0"/>
              <a:t>Assignment</a:t>
            </a:r>
          </a:p>
          <a:p>
            <a:r>
              <a:rPr lang="en-GB" dirty="0"/>
              <a:t>Verbal Presentation</a:t>
            </a:r>
          </a:p>
          <a:p>
            <a:r>
              <a:rPr lang="en-GB" dirty="0"/>
              <a:t>Direct Observation</a:t>
            </a:r>
          </a:p>
          <a:p>
            <a:r>
              <a:rPr lang="en-GB" dirty="0"/>
              <a:t>Accreditation of Prior Learning (APEL/APCL)</a:t>
            </a:r>
          </a:p>
          <a:p>
            <a:r>
              <a:rPr lang="en-GB" dirty="0"/>
              <a:t>In-Service Training Submission Schedule</a:t>
            </a:r>
          </a:p>
          <a:p>
            <a:pPr marL="0" indent="0">
              <a:buNone/>
            </a:pPr>
            <a:endParaRPr lang="en-GB" dirty="0"/>
          </a:p>
          <a:p>
            <a:r>
              <a:rPr lang="en-GB" b="1" i="1" dirty="0"/>
              <a:t>Each one has their own handbook that you should download and follow as the requirements differ. You need to read them first to decide and get in touch with Trust rep for IAR.</a:t>
            </a:r>
          </a:p>
          <a:p>
            <a:endParaRPr lang="en-GB" dirty="0"/>
          </a:p>
        </p:txBody>
      </p:sp>
    </p:spTree>
    <p:extLst>
      <p:ext uri="{BB962C8B-B14F-4D97-AF65-F5344CB8AC3E}">
        <p14:creationId xmlns:p14="http://schemas.microsoft.com/office/powerpoint/2010/main" val="2932997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ASSIGNMENT </a:t>
            </a:r>
          </a:p>
        </p:txBody>
      </p:sp>
      <p:sp>
        <p:nvSpPr>
          <p:cNvPr id="3" name="Content Placeholder 2"/>
          <p:cNvSpPr>
            <a:spLocks noGrp="1"/>
          </p:cNvSpPr>
          <p:nvPr>
            <p:ph idx="1"/>
          </p:nvPr>
        </p:nvSpPr>
        <p:spPr>
          <a:xfrm>
            <a:off x="685019" y="2011680"/>
            <a:ext cx="7772400" cy="4657680"/>
          </a:xfrm>
        </p:spPr>
        <p:txBody>
          <a:bodyPr>
            <a:normAutofit fontScale="40000" lnSpcReduction="20000"/>
          </a:bodyPr>
          <a:lstStyle/>
          <a:p>
            <a:pPr>
              <a:lnSpc>
                <a:spcPct val="170000"/>
              </a:lnSpc>
            </a:pPr>
            <a:r>
              <a:rPr lang="en-GB" sz="3300" dirty="0"/>
              <a:t>The assignment method provides the candidate the opportunity to claim </a:t>
            </a:r>
            <a:r>
              <a:rPr lang="en-GB" sz="3300" dirty="0">
                <a:hlinkClick r:id="rId2"/>
              </a:rPr>
              <a:t>Professional in Practice Requirements</a:t>
            </a:r>
            <a:r>
              <a:rPr lang="en-GB" sz="3300" dirty="0"/>
              <a:t> by illustrating the integration of knowledge, skills and values within their work context and the discussion of their work (See Section 2 – Professional Awards for more information on Requirements). </a:t>
            </a:r>
          </a:p>
          <a:p>
            <a:pPr>
              <a:lnSpc>
                <a:spcPct val="170000"/>
              </a:lnSpc>
            </a:pPr>
            <a:r>
              <a:rPr lang="en-GB" sz="3300" dirty="0"/>
              <a:t>Work referred to in assignments can include:</a:t>
            </a:r>
          </a:p>
          <a:p>
            <a:pPr>
              <a:lnSpc>
                <a:spcPct val="170000"/>
              </a:lnSpc>
            </a:pPr>
            <a:r>
              <a:rPr lang="en-GB" sz="3300" dirty="0"/>
              <a:t>practice with a service user or a practice theme, if consent from a service user cannot be obtained.</a:t>
            </a:r>
          </a:p>
          <a:p>
            <a:pPr>
              <a:lnSpc>
                <a:spcPct val="170000"/>
              </a:lnSpc>
            </a:pPr>
            <a:r>
              <a:rPr lang="en-GB" sz="3300" dirty="0"/>
              <a:t>Other examples of work can be: management, training, research, project development, etc. </a:t>
            </a:r>
          </a:p>
          <a:p>
            <a:pPr>
              <a:lnSpc>
                <a:spcPct val="170000"/>
              </a:lnSpc>
            </a:pPr>
            <a:r>
              <a:rPr lang="en-GB" sz="3300" dirty="0"/>
              <a:t>Your PiP Representative can help select the PiP Requirements and PiP award that best match the piece of chosen work.</a:t>
            </a:r>
          </a:p>
          <a:p>
            <a:pPr>
              <a:lnSpc>
                <a:spcPct val="170000"/>
              </a:lnSpc>
            </a:pPr>
            <a:r>
              <a:rPr lang="en-GB" sz="3300" dirty="0"/>
              <a:t>See </a:t>
            </a:r>
            <a:r>
              <a:rPr lang="en-GB" sz="3300" dirty="0">
                <a:hlinkClick r:id="rId3"/>
              </a:rPr>
              <a:t>Assignment Method for Submission Handbook</a:t>
            </a:r>
            <a:r>
              <a:rPr lang="en-GB" sz="3300" dirty="0"/>
              <a:t> for more guidance on eligibility criteria, word count and assignment content.</a:t>
            </a:r>
          </a:p>
          <a:p>
            <a:endParaRPr lang="en-GB" dirty="0"/>
          </a:p>
        </p:txBody>
      </p:sp>
    </p:spTree>
    <p:extLst>
      <p:ext uri="{BB962C8B-B14F-4D97-AF65-F5344CB8AC3E}">
        <p14:creationId xmlns:p14="http://schemas.microsoft.com/office/powerpoint/2010/main" val="215923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APEL</a:t>
            </a:r>
          </a:p>
        </p:txBody>
      </p:sp>
      <p:sp>
        <p:nvSpPr>
          <p:cNvPr id="3" name="Content Placeholder 2"/>
          <p:cNvSpPr>
            <a:spLocks noGrp="1"/>
          </p:cNvSpPr>
          <p:nvPr>
            <p:ph idx="1"/>
          </p:nvPr>
        </p:nvSpPr>
        <p:spPr/>
        <p:txBody>
          <a:bodyPr>
            <a:normAutofit fontScale="85000" lnSpcReduction="20000"/>
          </a:bodyPr>
          <a:lstStyle/>
          <a:p>
            <a:r>
              <a:rPr lang="en-GB" dirty="0"/>
              <a:t>The PiP Framework makes provision for candidates to obtain credit for and acknowledgement of learning and/or achievement gained elsewhere through experiential learning, i.e. using learning that has been obtained informally or through practice experience and applied to practice experience. This process is known as Accreditation of Prior Experiential Learning (APEL).</a:t>
            </a:r>
          </a:p>
          <a:p>
            <a:r>
              <a:rPr lang="en-GB" dirty="0"/>
              <a:t>See also the following documents for more guidance:</a:t>
            </a:r>
          </a:p>
          <a:p>
            <a:r>
              <a:rPr lang="en-GB" dirty="0">
                <a:hlinkClick r:id="rId2"/>
              </a:rPr>
              <a:t>APEL Method for Submission Handbook</a:t>
            </a:r>
            <a:endParaRPr lang="en-GB" dirty="0"/>
          </a:p>
          <a:p>
            <a:r>
              <a:rPr lang="en-GB" dirty="0">
                <a:hlinkClick r:id="rId3"/>
              </a:rPr>
              <a:t>Claim Form for APL</a:t>
            </a:r>
            <a:endParaRPr lang="en-GB" dirty="0"/>
          </a:p>
          <a:p>
            <a:r>
              <a:rPr lang="en-GB" dirty="0">
                <a:hlinkClick r:id="rId4"/>
              </a:rPr>
              <a:t>IAR Mapping Matrix for APL Claims Suggested Template</a:t>
            </a:r>
            <a:r>
              <a:rPr lang="en-GB" dirty="0"/>
              <a:t> - used to identify where within the body of work the PiP Requirements are evidenced.</a:t>
            </a:r>
          </a:p>
          <a:p>
            <a:r>
              <a:rPr lang="en-GB" dirty="0"/>
              <a:t>Candidates wishing to make an APEL claim should refer to the </a:t>
            </a:r>
            <a:r>
              <a:rPr lang="en-GB" dirty="0">
                <a:hlinkClick r:id="rId5"/>
              </a:rPr>
              <a:t>Guiding Principles and Arrangements for Accreditation of Prior Learning within the Professional in Practice Framework, July 2021</a:t>
            </a:r>
            <a:r>
              <a:rPr lang="en-GB" dirty="0"/>
              <a:t>.</a:t>
            </a:r>
          </a:p>
          <a:p>
            <a:endParaRPr lang="en-GB" dirty="0"/>
          </a:p>
        </p:txBody>
      </p:sp>
    </p:spTree>
    <p:extLst>
      <p:ext uri="{BB962C8B-B14F-4D97-AF65-F5344CB8AC3E}">
        <p14:creationId xmlns:p14="http://schemas.microsoft.com/office/powerpoint/2010/main" val="1493541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DOCUMENTS </a:t>
            </a:r>
          </a:p>
        </p:txBody>
      </p:sp>
      <p:sp>
        <p:nvSpPr>
          <p:cNvPr id="3" name="Content Placeholder 2"/>
          <p:cNvSpPr>
            <a:spLocks noGrp="1"/>
          </p:cNvSpPr>
          <p:nvPr>
            <p:ph idx="1"/>
          </p:nvPr>
        </p:nvSpPr>
        <p:spPr/>
        <p:txBody>
          <a:bodyPr>
            <a:normAutofit/>
          </a:bodyPr>
          <a:lstStyle/>
          <a:p>
            <a:pPr lvl="0"/>
            <a:r>
              <a:rPr lang="en-GB" dirty="0">
                <a:solidFill>
                  <a:prstClr val="black"/>
                </a:solidFill>
              </a:rPr>
              <a:t>See also the following documents for more guidance:</a:t>
            </a:r>
          </a:p>
          <a:p>
            <a:pPr lvl="0"/>
            <a:r>
              <a:rPr lang="en-GB" dirty="0">
                <a:solidFill>
                  <a:prstClr val="black"/>
                </a:solidFill>
                <a:hlinkClick r:id="rId2"/>
              </a:rPr>
              <a:t>APEL Method for Submission Handbook</a:t>
            </a:r>
            <a:endParaRPr lang="en-GB" dirty="0">
              <a:solidFill>
                <a:prstClr val="black"/>
              </a:solidFill>
            </a:endParaRPr>
          </a:p>
          <a:p>
            <a:pPr lvl="0"/>
            <a:r>
              <a:rPr lang="en-GB" dirty="0">
                <a:solidFill>
                  <a:prstClr val="black"/>
                </a:solidFill>
                <a:hlinkClick r:id="rId3"/>
              </a:rPr>
              <a:t>Claim Form for APL</a:t>
            </a:r>
            <a:endParaRPr lang="en-GB" dirty="0">
              <a:solidFill>
                <a:prstClr val="black"/>
              </a:solidFill>
            </a:endParaRPr>
          </a:p>
          <a:p>
            <a:pPr lvl="0"/>
            <a:r>
              <a:rPr lang="en-GB" dirty="0">
                <a:solidFill>
                  <a:prstClr val="black"/>
                </a:solidFill>
                <a:hlinkClick r:id="rId4"/>
              </a:rPr>
              <a:t>IAR Mapping Matrix for APL Claims Suggested Template</a:t>
            </a:r>
            <a:r>
              <a:rPr lang="en-GB" dirty="0">
                <a:solidFill>
                  <a:prstClr val="black"/>
                </a:solidFill>
              </a:rPr>
              <a:t> - used to identify where within the body of work the PiP Requirements are evidenced.</a:t>
            </a:r>
          </a:p>
          <a:p>
            <a:pPr lvl="0"/>
            <a:r>
              <a:rPr lang="en-GB" dirty="0">
                <a:solidFill>
                  <a:prstClr val="black"/>
                </a:solidFill>
              </a:rPr>
              <a:t>Candidates wishing to make an APEL claim should refer to the </a:t>
            </a:r>
            <a:r>
              <a:rPr lang="en-GB" dirty="0">
                <a:solidFill>
                  <a:prstClr val="black"/>
                </a:solidFill>
                <a:hlinkClick r:id="rId5"/>
              </a:rPr>
              <a:t>Guiding Principles and Arrangements for Accreditation of Prior Learning within the Professional in Practice Framework, July 2021</a:t>
            </a:r>
            <a:r>
              <a:rPr lang="en-GB" dirty="0">
                <a:solidFill>
                  <a:prstClr val="black"/>
                </a:solidFill>
              </a:rPr>
              <a:t>.</a:t>
            </a:r>
          </a:p>
          <a:p>
            <a:endParaRPr lang="en-GB" dirty="0"/>
          </a:p>
        </p:txBody>
      </p:sp>
    </p:spTree>
    <p:extLst>
      <p:ext uri="{BB962C8B-B14F-4D97-AF65-F5344CB8AC3E}">
        <p14:creationId xmlns:p14="http://schemas.microsoft.com/office/powerpoint/2010/main" val="1121553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APCL</a:t>
            </a:r>
          </a:p>
        </p:txBody>
      </p:sp>
      <p:sp>
        <p:nvSpPr>
          <p:cNvPr id="3" name="Content Placeholder 2"/>
          <p:cNvSpPr>
            <a:spLocks noGrp="1"/>
          </p:cNvSpPr>
          <p:nvPr>
            <p:ph idx="1"/>
          </p:nvPr>
        </p:nvSpPr>
        <p:spPr/>
        <p:txBody>
          <a:bodyPr>
            <a:normAutofit fontScale="70000" lnSpcReduction="20000"/>
          </a:bodyPr>
          <a:lstStyle/>
          <a:p>
            <a:r>
              <a:rPr lang="en-GB" dirty="0"/>
              <a:t>APCL claims can be made for learning that has been previously assessed and certificated by an academic or other equivalent institution. The certificated programme must have been at postgraduate level, e.g. PG Cert; PG Dip; Master’s Degree, Doctorate or Higher Level Professional Award.</a:t>
            </a:r>
          </a:p>
          <a:p>
            <a:r>
              <a:rPr lang="en-GB" dirty="0"/>
              <a:t>A claim may be made for any of the Professional in Practice Requirements within any of the Awards.</a:t>
            </a:r>
          </a:p>
          <a:p>
            <a:r>
              <a:rPr lang="en-GB" dirty="0"/>
              <a:t>APCL may be used for achievement of a full Award. </a:t>
            </a:r>
            <a:r>
              <a:rPr lang="en-GB" b="1" dirty="0"/>
              <a:t>Academic credits may not be claimed via an APCL submission.</a:t>
            </a:r>
          </a:p>
          <a:p>
            <a:r>
              <a:rPr lang="en-GB" dirty="0"/>
              <a:t>For more information and guidance see:</a:t>
            </a:r>
          </a:p>
          <a:p>
            <a:r>
              <a:rPr lang="en-GB" dirty="0">
                <a:hlinkClick r:id="rId2"/>
              </a:rPr>
              <a:t>APCL Submission Handbook</a:t>
            </a:r>
            <a:endParaRPr lang="en-GB" dirty="0"/>
          </a:p>
          <a:p>
            <a:r>
              <a:rPr lang="en-GB" dirty="0"/>
              <a:t>To make an APCL claim, candidates must submit the following documentation:</a:t>
            </a:r>
          </a:p>
          <a:p>
            <a:r>
              <a:rPr lang="en-GB" dirty="0">
                <a:hlinkClick r:id="rId3"/>
              </a:rPr>
              <a:t>Claim Form for APL</a:t>
            </a:r>
            <a:endParaRPr lang="en-GB" dirty="0"/>
          </a:p>
          <a:p>
            <a:r>
              <a:rPr lang="en-GB" dirty="0"/>
              <a:t>A copy of the certificate issued by the awarding body or verification that the certificate was issued.</a:t>
            </a:r>
          </a:p>
          <a:p>
            <a:r>
              <a:rPr lang="en-GB" dirty="0">
                <a:hlinkClick r:id="rId4"/>
              </a:rPr>
              <a:t>IAR Mapping Matrix for APL Claims Suggested Template</a:t>
            </a:r>
            <a:r>
              <a:rPr lang="en-GB" dirty="0"/>
              <a:t> - used to identify where within the body of work the PiP Requirements are evidenced.</a:t>
            </a:r>
          </a:p>
          <a:p>
            <a:endParaRPr lang="en-GB" dirty="0"/>
          </a:p>
        </p:txBody>
      </p:sp>
    </p:spTree>
    <p:extLst>
      <p:ext uri="{BB962C8B-B14F-4D97-AF65-F5344CB8AC3E}">
        <p14:creationId xmlns:p14="http://schemas.microsoft.com/office/powerpoint/2010/main" val="2420556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p:txBody>
          <a:bodyPr/>
          <a:lstStyle/>
          <a:p>
            <a:pPr marL="0" indent="0">
              <a:buNone/>
            </a:pPr>
            <a:r>
              <a:rPr lang="en-GB" dirty="0"/>
              <a:t>TODAY, WE WILL EXPLORE: </a:t>
            </a:r>
          </a:p>
          <a:p>
            <a:r>
              <a:rPr lang="en-GB" dirty="0"/>
              <a:t>THE IMPORTANCE OF PROFESSIONAL DEVELOPMENT FOR SOCIAL WORK/SOCIAL CARE STAFF</a:t>
            </a:r>
          </a:p>
          <a:p>
            <a:r>
              <a:rPr lang="en-GB" dirty="0"/>
              <a:t>MANDATORY REQUIRMENTS </a:t>
            </a:r>
          </a:p>
          <a:p>
            <a:r>
              <a:rPr lang="en-GB" dirty="0"/>
              <a:t>THE PIP FRAMEWORK- TAUGHT ROUTES</a:t>
            </a:r>
          </a:p>
          <a:p>
            <a:r>
              <a:rPr lang="en-GB" dirty="0"/>
              <a:t> IAR/CAR</a:t>
            </a:r>
          </a:p>
          <a:p>
            <a:r>
              <a:rPr lang="en-GB" dirty="0"/>
              <a:t>OPPORTUNITIES FOR PROFESSIONAL DEVELOPMENT FOR OUR SOCIAL CARE WORKFORCE</a:t>
            </a:r>
          </a:p>
          <a:p>
            <a:r>
              <a:rPr lang="en-GB" dirty="0"/>
              <a:t>AVAILABLE RESOURCES</a:t>
            </a:r>
          </a:p>
          <a:p>
            <a:endParaRPr lang="en-GB" dirty="0"/>
          </a:p>
        </p:txBody>
      </p:sp>
    </p:spTree>
    <p:extLst>
      <p:ext uri="{BB962C8B-B14F-4D97-AF65-F5344CB8AC3E}">
        <p14:creationId xmlns:p14="http://schemas.microsoft.com/office/powerpoint/2010/main" val="2841571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SERVICE TRAINING METHOD</a:t>
            </a:r>
          </a:p>
        </p:txBody>
      </p:sp>
      <p:sp>
        <p:nvSpPr>
          <p:cNvPr id="3" name="Content Placeholder 2"/>
          <p:cNvSpPr>
            <a:spLocks noGrp="1"/>
          </p:cNvSpPr>
          <p:nvPr>
            <p:ph idx="1"/>
          </p:nvPr>
        </p:nvSpPr>
        <p:spPr/>
        <p:txBody>
          <a:bodyPr>
            <a:normAutofit/>
          </a:bodyPr>
          <a:lstStyle/>
          <a:p>
            <a:r>
              <a:rPr lang="en-GB" dirty="0"/>
              <a:t>This method of submission has been developed to enable social workers to achieve professional recognition within the PiP Framework for the learning achieved through training programmes which are not already PiP-accredited.</a:t>
            </a:r>
          </a:p>
          <a:p>
            <a:r>
              <a:rPr lang="en-GB" dirty="0"/>
              <a:t>Most of this training is provided in-house within specific organisational contexts and contributes to meeting ongoing professional development needs.</a:t>
            </a:r>
          </a:p>
          <a:p>
            <a:r>
              <a:rPr lang="en-GB" dirty="0"/>
              <a:t>For more guidance see:</a:t>
            </a:r>
          </a:p>
          <a:p>
            <a:r>
              <a:rPr lang="en-GB" dirty="0">
                <a:hlinkClick r:id="rId2"/>
              </a:rPr>
              <a:t>In-Service Schedule Handbook</a:t>
            </a:r>
            <a:r>
              <a:rPr lang="en-GB" b="1" u="sng" dirty="0"/>
              <a:t> </a:t>
            </a:r>
            <a:endParaRPr lang="en-GB" dirty="0"/>
          </a:p>
          <a:p>
            <a:r>
              <a:rPr lang="en-GB" dirty="0">
                <a:hlinkClick r:id="rId3"/>
              </a:rPr>
              <a:t>In-Service Training Submission Schedule</a:t>
            </a:r>
            <a:endParaRPr lang="en-GB" dirty="0"/>
          </a:p>
          <a:p>
            <a:endParaRPr lang="en-GB" dirty="0"/>
          </a:p>
        </p:txBody>
      </p:sp>
    </p:spTree>
    <p:extLst>
      <p:ext uri="{BB962C8B-B14F-4D97-AF65-F5344CB8AC3E}">
        <p14:creationId xmlns:p14="http://schemas.microsoft.com/office/powerpoint/2010/main" val="662106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DIRECT OBSERVATION METHOD </a:t>
            </a:r>
          </a:p>
        </p:txBody>
      </p:sp>
      <p:sp>
        <p:nvSpPr>
          <p:cNvPr id="3" name="Content Placeholder 2"/>
          <p:cNvSpPr>
            <a:spLocks noGrp="1"/>
          </p:cNvSpPr>
          <p:nvPr>
            <p:ph idx="1"/>
          </p:nvPr>
        </p:nvSpPr>
        <p:spPr/>
        <p:txBody>
          <a:bodyPr>
            <a:normAutofit fontScale="77500" lnSpcReduction="20000"/>
          </a:bodyPr>
          <a:lstStyle/>
          <a:p>
            <a:r>
              <a:rPr lang="en-GB" dirty="0"/>
              <a:t>Candidates considering this method should discuss with their Agency Representative their particular area of focus and which Requirements are best met by the direct observation method.</a:t>
            </a:r>
          </a:p>
          <a:p>
            <a:endParaRPr lang="en-GB" dirty="0"/>
          </a:p>
          <a:p>
            <a:r>
              <a:rPr lang="en-GB" dirty="0"/>
              <a:t>See the </a:t>
            </a:r>
            <a:r>
              <a:rPr lang="en-GB" u="sng" dirty="0">
                <a:hlinkClick r:id="rId2"/>
              </a:rPr>
              <a:t>Direct Observation Handbook</a:t>
            </a:r>
            <a:r>
              <a:rPr lang="en-GB" dirty="0"/>
              <a:t> for more guidance.</a:t>
            </a:r>
          </a:p>
          <a:p>
            <a:r>
              <a:rPr lang="en-GB" dirty="0"/>
              <a:t>There are three components to the assessment process; all three must be submitted to the Social Care Council at the relevant submission point:</a:t>
            </a:r>
          </a:p>
          <a:p>
            <a:r>
              <a:rPr lang="en-GB" u="sng" dirty="0">
                <a:hlinkClick r:id="rId3"/>
              </a:rPr>
              <a:t>Direct Observation Written Preparation </a:t>
            </a:r>
            <a:endParaRPr lang="en-GB" dirty="0"/>
          </a:p>
          <a:p>
            <a:r>
              <a:rPr lang="en-GB" u="sng" dirty="0">
                <a:hlinkClick r:id="rId4"/>
              </a:rPr>
              <a:t>Assessor Record of Direct Observation</a:t>
            </a:r>
            <a:endParaRPr lang="en-GB" dirty="0"/>
          </a:p>
          <a:p>
            <a:r>
              <a:rPr lang="en-GB" u="sng" dirty="0">
                <a:hlinkClick r:id="rId5"/>
              </a:rPr>
              <a:t>Direct Observation Candidate Critical Evaluation and Reflection </a:t>
            </a:r>
            <a:endParaRPr lang="en-GB" dirty="0"/>
          </a:p>
          <a:p>
            <a:r>
              <a:rPr lang="en-GB" b="1" dirty="0"/>
              <a:t>NB: All three elements </a:t>
            </a:r>
            <a:r>
              <a:rPr lang="en-GB" b="1" i="1" dirty="0"/>
              <a:t>must</a:t>
            </a:r>
            <a:r>
              <a:rPr lang="en-GB" b="1" dirty="0"/>
              <a:t> meet the required standard.</a:t>
            </a:r>
            <a:endParaRPr lang="en-GB" dirty="0"/>
          </a:p>
          <a:p>
            <a:r>
              <a:rPr lang="en-GB" dirty="0"/>
              <a:t>See </a:t>
            </a:r>
            <a:r>
              <a:rPr lang="en-GB" u="sng" dirty="0">
                <a:hlinkClick r:id="rId6"/>
              </a:rPr>
              <a:t>Direct Observation Assessment Summary</a:t>
            </a:r>
            <a:r>
              <a:rPr lang="en-GB" dirty="0"/>
              <a:t> - this is completed by the assessor and shared with the candidate as feedback and as part of the final assessment outcome.</a:t>
            </a:r>
          </a:p>
          <a:p>
            <a:endParaRPr lang="en-GB" dirty="0"/>
          </a:p>
        </p:txBody>
      </p:sp>
    </p:spTree>
    <p:extLst>
      <p:ext uri="{BB962C8B-B14F-4D97-AF65-F5344CB8AC3E}">
        <p14:creationId xmlns:p14="http://schemas.microsoft.com/office/powerpoint/2010/main" val="2814423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VERBAL PRESENTATION METHOD </a:t>
            </a:r>
          </a:p>
        </p:txBody>
      </p:sp>
      <p:sp>
        <p:nvSpPr>
          <p:cNvPr id="3" name="Content Placeholder 2"/>
          <p:cNvSpPr>
            <a:spLocks noGrp="1"/>
          </p:cNvSpPr>
          <p:nvPr>
            <p:ph idx="1"/>
          </p:nvPr>
        </p:nvSpPr>
        <p:spPr/>
        <p:txBody>
          <a:bodyPr>
            <a:normAutofit/>
          </a:bodyPr>
          <a:lstStyle/>
          <a:p>
            <a:r>
              <a:rPr lang="en-GB" dirty="0">
                <a:solidFill>
                  <a:srgbClr val="333333"/>
                </a:solidFill>
                <a:latin typeface="Open Sans"/>
              </a:rPr>
              <a:t>There are two stages to the assessment process:</a:t>
            </a:r>
          </a:p>
          <a:p>
            <a:r>
              <a:rPr lang="en-GB" dirty="0">
                <a:solidFill>
                  <a:srgbClr val="333333"/>
                </a:solidFill>
                <a:latin typeface="Open Sans"/>
              </a:rPr>
              <a:t>Submission of a written preparatory statement to inform the panel of assessors how you have prepared for the presentation as well as outlining how the presentation will meet the requirements being claimed.</a:t>
            </a:r>
          </a:p>
          <a:p>
            <a:r>
              <a:rPr lang="en-GB" dirty="0">
                <a:solidFill>
                  <a:srgbClr val="333333"/>
                </a:solidFill>
                <a:latin typeface="Open Sans"/>
              </a:rPr>
              <a:t>Verbal presentation to a panel of assessors appointed by the Assessor panel members.</a:t>
            </a:r>
          </a:p>
          <a:p>
            <a:r>
              <a:rPr lang="en-GB" dirty="0">
                <a:solidFill>
                  <a:srgbClr val="333333"/>
                </a:solidFill>
                <a:latin typeface="Open Sans"/>
              </a:rPr>
              <a:t>See </a:t>
            </a:r>
            <a:r>
              <a:rPr lang="en-GB" u="sng" dirty="0">
                <a:solidFill>
                  <a:srgbClr val="F1C40F"/>
                </a:solidFill>
                <a:latin typeface="Open Sans"/>
                <a:hlinkClick r:id="rId2"/>
              </a:rPr>
              <a:t>Verbal Presentation Handbook</a:t>
            </a:r>
            <a:r>
              <a:rPr lang="en-GB" dirty="0">
                <a:solidFill>
                  <a:srgbClr val="333333"/>
                </a:solidFill>
                <a:latin typeface="Open Sans"/>
              </a:rPr>
              <a:t> for more guidance and the forms required.</a:t>
            </a:r>
          </a:p>
          <a:p>
            <a:endParaRPr lang="en-GB" dirty="0"/>
          </a:p>
        </p:txBody>
      </p:sp>
    </p:spTree>
    <p:extLst>
      <p:ext uri="{BB962C8B-B14F-4D97-AF65-F5344CB8AC3E}">
        <p14:creationId xmlns:p14="http://schemas.microsoft.com/office/powerpoint/2010/main" val="1724523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YOU NEED TO INCLUDE</a:t>
            </a:r>
          </a:p>
        </p:txBody>
      </p:sp>
      <p:sp>
        <p:nvSpPr>
          <p:cNvPr id="3" name="Content Placeholder 2"/>
          <p:cNvSpPr>
            <a:spLocks noGrp="1"/>
          </p:cNvSpPr>
          <p:nvPr>
            <p:ph idx="1"/>
          </p:nvPr>
        </p:nvSpPr>
        <p:spPr/>
        <p:txBody>
          <a:bodyPr/>
          <a:lstStyle/>
          <a:p>
            <a:pPr marL="0" indent="0">
              <a:buNone/>
            </a:pPr>
            <a:r>
              <a:rPr lang="en-GB" dirty="0"/>
              <a:t>Each submission </a:t>
            </a:r>
            <a:r>
              <a:rPr lang="en-GB" b="1" dirty="0"/>
              <a:t>must</a:t>
            </a:r>
            <a:r>
              <a:rPr lang="en-GB" dirty="0"/>
              <a:t> include the following:</a:t>
            </a:r>
          </a:p>
          <a:p>
            <a:r>
              <a:rPr lang="en-GB" dirty="0"/>
              <a:t>An introduction to agency and role</a:t>
            </a:r>
          </a:p>
          <a:p>
            <a:r>
              <a:rPr lang="en-GB" dirty="0"/>
              <a:t>The work to be assessed</a:t>
            </a:r>
          </a:p>
          <a:p>
            <a:r>
              <a:rPr lang="en-GB" dirty="0"/>
              <a:t>An up-to-date references section (See Harvard Referencing System in QR code below)</a:t>
            </a:r>
          </a:p>
          <a:p>
            <a:endParaRPr lang="en-GB" dirty="0"/>
          </a:p>
        </p:txBody>
      </p:sp>
      <p:pic>
        <p:nvPicPr>
          <p:cNvPr id="4" name="Picture 3"/>
          <p:cNvPicPr>
            <a:picLocks noChangeAspect="1"/>
          </p:cNvPicPr>
          <p:nvPr/>
        </p:nvPicPr>
        <p:blipFill>
          <a:blip r:embed="rId2"/>
          <a:stretch>
            <a:fillRect/>
          </a:stretch>
        </p:blipFill>
        <p:spPr>
          <a:xfrm>
            <a:off x="3491880" y="4293096"/>
            <a:ext cx="1782069" cy="1782069"/>
          </a:xfrm>
          <a:prstGeom prst="rect">
            <a:avLst/>
          </a:prstGeom>
        </p:spPr>
      </p:pic>
    </p:spTree>
    <p:extLst>
      <p:ext uri="{BB962C8B-B14F-4D97-AF65-F5344CB8AC3E}">
        <p14:creationId xmlns:p14="http://schemas.microsoft.com/office/powerpoint/2010/main" val="3082834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YOU MUST INCLUDE THE FOLLOWING SIGNED DOCUMENTS:</a:t>
            </a:r>
          </a:p>
        </p:txBody>
      </p:sp>
      <p:pic>
        <p:nvPicPr>
          <p:cNvPr id="4" name="Picture 2" descr="https://learningzone.niscc.info/storage/adapt/6194eda374e6c/course/en/assets/615c5df88a35341cbe56823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7784" y="1844824"/>
            <a:ext cx="352839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025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IAR SUBMISSION RULES </a:t>
            </a:r>
          </a:p>
        </p:txBody>
      </p:sp>
      <p:sp>
        <p:nvSpPr>
          <p:cNvPr id="3" name="Content Placeholder 2"/>
          <p:cNvSpPr>
            <a:spLocks noGrp="1"/>
          </p:cNvSpPr>
          <p:nvPr>
            <p:ph idx="1"/>
          </p:nvPr>
        </p:nvSpPr>
        <p:spPr/>
        <p:txBody>
          <a:bodyPr>
            <a:normAutofit lnSpcReduction="10000"/>
          </a:bodyPr>
          <a:lstStyle/>
          <a:p>
            <a:r>
              <a:rPr lang="en-GB" dirty="0"/>
              <a:t>A candidate can claim up to 3 requirements of an Award per </a:t>
            </a:r>
          </a:p>
          <a:p>
            <a:pPr marL="0" indent="0">
              <a:buNone/>
            </a:pPr>
            <a:r>
              <a:rPr lang="en-GB" dirty="0"/>
              <a:t> submission. Guidance on word counts is in submission handbooks.</a:t>
            </a:r>
          </a:p>
          <a:p>
            <a:r>
              <a:rPr lang="en-GB" dirty="0"/>
              <a:t>If you are working towards a full award using IAR you must have a minimum of two submissions and one must be an assignment.</a:t>
            </a:r>
          </a:p>
          <a:p>
            <a:r>
              <a:rPr lang="en-GB" dirty="0"/>
              <a:t>The number of submissions will depend on the number of requirement claimed per Award. </a:t>
            </a:r>
          </a:p>
          <a:p>
            <a:r>
              <a:rPr lang="en-GB" dirty="0"/>
              <a:t>An APCL /APEL submission is an exception and can be used to claim a full award if there is sufficient evidence.</a:t>
            </a:r>
          </a:p>
          <a:p>
            <a:r>
              <a:rPr lang="en-GB" dirty="0"/>
              <a:t>With each submission the candidate must make it clear what Pip requirements in their selected award are being addressed.</a:t>
            </a:r>
          </a:p>
          <a:p>
            <a:endParaRPr lang="en-GB" dirty="0"/>
          </a:p>
        </p:txBody>
      </p:sp>
    </p:spTree>
    <p:extLst>
      <p:ext uri="{BB962C8B-B14F-4D97-AF65-F5344CB8AC3E}">
        <p14:creationId xmlns:p14="http://schemas.microsoft.com/office/powerpoint/2010/main" val="397950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CLAIMING ACADEMIC CREDITS FOR AN IAR Submission</a:t>
            </a:r>
          </a:p>
        </p:txBody>
      </p:sp>
      <p:sp>
        <p:nvSpPr>
          <p:cNvPr id="3" name="Content Placeholder 2"/>
          <p:cNvSpPr>
            <a:spLocks noGrp="1"/>
          </p:cNvSpPr>
          <p:nvPr>
            <p:ph idx="1"/>
          </p:nvPr>
        </p:nvSpPr>
        <p:spPr/>
        <p:txBody>
          <a:bodyPr/>
          <a:lstStyle/>
          <a:p>
            <a:r>
              <a:rPr lang="en-GB" dirty="0"/>
              <a:t>You need to enrol with the UU for this if you want to gain academic credits towards MSc in Professional Development via an IAR submission.</a:t>
            </a:r>
          </a:p>
          <a:p>
            <a:r>
              <a:rPr lang="en-GB" dirty="0"/>
              <a:t>You can not claim academic credits if you chose an In Service Training Schedule submission or an APCL</a:t>
            </a:r>
          </a:p>
          <a:p>
            <a:endParaRPr lang="en-GB" dirty="0"/>
          </a:p>
        </p:txBody>
      </p:sp>
    </p:spTree>
    <p:extLst>
      <p:ext uri="{BB962C8B-B14F-4D97-AF65-F5344CB8AC3E}">
        <p14:creationId xmlns:p14="http://schemas.microsoft.com/office/powerpoint/2010/main" val="3253082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Credit accumulation Route </a:t>
            </a:r>
          </a:p>
        </p:txBody>
      </p:sp>
      <p:sp>
        <p:nvSpPr>
          <p:cNvPr id="3" name="Content Placeholder 2"/>
          <p:cNvSpPr>
            <a:spLocks noGrp="1"/>
          </p:cNvSpPr>
          <p:nvPr>
            <p:ph idx="1"/>
          </p:nvPr>
        </p:nvSpPr>
        <p:spPr/>
        <p:txBody>
          <a:bodyPr/>
          <a:lstStyle/>
          <a:p>
            <a:r>
              <a:rPr lang="en-GB" b="1" dirty="0"/>
              <a:t>Credit Accumulation Route (CAR) </a:t>
            </a:r>
            <a:endParaRPr lang="en-GB" dirty="0"/>
          </a:p>
          <a:p>
            <a:r>
              <a:rPr lang="en-GB" b="1" dirty="0"/>
              <a:t>Did you know? </a:t>
            </a:r>
            <a:endParaRPr lang="en-GB" dirty="0"/>
          </a:p>
          <a:p>
            <a:r>
              <a:rPr lang="en-GB" dirty="0"/>
              <a:t>As a NISCC registrant you must undertake to maintain a minimum of 90 hours of continuous professional development every 3 years </a:t>
            </a:r>
          </a:p>
          <a:p>
            <a:r>
              <a:rPr lang="en-GB" dirty="0"/>
              <a:t>NISCC undertake audits twice yearly and may request that you provide evidence of your CPD </a:t>
            </a:r>
          </a:p>
          <a:p>
            <a:r>
              <a:rPr lang="en-GB" dirty="0"/>
              <a:t>Professional in Practice Credit Accumulation allows social workers to gain professional credits for a broad range of learning and development.</a:t>
            </a:r>
          </a:p>
        </p:txBody>
      </p:sp>
    </p:spTree>
    <p:extLst>
      <p:ext uri="{BB962C8B-B14F-4D97-AF65-F5344CB8AC3E}">
        <p14:creationId xmlns:p14="http://schemas.microsoft.com/office/powerpoint/2010/main" val="2517603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endParaRPr lang="en-GB" dirty="0"/>
          </a:p>
          <a:p>
            <a:r>
              <a:rPr lang="en-GB" b="1" dirty="0"/>
              <a:t>What is CAR? </a:t>
            </a:r>
            <a:endParaRPr lang="en-GB" dirty="0"/>
          </a:p>
          <a:p>
            <a:r>
              <a:rPr lang="en-GB" dirty="0"/>
              <a:t>It is recognition of your learning &amp; development gained through taught courses or self-directed study. </a:t>
            </a:r>
          </a:p>
          <a:p>
            <a:r>
              <a:rPr lang="en-GB" i="1" dirty="0"/>
              <a:t>Activities recognised can include: </a:t>
            </a:r>
            <a:endParaRPr lang="en-GB" dirty="0"/>
          </a:p>
          <a:p>
            <a:r>
              <a:rPr lang="en-GB" dirty="0"/>
              <a:t>• </a:t>
            </a:r>
            <a:r>
              <a:rPr lang="en-GB" i="1" dirty="0"/>
              <a:t>Reading journal articles and discussing their application to practice </a:t>
            </a:r>
            <a:endParaRPr lang="en-GB" dirty="0"/>
          </a:p>
          <a:p>
            <a:r>
              <a:rPr lang="en-GB" i="1" dirty="0"/>
              <a:t>• Attendance at training events/conferences/seminars/webinars </a:t>
            </a:r>
            <a:endParaRPr lang="en-GB" dirty="0"/>
          </a:p>
          <a:p>
            <a:r>
              <a:rPr lang="en-GB" i="1" dirty="0"/>
              <a:t>• On the job learning e.g. shadowing opportunities </a:t>
            </a:r>
            <a:endParaRPr lang="en-GB" dirty="0"/>
          </a:p>
          <a:p>
            <a:r>
              <a:rPr lang="en-GB" dirty="0"/>
              <a:t>If you have been engaged in ongoing learning and development, you can use this activity to claim Professional in Practice credits via CAR and work towards claiming requirements and ultimately an Award. </a:t>
            </a:r>
          </a:p>
          <a:p>
            <a:endParaRPr lang="en-GB" dirty="0"/>
          </a:p>
        </p:txBody>
      </p:sp>
      <p:pic>
        <p:nvPicPr>
          <p:cNvPr id="5" name="Picture 2" descr="https://learningzone.niscc.info/file/professional-in-practice-pip-framework-3/course/en/assets/6107cf53724d02496f5b23c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88640"/>
            <a:ext cx="7066896" cy="19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0733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348880"/>
            <a:ext cx="7772400" cy="4206240"/>
          </a:xfrm>
        </p:spPr>
        <p:txBody>
          <a:bodyPr>
            <a:normAutofit/>
          </a:bodyPr>
          <a:lstStyle/>
          <a:p>
            <a:pPr marL="0" indent="0">
              <a:buNone/>
            </a:pPr>
            <a:r>
              <a:rPr lang="en-GB" dirty="0"/>
              <a:t>If you have been engaged in ongoing learning and development, you can use this activity to claim Professional in Practice Requirements via the Credit Accumulation Route and work towards an award.</a:t>
            </a:r>
          </a:p>
          <a:p>
            <a:r>
              <a:rPr lang="en-GB" dirty="0"/>
              <a:t>1. You undertake the training / L&amp;D activity </a:t>
            </a:r>
          </a:p>
          <a:p>
            <a:r>
              <a:rPr lang="en-GB" dirty="0"/>
              <a:t>2. You reflect on this through supervision </a:t>
            </a:r>
          </a:p>
          <a:p>
            <a:r>
              <a:rPr lang="en-GB" dirty="0"/>
              <a:t>3. You discuss the impact that this has had on your practice with your line manager </a:t>
            </a:r>
          </a:p>
          <a:p>
            <a:r>
              <a:rPr lang="en-GB" dirty="0"/>
              <a:t>4. You claim your PIP credits on the NISCC website recording your reflections/learning </a:t>
            </a:r>
          </a:p>
          <a:p>
            <a:endParaRPr lang="en-GB" dirty="0"/>
          </a:p>
        </p:txBody>
      </p:sp>
      <p:pic>
        <p:nvPicPr>
          <p:cNvPr id="5" name="Picture 2" descr="https://learningzone.niscc.info/file/professional-in-practice-pip-framework-3/course/en/assets/6107cf53724d02496f5b23c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88640"/>
            <a:ext cx="7066896" cy="19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996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PROFESSIONAL DEVELOPMENT IMPORTANT? </a:t>
            </a:r>
          </a:p>
        </p:txBody>
      </p:sp>
      <p:sp>
        <p:nvSpPr>
          <p:cNvPr id="3" name="Content Placeholder 2"/>
          <p:cNvSpPr>
            <a:spLocks noGrp="1"/>
          </p:cNvSpPr>
          <p:nvPr>
            <p:ph idx="1"/>
          </p:nvPr>
        </p:nvSpPr>
        <p:spPr/>
        <p:txBody>
          <a:bodyPr/>
          <a:lstStyle/>
          <a:p>
            <a:r>
              <a:rPr lang="en-GB" dirty="0"/>
              <a:t>It is important to maintain and develop our skills and knowledge</a:t>
            </a:r>
          </a:p>
          <a:p>
            <a:r>
              <a:rPr lang="en-GB" dirty="0"/>
              <a:t>The landscape within which we work changes</a:t>
            </a:r>
          </a:p>
          <a:p>
            <a:r>
              <a:rPr lang="en-GB" dirty="0"/>
              <a:t>Take time out to critically reflect on practice </a:t>
            </a:r>
          </a:p>
          <a:p>
            <a:r>
              <a:rPr lang="en-GB" dirty="0"/>
              <a:t>Ensure we underpin our practice with a current knowledge base and make effective use of research </a:t>
            </a:r>
          </a:p>
          <a:p>
            <a:r>
              <a:rPr lang="en-GB" dirty="0"/>
              <a:t>Build professional confidence and competence</a:t>
            </a:r>
          </a:p>
          <a:p>
            <a:r>
              <a:rPr lang="en-GB" dirty="0"/>
              <a:t>Improve outcomes </a:t>
            </a:r>
          </a:p>
        </p:txBody>
      </p:sp>
    </p:spTree>
    <p:extLst>
      <p:ext uri="{BB962C8B-B14F-4D97-AF65-F5344CB8AC3E}">
        <p14:creationId xmlns:p14="http://schemas.microsoft.com/office/powerpoint/2010/main" val="4237942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reflection</a:t>
            </a:r>
          </a:p>
        </p:txBody>
      </p:sp>
      <p:sp>
        <p:nvSpPr>
          <p:cNvPr id="3" name="Content Placeholder 2"/>
          <p:cNvSpPr>
            <a:spLocks noGrp="1"/>
          </p:cNvSpPr>
          <p:nvPr>
            <p:ph idx="1"/>
          </p:nvPr>
        </p:nvSpPr>
        <p:spPr/>
        <p:txBody>
          <a:bodyPr>
            <a:normAutofit lnSpcReduction="10000"/>
          </a:bodyPr>
          <a:lstStyle/>
          <a:p>
            <a:r>
              <a:rPr lang="en-GB" dirty="0"/>
              <a:t>Reflective Account</a:t>
            </a:r>
          </a:p>
          <a:p>
            <a:r>
              <a:rPr lang="en-GB" dirty="0"/>
              <a:t>How has the activity contributed to the development of your knowledge, skills or attitudes?</a:t>
            </a:r>
          </a:p>
          <a:p>
            <a:r>
              <a:rPr lang="en-GB" dirty="0"/>
              <a:t>How have your knowledge, skills and attitudes changed?</a:t>
            </a:r>
          </a:p>
          <a:p>
            <a:r>
              <a:rPr lang="en-GB" dirty="0"/>
              <a:t>Have you identified any skills, attitudes and knowledge gaps?</a:t>
            </a:r>
          </a:p>
          <a:p>
            <a:r>
              <a:rPr lang="en-GB" dirty="0"/>
              <a:t>How will your current practice change as a consequence of your learning from this activity?</a:t>
            </a:r>
          </a:p>
          <a:p>
            <a:r>
              <a:rPr lang="en-GB" dirty="0"/>
              <a:t>What aspects of your current practice were reinforced by this activity?</a:t>
            </a:r>
          </a:p>
          <a:p>
            <a:r>
              <a:rPr lang="en-GB" dirty="0"/>
              <a:t>Can you outline any further learning or development needs highlighted by the activity?</a:t>
            </a:r>
          </a:p>
        </p:txBody>
      </p:sp>
    </p:spTree>
    <p:extLst>
      <p:ext uri="{BB962C8B-B14F-4D97-AF65-F5344CB8AC3E}">
        <p14:creationId xmlns:p14="http://schemas.microsoft.com/office/powerpoint/2010/main" val="3870968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statement</a:t>
            </a:r>
          </a:p>
        </p:txBody>
      </p:sp>
      <p:sp>
        <p:nvSpPr>
          <p:cNvPr id="3" name="Content Placeholder 2"/>
          <p:cNvSpPr>
            <a:spLocks noGrp="1"/>
          </p:cNvSpPr>
          <p:nvPr>
            <p:ph idx="1"/>
          </p:nvPr>
        </p:nvSpPr>
        <p:spPr/>
        <p:txBody>
          <a:bodyPr>
            <a:normAutofit/>
          </a:bodyPr>
          <a:lstStyle/>
          <a:p>
            <a:r>
              <a:rPr lang="en-GB" dirty="0"/>
              <a:t>What impact has this training/learning had on you both professionally and personally?</a:t>
            </a:r>
          </a:p>
          <a:p>
            <a:r>
              <a:rPr lang="en-GB" dirty="0"/>
              <a:t>What impact has it had on the service you deliver and your service users/carers?</a:t>
            </a:r>
          </a:p>
          <a:p>
            <a:r>
              <a:rPr lang="en-GB" dirty="0"/>
              <a:t>Has there been an impact relevant to your team/agency/colleagues?</a:t>
            </a:r>
          </a:p>
          <a:p>
            <a:r>
              <a:rPr lang="en-GB" dirty="0"/>
              <a:t>Has it resulted in an enhanced level of service and if so, in what way?</a:t>
            </a:r>
          </a:p>
          <a:p>
            <a:r>
              <a:rPr lang="en-GB" dirty="0"/>
              <a:t>Has it encouraged you to learn more/develop further knowledge/think about career plans?</a:t>
            </a:r>
          </a:p>
          <a:p>
            <a:endParaRPr lang="en-GB" dirty="0"/>
          </a:p>
        </p:txBody>
      </p:sp>
    </p:spTree>
    <p:extLst>
      <p:ext uri="{BB962C8B-B14F-4D97-AF65-F5344CB8AC3E}">
        <p14:creationId xmlns:p14="http://schemas.microsoft.com/office/powerpoint/2010/main" val="2883711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Linking statement</a:t>
            </a:r>
          </a:p>
        </p:txBody>
      </p:sp>
      <p:sp>
        <p:nvSpPr>
          <p:cNvPr id="3" name="Content Placeholder 2"/>
          <p:cNvSpPr>
            <a:spLocks noGrp="1"/>
          </p:cNvSpPr>
          <p:nvPr>
            <p:ph idx="1"/>
          </p:nvPr>
        </p:nvSpPr>
        <p:spPr/>
        <p:txBody>
          <a:bodyPr/>
          <a:lstStyle/>
          <a:p>
            <a:r>
              <a:rPr lang="en-GB" dirty="0"/>
              <a:t>This is used to link training and learning credits to a PiP Requirement.</a:t>
            </a:r>
          </a:p>
          <a:p>
            <a:r>
              <a:rPr lang="en-GB" dirty="0"/>
              <a:t>For Example: A Summary Linking Statement which links 100 credits worth of training/learning to a PiP Requirement.</a:t>
            </a:r>
          </a:p>
          <a:p>
            <a:r>
              <a:rPr lang="en-GB" dirty="0"/>
              <a:t>This could be one large activity or any number of activities.</a:t>
            </a:r>
          </a:p>
          <a:p>
            <a:r>
              <a:rPr lang="en-GB" dirty="0"/>
              <a:t>The key thing is that it/they amount(s) to 100 credits. 1 hour of training plus reflection and impact = 3 credits, so you need 33+ hours to gain 100 credits and then claim a PiP Requirement</a:t>
            </a:r>
          </a:p>
          <a:p>
            <a:endParaRPr lang="en-GB" dirty="0"/>
          </a:p>
        </p:txBody>
      </p:sp>
    </p:spTree>
    <p:extLst>
      <p:ext uri="{BB962C8B-B14F-4D97-AF65-F5344CB8AC3E}">
        <p14:creationId xmlns:p14="http://schemas.microsoft.com/office/powerpoint/2010/main" val="2773959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019" y="2276872"/>
            <a:ext cx="7772400" cy="4248472"/>
          </a:xfrm>
        </p:spPr>
        <p:txBody>
          <a:bodyPr>
            <a:normAutofit lnSpcReduction="10000"/>
          </a:bodyPr>
          <a:lstStyle/>
          <a:p>
            <a:r>
              <a:rPr lang="en-GB" b="1" dirty="0"/>
              <a:t>How to claim PIP credits on the NISCC web-site: </a:t>
            </a:r>
            <a:endParaRPr lang="en-GB" dirty="0"/>
          </a:p>
          <a:p>
            <a:r>
              <a:rPr lang="en-GB" dirty="0"/>
              <a:t>• Login to NISCC Portal – enter username &amp; password </a:t>
            </a:r>
          </a:p>
          <a:p>
            <a:r>
              <a:rPr lang="en-GB" dirty="0"/>
              <a:t>• Click on “Professionals in Practice” </a:t>
            </a:r>
          </a:p>
          <a:p>
            <a:r>
              <a:rPr lang="en-GB" dirty="0"/>
              <a:t>• Click on “CAR” </a:t>
            </a:r>
          </a:p>
          <a:p>
            <a:r>
              <a:rPr lang="en-GB" dirty="0"/>
              <a:t>• Click on “Add Credit” </a:t>
            </a:r>
          </a:p>
          <a:p>
            <a:r>
              <a:rPr lang="en-GB" dirty="0"/>
              <a:t>• Complete “Details of Learning Activity” boxes </a:t>
            </a:r>
          </a:p>
          <a:p>
            <a:r>
              <a:rPr lang="en-GB" dirty="0"/>
              <a:t>• Complete “Description and Reflection” boxes </a:t>
            </a:r>
          </a:p>
          <a:p>
            <a:r>
              <a:rPr lang="en-GB" dirty="0"/>
              <a:t>• Complete “Impact” box and tick </a:t>
            </a:r>
          </a:p>
          <a:p>
            <a:r>
              <a:rPr lang="en-GB" dirty="0"/>
              <a:t>• Save </a:t>
            </a:r>
          </a:p>
          <a:p>
            <a:endParaRPr lang="en-GB" dirty="0"/>
          </a:p>
        </p:txBody>
      </p:sp>
      <p:pic>
        <p:nvPicPr>
          <p:cNvPr id="10242" name="Picture 2" descr="https://learningzone.niscc.info/file/professional-in-practice-pip-framework-3/course/en/assets/6107cf53724d02496f5b23c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88640"/>
            <a:ext cx="7066896" cy="19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166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a:t>
            </a:r>
          </a:p>
        </p:txBody>
      </p:sp>
      <p:sp>
        <p:nvSpPr>
          <p:cNvPr id="3" name="Content Placeholder 2"/>
          <p:cNvSpPr>
            <a:spLocks noGrp="1"/>
          </p:cNvSpPr>
          <p:nvPr>
            <p:ph idx="1"/>
          </p:nvPr>
        </p:nvSpPr>
        <p:spPr/>
        <p:txBody>
          <a:bodyPr>
            <a:normAutofit fontScale="77500" lnSpcReduction="20000"/>
          </a:bodyPr>
          <a:lstStyle/>
          <a:p>
            <a:r>
              <a:rPr lang="en-GB" b="1" dirty="0"/>
              <a:t>If you have 100 credits on the NISCC Portal you have 2 options; </a:t>
            </a:r>
            <a:endParaRPr lang="en-GB" dirty="0"/>
          </a:p>
          <a:p>
            <a:pPr marL="457200" indent="-457200">
              <a:buAutoNum type="arabicPeriod"/>
            </a:pPr>
            <a:r>
              <a:rPr lang="en-GB" dirty="0"/>
              <a:t>you can exchange these for a PIP requirement upon completion of an additional statement on the NISCC portal. </a:t>
            </a:r>
          </a:p>
          <a:p>
            <a:pPr marL="457200" indent="-457200">
              <a:buAutoNum type="arabicPeriod"/>
            </a:pPr>
            <a:r>
              <a:rPr lang="en-GB" dirty="0"/>
              <a:t>you can opt to complete a “Workbook” – this is a new initiative which allows you to provide a composite account of your reflection on training with a specific focus to the requirement being claimed. One work-book can be submitted to claim up to 3 requirements of your chosen reward. </a:t>
            </a:r>
          </a:p>
          <a:p>
            <a:pPr marL="0" indent="0" algn="ctr">
              <a:buNone/>
            </a:pPr>
            <a:r>
              <a:rPr lang="en-GB" b="1" u="sng" dirty="0">
                <a:hlinkClick r:id="rId2"/>
              </a:rPr>
              <a:t>CAR Pilot Submission Workbook 2023.docx</a:t>
            </a:r>
            <a:endParaRPr lang="en-GB" dirty="0"/>
          </a:p>
          <a:p>
            <a:pPr marL="0" indent="0">
              <a:buNone/>
            </a:pPr>
            <a:endParaRPr lang="en-GB" dirty="0"/>
          </a:p>
          <a:p>
            <a:r>
              <a:rPr lang="en-GB" dirty="0"/>
              <a:t>Please note for both above options - Consolidation and Specialist Award Submissions can be made on the basis of 100 credits per requirement. Leadership and Strategic Award Submissions can be made on the basis of 200 credits per requirement. </a:t>
            </a:r>
          </a:p>
          <a:p>
            <a:r>
              <a:rPr lang="en-GB" dirty="0"/>
              <a:t>For both of the above options, submissions need to be uploaded in your NISCC portal account during an identified time period in January. </a:t>
            </a:r>
          </a:p>
          <a:p>
            <a:endParaRPr lang="en-GB" dirty="0"/>
          </a:p>
        </p:txBody>
      </p:sp>
    </p:spTree>
    <p:extLst>
      <p:ext uri="{BB962C8B-B14F-4D97-AF65-F5344CB8AC3E}">
        <p14:creationId xmlns:p14="http://schemas.microsoft.com/office/powerpoint/2010/main" val="3009831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ADDITIONALLY……………</a:t>
            </a:r>
          </a:p>
        </p:txBody>
      </p:sp>
      <p:sp>
        <p:nvSpPr>
          <p:cNvPr id="3" name="Content Placeholder 2"/>
          <p:cNvSpPr>
            <a:spLocks noGrp="1"/>
          </p:cNvSpPr>
          <p:nvPr>
            <p:ph idx="1"/>
          </p:nvPr>
        </p:nvSpPr>
        <p:spPr/>
        <p:txBody>
          <a:bodyPr>
            <a:normAutofit fontScale="92500" lnSpcReduction="20000"/>
          </a:bodyPr>
          <a:lstStyle/>
          <a:p>
            <a:r>
              <a:rPr lang="en-GB" dirty="0"/>
              <a:t>Work Based Learning Route (WBLR) </a:t>
            </a:r>
          </a:p>
          <a:p>
            <a:r>
              <a:rPr lang="en-GB" dirty="0"/>
              <a:t>The WBLR enables social workers to achieve PIP requirements when they have completed in-service training programmes. </a:t>
            </a:r>
            <a:r>
              <a:rPr lang="en-GB" i="1" dirty="0"/>
              <a:t>Current WBLR courses include: </a:t>
            </a:r>
            <a:endParaRPr lang="en-GB" dirty="0"/>
          </a:p>
          <a:p>
            <a:r>
              <a:rPr lang="en-GB" dirty="0">
                <a:sym typeface="Arial" panose="020B0604020202020204" pitchFamily="34" charset="0"/>
              </a:rPr>
              <a:t></a:t>
            </a:r>
            <a:r>
              <a:rPr lang="en-GB" dirty="0"/>
              <a:t> Signs of Safety </a:t>
            </a:r>
          </a:p>
          <a:p>
            <a:r>
              <a:rPr lang="en-GB" dirty="0">
                <a:sym typeface="Arial" panose="020B0604020202020204" pitchFamily="34" charset="0"/>
              </a:rPr>
              <a:t></a:t>
            </a:r>
            <a:r>
              <a:rPr lang="en-GB" dirty="0"/>
              <a:t> Regional Quality Improvement Programme </a:t>
            </a:r>
          </a:p>
          <a:p>
            <a:pPr marL="0" indent="0">
              <a:buNone/>
            </a:pPr>
            <a:r>
              <a:rPr lang="en-GB" dirty="0"/>
              <a:t> </a:t>
            </a:r>
          </a:p>
          <a:p>
            <a:r>
              <a:rPr lang="en-GB" b="1" dirty="0"/>
              <a:t>Criteria for Selection for all staff</a:t>
            </a:r>
            <a:endParaRPr lang="en-GB" dirty="0"/>
          </a:p>
          <a:p>
            <a:r>
              <a:rPr lang="en-GB" dirty="0"/>
              <a:t>Open to all permanent, temporary and bank staff </a:t>
            </a:r>
          </a:p>
          <a:p>
            <a:r>
              <a:rPr lang="en-GB" dirty="0"/>
              <a:t>Some elements of IAR are currently open to agency staff </a:t>
            </a:r>
          </a:p>
          <a:p>
            <a:r>
              <a:rPr lang="en-GB" dirty="0"/>
              <a:t>CAR is open to agency staff</a:t>
            </a:r>
          </a:p>
          <a:p>
            <a:endParaRPr lang="en-GB" dirty="0"/>
          </a:p>
        </p:txBody>
      </p:sp>
    </p:spTree>
    <p:extLst>
      <p:ext uri="{BB962C8B-B14F-4D97-AF65-F5344CB8AC3E}">
        <p14:creationId xmlns:p14="http://schemas.microsoft.com/office/powerpoint/2010/main" val="1538964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a:spLocks noChangeArrowheads="1"/>
          </p:cNvSpPr>
          <p:nvPr/>
        </p:nvSpPr>
        <p:spPr bwMode="auto">
          <a:xfrm>
            <a:off x="1316038" y="4621213"/>
            <a:ext cx="2828925" cy="704850"/>
          </a:xfrm>
          <a:prstGeom prst="flowChartAlternateProcess">
            <a:avLst/>
          </a:pr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anchor="ctr"/>
          <a:lstStyle/>
          <a:p>
            <a:pPr algn="ctr">
              <a:buClr>
                <a:srgbClr val="000000"/>
              </a:buClr>
              <a:buSzPct val="100000"/>
              <a:buFont typeface="Times New Roman" panose="02020603050405020304" pitchFamily="18" charset="0"/>
              <a:buNone/>
            </a:pPr>
            <a:r>
              <a:rPr lang="en-GB" altLang="en-US" sz="1400">
                <a:solidFill>
                  <a:schemeClr val="bg1"/>
                </a:solidFill>
                <a:cs typeface="Arial" panose="020B0604020202020204" pitchFamily="34" charset="0"/>
              </a:rPr>
              <a:t>RQF Level 2 Diploma in Health &amp; Social Care</a:t>
            </a:r>
            <a:endParaRPr lang="en-GB" altLang="en-US" sz="1400">
              <a:solidFill>
                <a:schemeClr val="bg1"/>
              </a:solidFill>
            </a:endParaRPr>
          </a:p>
        </p:txBody>
      </p:sp>
      <p:sp>
        <p:nvSpPr>
          <p:cNvPr id="3" name="Flowchart: Alternate Process 2"/>
          <p:cNvSpPr>
            <a:spLocks noChangeArrowheads="1"/>
          </p:cNvSpPr>
          <p:nvPr/>
        </p:nvSpPr>
        <p:spPr bwMode="auto">
          <a:xfrm>
            <a:off x="1152525" y="2174875"/>
            <a:ext cx="3048000" cy="1143000"/>
          </a:xfrm>
          <a:prstGeom prst="flowChartAlternateProcess">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anchor="ctr"/>
          <a:lstStyle/>
          <a:p>
            <a:pPr algn="ctr">
              <a:buClr>
                <a:srgbClr val="000000"/>
              </a:buClr>
              <a:buSzPct val="100000"/>
              <a:buFont typeface="Times New Roman" panose="02020603050405020304" pitchFamily="18" charset="0"/>
              <a:buNone/>
            </a:pPr>
            <a:r>
              <a:rPr lang="en-GB" altLang="en-US" sz="1400" dirty="0">
                <a:solidFill>
                  <a:schemeClr val="bg1"/>
                </a:solidFill>
                <a:cs typeface="Arial" panose="020B0604020202020204" pitchFamily="34" charset="0"/>
              </a:rPr>
              <a:t>ILM Level 4 Certificate in Principles of Leadership &amp; Management</a:t>
            </a:r>
            <a:endParaRPr lang="en-GB" altLang="en-US" sz="1400" dirty="0">
              <a:solidFill>
                <a:schemeClr val="bg1"/>
              </a:solidFill>
            </a:endParaRPr>
          </a:p>
          <a:p>
            <a:pPr algn="ctr"/>
            <a:r>
              <a:rPr lang="en-GB" altLang="en-US" sz="1400" dirty="0">
                <a:solidFill>
                  <a:schemeClr val="bg1"/>
                </a:solidFill>
                <a:cs typeface="Arial" panose="020B0604020202020204" pitchFamily="34" charset="0"/>
              </a:rPr>
              <a:t>RQF Level 4 Diploma in Working in Adult Care</a:t>
            </a:r>
            <a:endParaRPr lang="en-GB" altLang="en-US" sz="1400" dirty="0">
              <a:solidFill>
                <a:schemeClr val="bg1"/>
              </a:solidFill>
            </a:endParaRPr>
          </a:p>
        </p:txBody>
      </p:sp>
      <p:sp>
        <p:nvSpPr>
          <p:cNvPr id="4" name="Flowchart: Alternate Process 3"/>
          <p:cNvSpPr>
            <a:spLocks noChangeArrowheads="1"/>
          </p:cNvSpPr>
          <p:nvPr/>
        </p:nvSpPr>
        <p:spPr bwMode="auto">
          <a:xfrm>
            <a:off x="1296988" y="3644900"/>
            <a:ext cx="2803525" cy="676275"/>
          </a:xfrm>
          <a:prstGeom prst="flowChartAlternateProcess">
            <a:avLst/>
          </a:prstGeom>
          <a:gradFill rotWithShape="1">
            <a:gsLst>
              <a:gs pos="0">
                <a:srgbClr val="FFA2A1"/>
              </a:gs>
              <a:gs pos="35001">
                <a:srgbClr val="FFBEBD"/>
              </a:gs>
              <a:gs pos="100000">
                <a:srgbClr val="FFE5E5"/>
              </a:gs>
            </a:gsLst>
            <a:lin ang="16200000" scaled="1"/>
          </a:gradFill>
          <a:ln w="9525">
            <a:solidFill>
              <a:srgbClr val="BC4542"/>
            </a:solidFill>
            <a:miter lim="800000"/>
            <a:headEnd/>
            <a:tailEnd/>
          </a:ln>
          <a:effectLst>
            <a:outerShdw dist="20000" dir="5400000" rotWithShape="0">
              <a:srgbClr val="000000">
                <a:alpha val="37999"/>
              </a:srgbClr>
            </a:outerShdw>
          </a:effectLst>
        </p:spPr>
        <p:txBody>
          <a:bodyPr anchor="ctr"/>
          <a:lstStyle/>
          <a:p>
            <a:pPr algn="ctr">
              <a:buClr>
                <a:srgbClr val="000000"/>
              </a:buClr>
              <a:buSzPct val="100000"/>
              <a:buFont typeface="Times New Roman" panose="02020603050405020304" pitchFamily="18" charset="0"/>
              <a:buNone/>
            </a:pPr>
            <a:r>
              <a:rPr lang="en-GB" altLang="en-US" sz="1400">
                <a:solidFill>
                  <a:schemeClr val="bg1"/>
                </a:solidFill>
                <a:cs typeface="Arial" panose="020B0604020202020204" pitchFamily="34" charset="0"/>
              </a:rPr>
              <a:t>RQF Level 3 Diploma in Health &amp; Social Care </a:t>
            </a:r>
            <a:endParaRPr lang="en-GB" altLang="en-US" sz="1400">
              <a:solidFill>
                <a:schemeClr val="bg1"/>
              </a:solidFill>
            </a:endParaRPr>
          </a:p>
        </p:txBody>
      </p:sp>
      <p:sp>
        <p:nvSpPr>
          <p:cNvPr id="5" name="Flowchart: Alternate Process 5"/>
          <p:cNvSpPr>
            <a:spLocks noChangeArrowheads="1"/>
          </p:cNvSpPr>
          <p:nvPr/>
        </p:nvSpPr>
        <p:spPr bwMode="auto">
          <a:xfrm>
            <a:off x="1152525" y="1001713"/>
            <a:ext cx="2971800" cy="836612"/>
          </a:xfrm>
          <a:prstGeom prst="flowChartAlternateProcess">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anchor="ctr"/>
          <a:lstStyle/>
          <a:p>
            <a:pPr algn="ctr">
              <a:buClr>
                <a:srgbClr val="000000"/>
              </a:buClr>
              <a:buSzPct val="100000"/>
              <a:buFont typeface="Times New Roman" panose="02020603050405020304" pitchFamily="18" charset="0"/>
              <a:buNone/>
            </a:pPr>
            <a:endParaRPr lang="en-GB" altLang="en-US" sz="1400" dirty="0">
              <a:solidFill>
                <a:schemeClr val="bg1"/>
              </a:solidFill>
              <a:cs typeface="Arial" panose="020B0604020202020204" pitchFamily="34" charset="0"/>
            </a:endParaRPr>
          </a:p>
          <a:p>
            <a:pPr algn="ctr">
              <a:buClr>
                <a:srgbClr val="000000"/>
              </a:buClr>
              <a:buSzPct val="100000"/>
              <a:buFont typeface="Times New Roman" panose="02020603050405020304" pitchFamily="18" charset="0"/>
              <a:buNone/>
            </a:pPr>
            <a:r>
              <a:rPr lang="en-GB" altLang="en-US" sz="1400" dirty="0">
                <a:solidFill>
                  <a:schemeClr val="bg1"/>
                </a:solidFill>
                <a:cs typeface="Arial" panose="020B0604020202020204" pitchFamily="34" charset="0"/>
              </a:rPr>
              <a:t>RQF Level 5 Diplomas in Leadership &amp; Management in Health &amp; Social Care services</a:t>
            </a:r>
            <a:endParaRPr lang="en-GB" altLang="en-US" sz="1400" dirty="0">
              <a:solidFill>
                <a:schemeClr val="bg1"/>
              </a:solidFill>
            </a:endParaRPr>
          </a:p>
          <a:p>
            <a:endParaRPr lang="en-GB" altLang="en-US" sz="1400" dirty="0">
              <a:solidFill>
                <a:schemeClr val="bg1"/>
              </a:solidFill>
            </a:endParaRPr>
          </a:p>
        </p:txBody>
      </p:sp>
      <p:sp>
        <p:nvSpPr>
          <p:cNvPr id="6" name="Flowchart: Alternate Process 11"/>
          <p:cNvSpPr>
            <a:spLocks noChangeArrowheads="1"/>
          </p:cNvSpPr>
          <p:nvPr/>
        </p:nvSpPr>
        <p:spPr bwMode="auto">
          <a:xfrm>
            <a:off x="5505450" y="4751388"/>
            <a:ext cx="2389188" cy="612775"/>
          </a:xfrm>
          <a:prstGeom prst="flowChartAlternateProcess">
            <a:avLst/>
          </a:prstGeom>
          <a:solidFill>
            <a:srgbClr val="F79646"/>
          </a:solidFill>
          <a:ln w="25400">
            <a:solidFill>
              <a:srgbClr val="974706"/>
            </a:solidFill>
            <a:miter lim="800000"/>
            <a:headEnd/>
            <a:tailEnd/>
          </a:ln>
        </p:spPr>
        <p:txBody>
          <a:bodyPr anchor="ctr"/>
          <a:lstStyle/>
          <a:p>
            <a:pPr algn="ctr">
              <a:buClr>
                <a:srgbClr val="000000"/>
              </a:buClr>
              <a:buSzPct val="100000"/>
              <a:buFont typeface="Times New Roman" panose="02020603050405020304" pitchFamily="18" charset="0"/>
              <a:buNone/>
            </a:pPr>
            <a:endParaRPr lang="en-GB" altLang="en-US" sz="1400">
              <a:solidFill>
                <a:schemeClr val="bg1"/>
              </a:solidFill>
              <a:cs typeface="Arial" panose="020B0604020202020204" pitchFamily="34" charset="0"/>
            </a:endParaRPr>
          </a:p>
          <a:p>
            <a:pPr algn="ctr">
              <a:buClr>
                <a:srgbClr val="000000"/>
              </a:buClr>
              <a:buSzPct val="100000"/>
              <a:buFont typeface="Times New Roman" panose="02020603050405020304" pitchFamily="18" charset="0"/>
              <a:buNone/>
            </a:pPr>
            <a:r>
              <a:rPr lang="en-GB" altLang="en-US" sz="1400">
                <a:solidFill>
                  <a:schemeClr val="bg1"/>
                </a:solidFill>
                <a:cs typeface="Arial" panose="020B0604020202020204" pitchFamily="34" charset="0"/>
              </a:rPr>
              <a:t>Recovery College, SCIE offer a variety of courses</a:t>
            </a:r>
            <a:endParaRPr lang="en-GB" altLang="en-US" sz="1400">
              <a:solidFill>
                <a:schemeClr val="bg1"/>
              </a:solidFill>
            </a:endParaRPr>
          </a:p>
          <a:p>
            <a:endParaRPr lang="en-GB" altLang="en-US" sz="1400">
              <a:solidFill>
                <a:schemeClr val="bg1"/>
              </a:solidFill>
            </a:endParaRPr>
          </a:p>
        </p:txBody>
      </p:sp>
      <p:sp>
        <p:nvSpPr>
          <p:cNvPr id="7" name="Flowchart: Alternate Process 4"/>
          <p:cNvSpPr>
            <a:spLocks noChangeArrowheads="1"/>
          </p:cNvSpPr>
          <p:nvPr/>
        </p:nvSpPr>
        <p:spPr bwMode="auto">
          <a:xfrm>
            <a:off x="5462588" y="4008438"/>
            <a:ext cx="2389187" cy="612775"/>
          </a:xfrm>
          <a:prstGeom prst="flowChartAlternateProcess">
            <a:avLst/>
          </a:prstGeom>
          <a:solidFill>
            <a:srgbClr val="4BACC6"/>
          </a:solidFill>
          <a:ln w="25400">
            <a:solidFill>
              <a:srgbClr val="205867"/>
            </a:solidFill>
            <a:miter lim="800000"/>
            <a:headEnd/>
            <a:tailEnd/>
          </a:ln>
        </p:spPr>
        <p:txBody>
          <a:bodyPr anchor="ctr"/>
          <a:lstStyle/>
          <a:p>
            <a:pPr algn="ctr">
              <a:buClr>
                <a:srgbClr val="000000"/>
              </a:buClr>
              <a:buSzPct val="100000"/>
              <a:buFont typeface="Times New Roman" panose="02020603050405020304" pitchFamily="18" charset="0"/>
              <a:buNone/>
            </a:pPr>
            <a:endParaRPr lang="en-GB" altLang="en-US" sz="1400">
              <a:solidFill>
                <a:schemeClr val="bg1"/>
              </a:solidFill>
              <a:cs typeface="Arial" panose="020B0604020202020204" pitchFamily="34" charset="0"/>
            </a:endParaRPr>
          </a:p>
          <a:p>
            <a:pPr algn="ctr">
              <a:buClr>
                <a:srgbClr val="000000"/>
              </a:buClr>
              <a:buSzPct val="100000"/>
              <a:buFont typeface="Times New Roman" panose="02020603050405020304" pitchFamily="18" charset="0"/>
              <a:buNone/>
            </a:pPr>
            <a:r>
              <a:rPr lang="en-GB" altLang="en-US" sz="1400">
                <a:solidFill>
                  <a:schemeClr val="bg1"/>
                </a:solidFill>
                <a:cs typeface="Arial" panose="020B0604020202020204" pitchFamily="34" charset="0"/>
              </a:rPr>
              <a:t>Leadership Centre </a:t>
            </a:r>
            <a:r>
              <a:rPr lang="en-GB" altLang="en-US" sz="1400">
                <a:solidFill>
                  <a:schemeClr val="bg1"/>
                </a:solidFill>
                <a:latin typeface="Calibri" panose="020F0502020204030204" pitchFamily="34" charset="0"/>
                <a:cs typeface="Arial" panose="020B0604020202020204" pitchFamily="34" charset="0"/>
              </a:rPr>
              <a:t>–</a:t>
            </a:r>
            <a:endParaRPr lang="en-GB" altLang="en-US" sz="1400">
              <a:solidFill>
                <a:schemeClr val="bg1"/>
              </a:solidFill>
            </a:endParaRPr>
          </a:p>
          <a:p>
            <a:pPr algn="ctr"/>
            <a:r>
              <a:rPr lang="en-GB" altLang="en-US" sz="1400">
                <a:solidFill>
                  <a:schemeClr val="bg1"/>
                </a:solidFill>
                <a:cs typeface="Arial" panose="020B0604020202020204" pitchFamily="34" charset="0"/>
              </a:rPr>
              <a:t>Variety of courses</a:t>
            </a:r>
            <a:endParaRPr lang="en-GB" altLang="en-US" sz="1400">
              <a:solidFill>
                <a:schemeClr val="bg1"/>
              </a:solidFill>
            </a:endParaRPr>
          </a:p>
          <a:p>
            <a:endParaRPr lang="en-GB" altLang="en-US" sz="1400">
              <a:solidFill>
                <a:schemeClr val="bg1"/>
              </a:solidFill>
            </a:endParaRPr>
          </a:p>
        </p:txBody>
      </p:sp>
      <p:sp>
        <p:nvSpPr>
          <p:cNvPr id="8" name="Flowchart: Alternate Process 6"/>
          <p:cNvSpPr>
            <a:spLocks noChangeArrowheads="1"/>
          </p:cNvSpPr>
          <p:nvPr/>
        </p:nvSpPr>
        <p:spPr bwMode="auto">
          <a:xfrm>
            <a:off x="5462588" y="3217863"/>
            <a:ext cx="2389187" cy="612775"/>
          </a:xfrm>
          <a:prstGeom prst="flowChartAlternateProcess">
            <a:avLst/>
          </a:prstGeom>
          <a:solidFill>
            <a:srgbClr val="8064A2"/>
          </a:solidFill>
          <a:ln w="25400">
            <a:solidFill>
              <a:srgbClr val="3F3151"/>
            </a:solidFill>
            <a:miter lim="800000"/>
            <a:headEnd/>
            <a:tailEnd/>
          </a:ln>
        </p:spPr>
        <p:txBody>
          <a:bodyPr anchor="ctr"/>
          <a:lstStyle/>
          <a:p>
            <a:pPr algn="ctr">
              <a:buClr>
                <a:srgbClr val="000000"/>
              </a:buClr>
              <a:buSzPct val="100000"/>
              <a:buFont typeface="Times New Roman" panose="02020603050405020304" pitchFamily="18" charset="0"/>
              <a:buNone/>
            </a:pPr>
            <a:endParaRPr lang="en-GB" altLang="en-US" sz="1400">
              <a:solidFill>
                <a:schemeClr val="bg1"/>
              </a:solidFill>
              <a:cs typeface="Arial" panose="020B0604020202020204" pitchFamily="34" charset="0"/>
            </a:endParaRPr>
          </a:p>
          <a:p>
            <a:pPr algn="ctr">
              <a:buClr>
                <a:srgbClr val="000000"/>
              </a:buClr>
              <a:buSzPct val="100000"/>
              <a:buFont typeface="Times New Roman" panose="02020603050405020304" pitchFamily="18" charset="0"/>
              <a:buNone/>
            </a:pPr>
            <a:r>
              <a:rPr lang="en-GB" altLang="en-US" sz="1400">
                <a:solidFill>
                  <a:schemeClr val="bg1"/>
                </a:solidFill>
                <a:cs typeface="Arial" panose="020B0604020202020204" pitchFamily="34" charset="0"/>
              </a:rPr>
              <a:t>NISCC </a:t>
            </a:r>
            <a:r>
              <a:rPr lang="en-GB" altLang="en-US" sz="1400">
                <a:solidFill>
                  <a:schemeClr val="bg1"/>
                </a:solidFill>
                <a:latin typeface="Calibri" panose="020F0502020204030204" pitchFamily="34" charset="0"/>
                <a:cs typeface="Arial" panose="020B0604020202020204" pitchFamily="34" charset="0"/>
              </a:rPr>
              <a:t>–</a:t>
            </a:r>
            <a:r>
              <a:rPr lang="en-GB" altLang="en-US" sz="1400">
                <a:solidFill>
                  <a:schemeClr val="bg1"/>
                </a:solidFill>
                <a:cs typeface="Arial" panose="020B0604020202020204" pitchFamily="34" charset="0"/>
              </a:rPr>
              <a:t> </a:t>
            </a:r>
            <a:endParaRPr lang="en-GB" altLang="en-US" sz="1400">
              <a:solidFill>
                <a:schemeClr val="bg1"/>
              </a:solidFill>
            </a:endParaRPr>
          </a:p>
          <a:p>
            <a:pPr algn="ctr"/>
            <a:r>
              <a:rPr lang="en-GB" altLang="en-US" sz="1400">
                <a:solidFill>
                  <a:schemeClr val="bg1"/>
                </a:solidFill>
                <a:cs typeface="Arial" panose="020B0604020202020204" pitchFamily="34" charset="0"/>
              </a:rPr>
              <a:t>Variety of online courses</a:t>
            </a:r>
            <a:endParaRPr lang="en-GB" altLang="en-US" sz="1400">
              <a:solidFill>
                <a:schemeClr val="bg1"/>
              </a:solidFill>
            </a:endParaRPr>
          </a:p>
          <a:p>
            <a:endParaRPr lang="en-GB" altLang="en-US" sz="1400">
              <a:solidFill>
                <a:schemeClr val="bg1"/>
              </a:solidFill>
            </a:endParaRPr>
          </a:p>
        </p:txBody>
      </p:sp>
      <p:sp>
        <p:nvSpPr>
          <p:cNvPr id="9" name="Flowchart: Alternate Process 7"/>
          <p:cNvSpPr>
            <a:spLocks noChangeArrowheads="1"/>
          </p:cNvSpPr>
          <p:nvPr/>
        </p:nvSpPr>
        <p:spPr bwMode="auto">
          <a:xfrm>
            <a:off x="5403850" y="1733550"/>
            <a:ext cx="2389188" cy="612775"/>
          </a:xfrm>
          <a:prstGeom prst="flowChartAlternateProcess">
            <a:avLst/>
          </a:prstGeom>
          <a:solidFill>
            <a:srgbClr val="9BBB59"/>
          </a:solidFill>
          <a:ln w="25400">
            <a:solidFill>
              <a:srgbClr val="4E6128"/>
            </a:solidFill>
            <a:miter lim="800000"/>
            <a:headEnd/>
            <a:tailEnd/>
          </a:ln>
        </p:spPr>
        <p:txBody>
          <a:bodyPr anchor="ctr"/>
          <a:lstStyle/>
          <a:p>
            <a:pPr algn="ctr">
              <a:buClr>
                <a:srgbClr val="000000"/>
              </a:buClr>
              <a:buSzPct val="100000"/>
              <a:buFont typeface="Times New Roman" panose="02020603050405020304" pitchFamily="18" charset="0"/>
              <a:buNone/>
            </a:pPr>
            <a:r>
              <a:rPr lang="en-GB" altLang="en-US" sz="1400">
                <a:solidFill>
                  <a:schemeClr val="bg1"/>
                </a:solidFill>
                <a:cs typeface="Arial" panose="020B0604020202020204" pitchFamily="34" charset="0"/>
              </a:rPr>
              <a:t>HSC Learning Portal </a:t>
            </a:r>
            <a:r>
              <a:rPr lang="en-GB" altLang="en-US" sz="1400">
                <a:solidFill>
                  <a:schemeClr val="bg1"/>
                </a:solidFill>
                <a:latin typeface="Calibri" panose="020F0502020204030204" pitchFamily="34" charset="0"/>
                <a:cs typeface="Arial" panose="020B0604020202020204" pitchFamily="34" charset="0"/>
              </a:rPr>
              <a:t>–</a:t>
            </a:r>
            <a:endParaRPr lang="en-GB" altLang="en-US" sz="1400">
              <a:solidFill>
                <a:schemeClr val="bg1"/>
              </a:solidFill>
            </a:endParaRPr>
          </a:p>
          <a:p>
            <a:pPr algn="ctr"/>
            <a:r>
              <a:rPr lang="en-GB" altLang="en-US" sz="1400">
                <a:solidFill>
                  <a:schemeClr val="bg1"/>
                </a:solidFill>
                <a:cs typeface="Arial" panose="020B0604020202020204" pitchFamily="34" charset="0"/>
              </a:rPr>
              <a:t>Variety of courses</a:t>
            </a:r>
            <a:endParaRPr lang="en-GB" altLang="en-US" sz="1400">
              <a:solidFill>
                <a:schemeClr val="bg1"/>
              </a:solidFill>
            </a:endParaRPr>
          </a:p>
        </p:txBody>
      </p:sp>
      <p:sp>
        <p:nvSpPr>
          <p:cNvPr id="10" name="Flowchart: Alternate Process 8"/>
          <p:cNvSpPr>
            <a:spLocks noChangeArrowheads="1"/>
          </p:cNvSpPr>
          <p:nvPr/>
        </p:nvSpPr>
        <p:spPr bwMode="auto">
          <a:xfrm>
            <a:off x="5446713" y="2476500"/>
            <a:ext cx="2389187" cy="612775"/>
          </a:xfrm>
          <a:prstGeom prst="flowChartAlternateProcess">
            <a:avLst/>
          </a:prstGeom>
          <a:solidFill>
            <a:srgbClr val="C0504D"/>
          </a:solidFill>
          <a:ln w="25400">
            <a:solidFill>
              <a:srgbClr val="622423"/>
            </a:solidFill>
            <a:miter lim="800000"/>
            <a:headEnd/>
            <a:tailEnd/>
          </a:ln>
        </p:spPr>
        <p:txBody>
          <a:bodyPr anchor="ctr"/>
          <a:lstStyle/>
          <a:p>
            <a:pPr algn="ctr">
              <a:buClr>
                <a:srgbClr val="000000"/>
              </a:buClr>
              <a:buSzPct val="100000"/>
              <a:buFont typeface="Times New Roman" panose="02020603050405020304" pitchFamily="18" charset="0"/>
              <a:buNone/>
            </a:pPr>
            <a:endParaRPr lang="en-GB" altLang="en-US" sz="1400">
              <a:solidFill>
                <a:schemeClr val="bg1"/>
              </a:solidFill>
              <a:cs typeface="Arial" panose="020B0604020202020204" pitchFamily="34" charset="0"/>
            </a:endParaRPr>
          </a:p>
          <a:p>
            <a:pPr algn="ctr">
              <a:buClr>
                <a:srgbClr val="000000"/>
              </a:buClr>
              <a:buSzPct val="100000"/>
              <a:buFont typeface="Times New Roman" panose="02020603050405020304" pitchFamily="18" charset="0"/>
              <a:buNone/>
            </a:pPr>
            <a:r>
              <a:rPr lang="en-GB" altLang="en-US" sz="1400">
                <a:solidFill>
                  <a:schemeClr val="bg1"/>
                </a:solidFill>
                <a:cs typeface="Arial" panose="020B0604020202020204" pitchFamily="34" charset="0"/>
              </a:rPr>
              <a:t>HRPTS </a:t>
            </a:r>
            <a:r>
              <a:rPr lang="en-GB" altLang="en-US" sz="1400">
                <a:solidFill>
                  <a:schemeClr val="bg1"/>
                </a:solidFill>
                <a:latin typeface="Calibri" panose="020F0502020204030204" pitchFamily="34" charset="0"/>
                <a:cs typeface="Arial" panose="020B0604020202020204" pitchFamily="34" charset="0"/>
              </a:rPr>
              <a:t>–</a:t>
            </a:r>
            <a:r>
              <a:rPr lang="en-GB" altLang="en-US" sz="1400">
                <a:solidFill>
                  <a:schemeClr val="bg1"/>
                </a:solidFill>
                <a:cs typeface="Arial" panose="020B0604020202020204" pitchFamily="34" charset="0"/>
              </a:rPr>
              <a:t> </a:t>
            </a:r>
            <a:endParaRPr lang="en-GB" altLang="en-US" sz="1400">
              <a:solidFill>
                <a:schemeClr val="bg1"/>
              </a:solidFill>
            </a:endParaRPr>
          </a:p>
          <a:p>
            <a:pPr algn="ctr"/>
            <a:r>
              <a:rPr lang="en-GB" altLang="en-US" sz="1400">
                <a:solidFill>
                  <a:schemeClr val="bg1"/>
                </a:solidFill>
                <a:cs typeface="Arial" panose="020B0604020202020204" pitchFamily="34" charset="0"/>
              </a:rPr>
              <a:t>SQE programmes, Coaching</a:t>
            </a:r>
            <a:endParaRPr lang="en-GB" altLang="en-US" sz="1400">
              <a:solidFill>
                <a:schemeClr val="bg1"/>
              </a:solidFill>
            </a:endParaRPr>
          </a:p>
          <a:p>
            <a:endParaRPr lang="en-GB" altLang="en-US" sz="1400">
              <a:solidFill>
                <a:schemeClr val="bg1"/>
              </a:solidFill>
            </a:endParaRPr>
          </a:p>
        </p:txBody>
      </p:sp>
      <p:sp>
        <p:nvSpPr>
          <p:cNvPr id="11" name="Flowchart: Alternate Process 12"/>
          <p:cNvSpPr>
            <a:spLocks noChangeArrowheads="1"/>
          </p:cNvSpPr>
          <p:nvPr/>
        </p:nvSpPr>
        <p:spPr bwMode="auto">
          <a:xfrm>
            <a:off x="5403850" y="989013"/>
            <a:ext cx="2389188" cy="612775"/>
          </a:xfrm>
          <a:prstGeom prst="flowChartAlternateProcess">
            <a:avLst/>
          </a:prstGeom>
          <a:solidFill>
            <a:srgbClr val="4F81BD"/>
          </a:solidFill>
          <a:ln w="25400">
            <a:solidFill>
              <a:srgbClr val="243F60"/>
            </a:solidFill>
            <a:miter lim="800000"/>
            <a:headEnd/>
            <a:tailEnd/>
          </a:ln>
        </p:spPr>
        <p:txBody>
          <a:bodyPr anchor="ctr"/>
          <a:lstStyle/>
          <a:p>
            <a:pPr algn="ctr">
              <a:buClr>
                <a:srgbClr val="000000"/>
              </a:buClr>
              <a:buSzPct val="100000"/>
              <a:buFont typeface="Times New Roman" panose="02020603050405020304" pitchFamily="18" charset="0"/>
              <a:buNone/>
            </a:pPr>
            <a:endParaRPr lang="en-GB" altLang="en-US" sz="1400">
              <a:solidFill>
                <a:schemeClr val="bg1"/>
              </a:solidFill>
              <a:cs typeface="Arial" panose="020B0604020202020204" pitchFamily="34" charset="0"/>
            </a:endParaRPr>
          </a:p>
          <a:p>
            <a:pPr algn="ctr">
              <a:buClr>
                <a:srgbClr val="000000"/>
              </a:buClr>
              <a:buSzPct val="100000"/>
              <a:buFont typeface="Times New Roman" panose="02020603050405020304" pitchFamily="18" charset="0"/>
              <a:buNone/>
            </a:pPr>
            <a:r>
              <a:rPr lang="en-GB" altLang="en-US" sz="1400">
                <a:solidFill>
                  <a:schemeClr val="bg1"/>
                </a:solidFill>
                <a:cs typeface="Arial" panose="020B0604020202020204" pitchFamily="34" charset="0"/>
              </a:rPr>
              <a:t>Mandatory Training within the Organisation</a:t>
            </a:r>
            <a:endParaRPr lang="en-GB" altLang="en-US" sz="1400">
              <a:solidFill>
                <a:schemeClr val="bg1"/>
              </a:solidFill>
            </a:endParaRPr>
          </a:p>
          <a:p>
            <a:endParaRPr lang="en-GB" altLang="en-US" sz="1400">
              <a:solidFill>
                <a:schemeClr val="bg1"/>
              </a:solidFill>
            </a:endParaRPr>
          </a:p>
        </p:txBody>
      </p:sp>
      <p:sp>
        <p:nvSpPr>
          <p:cNvPr id="4108" name="Rectangle 18"/>
          <p:cNvSpPr>
            <a:spLocks noChangeArrowheads="1"/>
          </p:cNvSpPr>
          <p:nvPr/>
        </p:nvSpPr>
        <p:spPr bwMode="auto">
          <a:xfrm>
            <a:off x="0" y="208746"/>
            <a:ext cx="1065035" cy="95410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800"/>
              </a:spcBef>
              <a:buClr>
                <a:srgbClr val="000000"/>
              </a:buClr>
              <a:buSzPct val="100000"/>
              <a:buFont typeface="Times New Roman" panose="02020603050405020304" pitchFamily="18" charset="0"/>
              <a:tabLst>
                <a:tab pos="871538" algn="l"/>
              </a:tabLst>
              <a:defRPr sz="3200">
                <a:solidFill>
                  <a:srgbClr val="FFFFFF"/>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871538" algn="l"/>
              </a:tabLst>
              <a:defRPr sz="2800">
                <a:solidFill>
                  <a:srgbClr val="FFFFFF"/>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871538" algn="l"/>
              </a:tabLst>
              <a:defRPr sz="2400">
                <a:solidFill>
                  <a:srgbClr val="FFFFFF"/>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871538" algn="l"/>
              </a:tabLst>
              <a:defRPr sz="2000">
                <a:solidFill>
                  <a:srgbClr val="FFFFFF"/>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871538" algn="l"/>
              </a:tabLst>
              <a:defRPr sz="2000">
                <a:solidFill>
                  <a:srgbClr val="FFFFFF"/>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871538" algn="l"/>
              </a:tabLst>
              <a:defRPr sz="2000">
                <a:solidFill>
                  <a:srgbClr val="FFFFFF"/>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871538" algn="l"/>
              </a:tabLst>
              <a:defRPr sz="2000">
                <a:solidFill>
                  <a:srgbClr val="FFFFFF"/>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871538" algn="l"/>
              </a:tabLst>
              <a:defRPr sz="2000">
                <a:solidFill>
                  <a:srgbClr val="FFFFFF"/>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871538" algn="l"/>
              </a:tabLst>
              <a:defRPr sz="2000">
                <a:solidFill>
                  <a:srgbClr val="FFFFFF"/>
                </a:solidFill>
                <a:latin typeface="Arial" panose="020B0604020202020204" pitchFamily="34" charset="0"/>
                <a:ea typeface="MS PGothic" panose="020B0600070205080204" pitchFamily="34" charset="-128"/>
              </a:defRPr>
            </a:lvl9pPr>
          </a:lstStyle>
          <a:p>
            <a:pPr>
              <a:spcBef>
                <a:spcPct val="0"/>
              </a:spcBef>
            </a:pPr>
            <a:br>
              <a:rPr lang="en-GB" altLang="en-US" sz="1400">
                <a:solidFill>
                  <a:schemeClr val="bg1"/>
                </a:solidFill>
              </a:rPr>
            </a:br>
            <a:endParaRPr lang="en-GB" altLang="en-US" sz="1400">
              <a:solidFill>
                <a:schemeClr val="bg1"/>
              </a:solidFill>
            </a:endParaRPr>
          </a:p>
          <a:p>
            <a:pPr>
              <a:spcBef>
                <a:spcPct val="0"/>
              </a:spcBef>
              <a:buClrTx/>
              <a:buSzTx/>
              <a:buFontTx/>
              <a:buNone/>
            </a:pPr>
            <a:r>
              <a:rPr lang="en-GB" altLang="en-US" sz="1400">
                <a:solidFill>
                  <a:schemeClr val="bg1"/>
                </a:solidFill>
                <a:latin typeface="Calibri" panose="020F0502020204030204" pitchFamily="34" charset="0"/>
                <a:cs typeface="Times New Roman" panose="02020603050405020304" pitchFamily="18" charset="0"/>
              </a:rPr>
              <a:t>	</a:t>
            </a:r>
            <a:endParaRPr lang="en-GB" altLang="en-US" sz="1400">
              <a:solidFill>
                <a:schemeClr val="bg1"/>
              </a:solidFill>
            </a:endParaRPr>
          </a:p>
          <a:p>
            <a:pPr>
              <a:spcBef>
                <a:spcPct val="0"/>
              </a:spcBef>
              <a:buClrTx/>
              <a:buSzTx/>
              <a:buFontTx/>
              <a:buNone/>
            </a:pPr>
            <a:endParaRPr lang="en-GB" altLang="en-US" sz="1400">
              <a:solidFill>
                <a:schemeClr val="bg1"/>
              </a:solidFill>
            </a:endParaRPr>
          </a:p>
        </p:txBody>
      </p:sp>
      <p:sp>
        <p:nvSpPr>
          <p:cNvPr id="4109" name="Rectangle 25"/>
          <p:cNvSpPr>
            <a:spLocks noChangeArrowheads="1"/>
          </p:cNvSpPr>
          <p:nvPr/>
        </p:nvSpPr>
        <p:spPr bwMode="auto">
          <a:xfrm>
            <a:off x="0" y="760511"/>
            <a:ext cx="18473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Clr>
                <a:srgbClr val="000000"/>
              </a:buClr>
              <a:buSzPct val="100000"/>
              <a:buFont typeface="Times New Roman" panose="02020603050405020304" pitchFamily="18" charset="0"/>
              <a:buNone/>
            </a:pPr>
            <a:endParaRPr lang="en-US" altLang="en-US" sz="1400">
              <a:solidFill>
                <a:schemeClr val="bg1"/>
              </a:solidFill>
            </a:endParaRPr>
          </a:p>
        </p:txBody>
      </p:sp>
      <p:sp>
        <p:nvSpPr>
          <p:cNvPr id="16" name="Title 1"/>
          <p:cNvSpPr txBox="1">
            <a:spLocks/>
          </p:cNvSpPr>
          <p:nvPr/>
        </p:nvSpPr>
        <p:spPr>
          <a:xfrm>
            <a:off x="685019" y="284176"/>
            <a:ext cx="7772400" cy="984584"/>
          </a:xfrm>
          <a:prstGeom prst="rect">
            <a:avLst/>
          </a:prstGeom>
        </p:spPr>
        <p:txBody>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GB" b="1" dirty="0">
                <a:solidFill>
                  <a:schemeClr val="bg1"/>
                </a:solidFill>
              </a:rPr>
              <a:t>SOCIAL CARE OPPORTUNITIES </a:t>
            </a:r>
          </a:p>
        </p:txBody>
      </p:sp>
    </p:spTree>
    <p:extLst>
      <p:ext uri="{BB962C8B-B14F-4D97-AF65-F5344CB8AC3E}">
        <p14:creationId xmlns:p14="http://schemas.microsoft.com/office/powerpoint/2010/main" val="325302428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1+#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1+#ppt_w/2"/>
                                          </p:val>
                                        </p:tav>
                                        <p:tav tm="100000">
                                          <p:val>
                                            <p:strVal val="#ppt_x"/>
                                          </p:val>
                                        </p:tav>
                                      </p:tavLst>
                                    </p:anim>
                                    <p:anim calcmode="lin" valueType="num">
                                      <p:cBhvr additive="base">
                                        <p:cTn id="6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611560" y="848593"/>
            <a:ext cx="8177212" cy="852488"/>
          </a:xfrm>
          <a:prstGeom prst="flowChartAlternateProcess">
            <a:avLst/>
          </a:prstGeom>
          <a:ln/>
        </p:spPr>
        <p:style>
          <a:lnRef idx="2">
            <a:schemeClr val="dk1"/>
          </a:lnRef>
          <a:fillRef idx="1">
            <a:schemeClr val="lt1"/>
          </a:fillRef>
          <a:effectRef idx="0">
            <a:schemeClr val="dk1"/>
          </a:effectRef>
          <a:fontRef idx="minor">
            <a:schemeClr val="dk1"/>
          </a:fontRef>
        </p:style>
        <p:txBody>
          <a:bodyPr anchor="ctr"/>
          <a:lstStyle/>
          <a:p>
            <a:pPr algn="ctr">
              <a:lnSpc>
                <a:spcPct val="115000"/>
              </a:lnSpc>
              <a:spcAft>
                <a:spcPts val="0"/>
              </a:spcAft>
              <a:buClr>
                <a:srgbClr val="000000"/>
              </a:buClr>
              <a:buSzPct val="100000"/>
              <a:buFont typeface="Times New Roman" panose="02020603050405020304" pitchFamily="18" charset="0"/>
              <a:buNone/>
              <a:defRPr/>
            </a:pPr>
            <a:endParaRPr lang="en-GB" sz="1600" b="1" dirty="0">
              <a:solidFill>
                <a:schemeClr val="bg1"/>
              </a:solidFill>
              <a:ea typeface="Calibri" panose="020F0502020204030204" pitchFamily="34" charset="0"/>
              <a:cs typeface="Times New Roman" panose="02020603050405020304" pitchFamily="18" charset="0"/>
            </a:endParaRPr>
          </a:p>
          <a:p>
            <a:pPr algn="ctr">
              <a:lnSpc>
                <a:spcPct val="115000"/>
              </a:lnSpc>
              <a:spcAft>
                <a:spcPts val="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cs typeface="Times New Roman" panose="02020603050405020304" pitchFamily="18" charset="0"/>
              </a:rPr>
              <a:t>All training, courses and qualifications undertaken are part of Continuous Professional Development (CPD) and can be used to meet Post Registration, Training and Learning (PRTL) requirements which are a minimum of 90 hours within a registration period.  </a:t>
            </a:r>
          </a:p>
          <a:p>
            <a:pPr>
              <a:lnSpc>
                <a:spcPct val="115000"/>
              </a:lnSpc>
              <a:spcAft>
                <a:spcPts val="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cs typeface="Times New Roman" panose="02020603050405020304" pitchFamily="18" charset="0"/>
              </a:rPr>
              <a:t> </a:t>
            </a:r>
          </a:p>
        </p:txBody>
      </p:sp>
      <p:sp>
        <p:nvSpPr>
          <p:cNvPr id="3" name="Flowchart: Alternate Process 2"/>
          <p:cNvSpPr/>
          <p:nvPr/>
        </p:nvSpPr>
        <p:spPr>
          <a:xfrm>
            <a:off x="827086" y="2204864"/>
            <a:ext cx="7419975" cy="1368425"/>
          </a:xfrm>
          <a:prstGeom prst="flowChartAlternateProcess">
            <a:avLst/>
          </a:prstGeom>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spcAft>
                <a:spcPts val="600"/>
              </a:spcAft>
              <a:buClr>
                <a:srgbClr val="000000"/>
              </a:buClr>
              <a:buSzPct val="100000"/>
              <a:buFont typeface="Times New Roman" panose="02020603050405020304" pitchFamily="18" charset="0"/>
              <a:buNone/>
              <a:defRPr/>
            </a:pPr>
            <a:endParaRPr lang="en-GB" sz="1600" b="1" dirty="0">
              <a:solidFill>
                <a:schemeClr val="bg1"/>
              </a:solidFill>
              <a:ea typeface="Calibri" panose="020F0502020204030204" pitchFamily="34" charset="0"/>
              <a:cs typeface="Times New Roman" panose="02020603050405020304" pitchFamily="18" charset="0"/>
            </a:endParaRPr>
          </a:p>
          <a:p>
            <a:pPr algn="ctr">
              <a:lnSpc>
                <a:spcPct val="150000"/>
              </a:lnSpc>
              <a:spcAft>
                <a:spcPts val="60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cs typeface="Times New Roman" panose="02020603050405020304" pitchFamily="18" charset="0"/>
              </a:rPr>
              <a:t>Mandatory Training within Organisations can include:</a:t>
            </a:r>
          </a:p>
          <a:p>
            <a:pPr>
              <a:lnSpc>
                <a:spcPct val="150000"/>
              </a:lnSpc>
              <a:spcAft>
                <a:spcPts val="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cs typeface="Times New Roman" panose="02020603050405020304" pitchFamily="18" charset="0"/>
              </a:rPr>
              <a:t>Fire safety, Manual Handling, Safeguarding, Equality &amp; Human Rights etc.</a:t>
            </a:r>
          </a:p>
          <a:p>
            <a:pPr>
              <a:lnSpc>
                <a:spcPct val="150000"/>
              </a:lnSpc>
              <a:spcAft>
                <a:spcPts val="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cs typeface="Times New Roman" panose="02020603050405020304" pitchFamily="18" charset="0"/>
              </a:rPr>
              <a:t>Carried out at specified time periods relevant to job role i.e. yearly, 2 yearly etc.</a:t>
            </a:r>
          </a:p>
          <a:p>
            <a:pPr>
              <a:spcAft>
                <a:spcPts val="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rPr>
              <a:t> </a:t>
            </a:r>
          </a:p>
          <a:p>
            <a:pPr algn="ctr">
              <a:lnSpc>
                <a:spcPct val="115000"/>
              </a:lnSpc>
              <a:spcAft>
                <a:spcPts val="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cs typeface="Times New Roman" panose="02020603050405020304" pitchFamily="18" charset="0"/>
              </a:rPr>
              <a:t> </a:t>
            </a:r>
          </a:p>
        </p:txBody>
      </p:sp>
      <p:sp>
        <p:nvSpPr>
          <p:cNvPr id="4" name="Flowchart: Alternate Process 3"/>
          <p:cNvSpPr/>
          <p:nvPr/>
        </p:nvSpPr>
        <p:spPr>
          <a:xfrm>
            <a:off x="1027112" y="4077072"/>
            <a:ext cx="7019925" cy="1779588"/>
          </a:xfrm>
          <a:prstGeom prst="flowChartAlternateProcess">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150000"/>
              </a:lnSpc>
              <a:spcAft>
                <a:spcPts val="0"/>
              </a:spcAft>
              <a:buClr>
                <a:srgbClr val="000000"/>
              </a:buClr>
              <a:buSzPct val="100000"/>
              <a:buFont typeface="Times New Roman" panose="02020603050405020304" pitchFamily="18" charset="0"/>
              <a:buNone/>
              <a:defRPr/>
            </a:pPr>
            <a:endParaRPr lang="en-GB" sz="1600" b="1" dirty="0">
              <a:solidFill>
                <a:schemeClr val="bg1"/>
              </a:solidFill>
              <a:ea typeface="Calibri" panose="020F0502020204030204" pitchFamily="34" charset="0"/>
              <a:cs typeface="Times New Roman" panose="02020603050405020304" pitchFamily="18" charset="0"/>
            </a:endParaRPr>
          </a:p>
          <a:p>
            <a:pPr algn="ctr">
              <a:lnSpc>
                <a:spcPct val="150000"/>
              </a:lnSpc>
              <a:spcAft>
                <a:spcPts val="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cs typeface="Times New Roman" panose="02020603050405020304" pitchFamily="18" charset="0"/>
              </a:rPr>
              <a:t>HSC Learning Portal – </a:t>
            </a:r>
          </a:p>
          <a:p>
            <a:pPr>
              <a:lnSpc>
                <a:spcPct val="150000"/>
              </a:lnSpc>
              <a:spcAft>
                <a:spcPts val="60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cs typeface="Times New Roman" panose="02020603050405020304" pitchFamily="18" charset="0"/>
              </a:rPr>
              <a:t>Offer a range of courses some of which are Regional e.g. Cyber Security Awareness, Information Governance Awareness.</a:t>
            </a:r>
          </a:p>
          <a:p>
            <a:pPr>
              <a:lnSpc>
                <a:spcPct val="150000"/>
              </a:lnSpc>
              <a:spcAft>
                <a:spcPts val="60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cs typeface="Times New Roman" panose="02020603050405020304" pitchFamily="18" charset="0"/>
              </a:rPr>
              <a:t>Access via email address and password</a:t>
            </a:r>
          </a:p>
          <a:p>
            <a:pPr>
              <a:lnSpc>
                <a:spcPct val="150000"/>
              </a:lnSpc>
              <a:spcAft>
                <a:spcPts val="60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cs typeface="Times New Roman" panose="02020603050405020304" pitchFamily="18" charset="0"/>
              </a:rPr>
              <a:t> </a:t>
            </a:r>
          </a:p>
          <a:p>
            <a:pPr>
              <a:lnSpc>
                <a:spcPct val="115000"/>
              </a:lnSpc>
              <a:spcAft>
                <a:spcPts val="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6236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750888" y="692150"/>
            <a:ext cx="7642225" cy="5401146"/>
          </a:xfrm>
          <a:prstGeom prst="flowChartAlternateProcess">
            <a:avLst/>
          </a:prstGeom>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lnSpc>
                <a:spcPct val="150000"/>
              </a:lnSpc>
              <a:spcAft>
                <a:spcPts val="0"/>
              </a:spcAft>
              <a:buClr>
                <a:srgbClr val="000000"/>
              </a:buClr>
              <a:buSzPct val="100000"/>
              <a:buFont typeface="Times New Roman" panose="02020603050405020304" pitchFamily="18" charset="0"/>
              <a:buNone/>
              <a:defRPr/>
            </a:pPr>
            <a:endParaRPr lang="en-GB" sz="1400" dirty="0">
              <a:ea typeface="Calibri" panose="020F0502020204030204" pitchFamily="34" charset="0"/>
              <a:cs typeface="Times New Roman" panose="02020603050405020304" pitchFamily="18" charset="0"/>
            </a:endParaRPr>
          </a:p>
          <a:p>
            <a:pPr algn="ctr">
              <a:lnSpc>
                <a:spcPct val="150000"/>
              </a:lnSpc>
              <a:spcAft>
                <a:spcPts val="0"/>
              </a:spcAft>
              <a:buClr>
                <a:srgbClr val="000000"/>
              </a:buClr>
              <a:buSzPct val="100000"/>
              <a:buFont typeface="Times New Roman" panose="02020603050405020304" pitchFamily="18" charset="0"/>
              <a:buNone/>
              <a:defRPr/>
            </a:pPr>
            <a:endParaRPr lang="en-GB" sz="1400" dirty="0">
              <a:ea typeface="Calibri" panose="020F0502020204030204" pitchFamily="34" charset="0"/>
              <a:cs typeface="Times New Roman" panose="02020603050405020304" pitchFamily="18" charset="0"/>
            </a:endParaRPr>
          </a:p>
          <a:p>
            <a:pPr algn="ctr">
              <a:lnSpc>
                <a:spcPct val="150000"/>
              </a:lnSpc>
              <a:spcAft>
                <a:spcPts val="0"/>
              </a:spcAft>
              <a:buClr>
                <a:srgbClr val="000000"/>
              </a:buClr>
              <a:buSzPct val="100000"/>
              <a:buFont typeface="Times New Roman" panose="02020603050405020304" pitchFamily="18" charset="0"/>
              <a:buNone/>
              <a:defRPr/>
            </a:pPr>
            <a:endParaRPr lang="en-GB" sz="1400" dirty="0">
              <a:ea typeface="Calibri" panose="020F0502020204030204" pitchFamily="34" charset="0"/>
              <a:cs typeface="Times New Roman" panose="02020603050405020304" pitchFamily="18" charset="0"/>
            </a:endParaRPr>
          </a:p>
          <a:p>
            <a:pPr algn="ctr">
              <a:lnSpc>
                <a:spcPct val="150000"/>
              </a:lnSpc>
              <a:spcAft>
                <a:spcPts val="0"/>
              </a:spcAft>
              <a:buClr>
                <a:srgbClr val="000000"/>
              </a:buClr>
              <a:buSzPct val="100000"/>
              <a:buFont typeface="Times New Roman" panose="02020603050405020304" pitchFamily="18" charset="0"/>
              <a:buNone/>
              <a:defRPr/>
            </a:pPr>
            <a:r>
              <a:rPr lang="en-GB" dirty="0">
                <a:solidFill>
                  <a:schemeClr val="tx1"/>
                </a:solidFill>
                <a:ea typeface="Calibri" panose="020F0502020204030204" pitchFamily="34" charset="0"/>
                <a:cs typeface="Times New Roman" panose="02020603050405020304" pitchFamily="18" charset="0"/>
              </a:rPr>
              <a:t>HRPTS </a:t>
            </a:r>
          </a:p>
          <a:p>
            <a:pPr>
              <a:lnSpc>
                <a:spcPct val="115000"/>
              </a:lnSpc>
              <a:spcAft>
                <a:spcPts val="600"/>
              </a:spcAft>
              <a:buClr>
                <a:srgbClr val="000000"/>
              </a:buClr>
              <a:buSzPct val="100000"/>
              <a:buFont typeface="Times New Roman" panose="02020603050405020304" pitchFamily="18" charset="0"/>
              <a:buNone/>
              <a:defRPr/>
            </a:pPr>
            <a:r>
              <a:rPr lang="en-GB" dirty="0">
                <a:solidFill>
                  <a:schemeClr val="tx1"/>
                </a:solidFill>
                <a:ea typeface="Calibri" panose="020F0502020204030204" pitchFamily="34" charset="0"/>
                <a:cs typeface="Times New Roman" panose="02020603050405020304" pitchFamily="18" charset="0"/>
              </a:rPr>
              <a:t>CORE – includes some of the mandatory training </a:t>
            </a:r>
          </a:p>
          <a:p>
            <a:pPr>
              <a:lnSpc>
                <a:spcPct val="115000"/>
              </a:lnSpc>
              <a:spcAft>
                <a:spcPts val="600"/>
              </a:spcAft>
              <a:buClr>
                <a:srgbClr val="000000"/>
              </a:buClr>
              <a:buSzPct val="100000"/>
              <a:buFont typeface="Times New Roman" panose="02020603050405020304" pitchFamily="18" charset="0"/>
              <a:buNone/>
              <a:defRPr/>
            </a:pPr>
            <a:r>
              <a:rPr lang="en-GB" dirty="0">
                <a:solidFill>
                  <a:schemeClr val="tx1"/>
                </a:solidFill>
                <a:ea typeface="Calibri" panose="020F0502020204030204" pitchFamily="34" charset="0"/>
                <a:cs typeface="Times New Roman" panose="02020603050405020304" pitchFamily="18" charset="0"/>
              </a:rPr>
              <a:t>PROFESSIONAL DEVELOPMENT – 4 categories under this heading</a:t>
            </a:r>
          </a:p>
          <a:p>
            <a:pPr marL="342900" indent="-342900">
              <a:lnSpc>
                <a:spcPct val="115000"/>
              </a:lnSpc>
              <a:spcAft>
                <a:spcPts val="600"/>
              </a:spcAft>
              <a:buClr>
                <a:srgbClr val="000000"/>
              </a:buClr>
              <a:buSzPct val="100000"/>
              <a:buFont typeface="Symbol" panose="05050102010706020507" pitchFamily="18" charset="2"/>
              <a:buChar char=""/>
              <a:defRPr/>
            </a:pPr>
            <a:r>
              <a:rPr lang="en-GB" dirty="0">
                <a:solidFill>
                  <a:schemeClr val="tx1"/>
                </a:solidFill>
                <a:ea typeface="Calibri" panose="020F0502020204030204" pitchFamily="34" charset="0"/>
                <a:cs typeface="Times New Roman" panose="02020603050405020304" pitchFamily="18" charset="0"/>
              </a:rPr>
              <a:t>Clinical Skills</a:t>
            </a:r>
          </a:p>
          <a:p>
            <a:pPr marL="342900" indent="-342900">
              <a:lnSpc>
                <a:spcPct val="115000"/>
              </a:lnSpc>
              <a:spcAft>
                <a:spcPts val="600"/>
              </a:spcAft>
              <a:buClr>
                <a:srgbClr val="000000"/>
              </a:buClr>
              <a:buSzPct val="100000"/>
              <a:buFont typeface="Symbol" panose="05050102010706020507" pitchFamily="18" charset="2"/>
              <a:buChar char=""/>
              <a:defRPr/>
            </a:pPr>
            <a:r>
              <a:rPr lang="en-GB" dirty="0">
                <a:solidFill>
                  <a:schemeClr val="tx1"/>
                </a:solidFill>
                <a:ea typeface="Calibri" panose="020F0502020204030204" pitchFamily="34" charset="0"/>
                <a:cs typeface="Times New Roman" panose="02020603050405020304" pitchFamily="18" charset="0"/>
              </a:rPr>
              <a:t>Leadership &amp; Management includes Coaching Awareness, Important Conversations, SQE </a:t>
            </a:r>
            <a:r>
              <a:rPr lang="en-GB" dirty="0" err="1">
                <a:solidFill>
                  <a:schemeClr val="tx1"/>
                </a:solidFill>
                <a:ea typeface="Calibri" panose="020F0502020204030204" pitchFamily="34" charset="0"/>
                <a:cs typeface="Times New Roman" panose="02020603050405020304" pitchFamily="18" charset="0"/>
              </a:rPr>
              <a:t>Lite</a:t>
            </a:r>
            <a:r>
              <a:rPr lang="en-GB" dirty="0">
                <a:solidFill>
                  <a:schemeClr val="tx1"/>
                </a:solidFill>
                <a:ea typeface="Calibri" panose="020F0502020204030204" pitchFamily="34" charset="0"/>
                <a:cs typeface="Times New Roman" panose="02020603050405020304" pitchFamily="18" charset="0"/>
              </a:rPr>
              <a:t>, SQE etc.</a:t>
            </a:r>
          </a:p>
          <a:p>
            <a:pPr marL="342900" indent="-342900">
              <a:lnSpc>
                <a:spcPct val="115000"/>
              </a:lnSpc>
              <a:spcAft>
                <a:spcPts val="600"/>
              </a:spcAft>
              <a:buClr>
                <a:srgbClr val="000000"/>
              </a:buClr>
              <a:buSzPct val="100000"/>
              <a:buFont typeface="Symbol" panose="05050102010706020507" pitchFamily="18" charset="2"/>
              <a:buChar char=""/>
              <a:defRPr/>
            </a:pPr>
            <a:r>
              <a:rPr lang="en-GB" dirty="0">
                <a:solidFill>
                  <a:schemeClr val="tx1"/>
                </a:solidFill>
                <a:ea typeface="Calibri" panose="020F0502020204030204" pitchFamily="34" charset="0"/>
                <a:cs typeface="Times New Roman" panose="02020603050405020304" pitchFamily="18" charset="0"/>
              </a:rPr>
              <a:t>Patient Experience</a:t>
            </a:r>
          </a:p>
          <a:p>
            <a:pPr marL="342900" indent="-342900">
              <a:lnSpc>
                <a:spcPct val="115000"/>
              </a:lnSpc>
              <a:spcAft>
                <a:spcPts val="600"/>
              </a:spcAft>
              <a:buClr>
                <a:srgbClr val="000000"/>
              </a:buClr>
              <a:buSzPct val="100000"/>
              <a:buFont typeface="Symbol" panose="05050102010706020507" pitchFamily="18" charset="2"/>
              <a:buChar char=""/>
              <a:defRPr/>
            </a:pPr>
            <a:r>
              <a:rPr lang="en-GB" dirty="0">
                <a:solidFill>
                  <a:schemeClr val="tx1"/>
                </a:solidFill>
                <a:ea typeface="Calibri" panose="020F0502020204030204" pitchFamily="34" charset="0"/>
                <a:cs typeface="Times New Roman" panose="02020603050405020304" pitchFamily="18" charset="0"/>
              </a:rPr>
              <a:t>Social Care Skills includes Mental Health specific training, Domestic Violence Awareness etc.</a:t>
            </a:r>
          </a:p>
          <a:p>
            <a:pPr>
              <a:lnSpc>
                <a:spcPct val="115000"/>
              </a:lnSpc>
              <a:spcAft>
                <a:spcPts val="600"/>
              </a:spcAft>
              <a:buClr>
                <a:srgbClr val="000000"/>
              </a:buClr>
              <a:buSzPct val="100000"/>
              <a:buFont typeface="Times New Roman" panose="02020603050405020304" pitchFamily="18" charset="0"/>
              <a:buNone/>
              <a:defRPr/>
            </a:pPr>
            <a:r>
              <a:rPr lang="en-GB" dirty="0">
                <a:solidFill>
                  <a:schemeClr val="tx1"/>
                </a:solidFill>
                <a:ea typeface="Calibri" panose="020F0502020204030204" pitchFamily="34" charset="0"/>
                <a:cs typeface="Times New Roman" panose="02020603050405020304" pitchFamily="18" charset="0"/>
              </a:rPr>
              <a:t>PERSONAL DEVELOPMENT – includes Fraud Awareness, COSHH Awareness etc.</a:t>
            </a:r>
          </a:p>
          <a:p>
            <a:pPr algn="ctr">
              <a:lnSpc>
                <a:spcPct val="115000"/>
              </a:lnSpc>
              <a:spcAft>
                <a:spcPts val="600"/>
              </a:spcAft>
              <a:buClr>
                <a:srgbClr val="000000"/>
              </a:buClr>
              <a:buSzPct val="100000"/>
              <a:buFont typeface="Times New Roman" panose="02020603050405020304" pitchFamily="18" charset="0"/>
              <a:buNone/>
              <a:defRPr/>
            </a:pPr>
            <a:r>
              <a:rPr lang="en-GB" dirty="0">
                <a:solidFill>
                  <a:schemeClr val="tx1"/>
                </a:solidFill>
                <a:ea typeface="Calibri" panose="020F0502020204030204" pitchFamily="34" charset="0"/>
                <a:cs typeface="Times New Roman" panose="02020603050405020304" pitchFamily="18" charset="0"/>
              </a:rPr>
              <a:t>Access via iConnect, click on HRPTS icon</a:t>
            </a:r>
          </a:p>
          <a:p>
            <a:pPr algn="ctr">
              <a:lnSpc>
                <a:spcPct val="115000"/>
              </a:lnSpc>
              <a:spcAft>
                <a:spcPts val="600"/>
              </a:spcAft>
              <a:buClr>
                <a:srgbClr val="000000"/>
              </a:buClr>
              <a:buSzPct val="100000"/>
              <a:buFont typeface="Times New Roman" panose="02020603050405020304" pitchFamily="18" charset="0"/>
              <a:buNone/>
              <a:defRPr/>
            </a:pPr>
            <a:r>
              <a:rPr lang="en-GB" dirty="0">
                <a:solidFill>
                  <a:schemeClr val="tx1"/>
                </a:solidFill>
                <a:ea typeface="Calibri" panose="020F0502020204030204" pitchFamily="34" charset="0"/>
                <a:cs typeface="Times New Roman" panose="02020603050405020304" pitchFamily="18" charset="0"/>
              </a:rPr>
              <a:t>All training to be agreed with line manager</a:t>
            </a:r>
          </a:p>
          <a:p>
            <a:pPr>
              <a:lnSpc>
                <a:spcPct val="115000"/>
              </a:lnSpc>
              <a:spcAft>
                <a:spcPts val="0"/>
              </a:spcAft>
              <a:buClr>
                <a:srgbClr val="000000"/>
              </a:buClr>
              <a:buSzPct val="100000"/>
              <a:buFont typeface="Times New Roman" panose="02020603050405020304" pitchFamily="18" charset="0"/>
              <a:buNone/>
              <a:defRPr/>
            </a:pPr>
            <a:r>
              <a:rPr lang="en-GB" sz="1400" dirty="0">
                <a:ea typeface="Calibri" panose="020F0502020204030204" pitchFamily="34" charset="0"/>
                <a:cs typeface="Times New Roman" panose="02020603050405020304" pitchFamily="18" charset="0"/>
              </a:rPr>
              <a:t> </a:t>
            </a:r>
            <a:endParaRPr lang="en-GB" sz="1100" dirty="0">
              <a:ea typeface="Calibri" panose="020F0502020204030204" pitchFamily="34" charset="0"/>
              <a:cs typeface="Times New Roman" panose="02020603050405020304" pitchFamily="18" charset="0"/>
            </a:endParaRPr>
          </a:p>
          <a:p>
            <a:pPr>
              <a:lnSpc>
                <a:spcPct val="115000"/>
              </a:lnSpc>
              <a:spcAft>
                <a:spcPts val="0"/>
              </a:spcAft>
              <a:buClr>
                <a:srgbClr val="000000"/>
              </a:buClr>
              <a:buSzPct val="100000"/>
              <a:buFont typeface="Times New Roman" panose="02020603050405020304" pitchFamily="18" charset="0"/>
              <a:buNone/>
              <a:defRPr/>
            </a:pPr>
            <a:r>
              <a:rPr lang="en-GB" sz="1100" dirty="0">
                <a:ea typeface="Calibri" panose="020F0502020204030204" pitchFamily="34" charset="0"/>
                <a:cs typeface="Times New Roman" panose="02020603050405020304" pitchFamily="18" charset="0"/>
              </a:rPr>
              <a:t> </a:t>
            </a:r>
          </a:p>
          <a:p>
            <a:pPr>
              <a:spcAft>
                <a:spcPts val="0"/>
              </a:spcAft>
              <a:buClr>
                <a:srgbClr val="000000"/>
              </a:buClr>
              <a:buSzPct val="100000"/>
              <a:buFont typeface="Times New Roman" panose="02020603050405020304" pitchFamily="18" charset="0"/>
              <a:buNone/>
              <a:defRPr/>
            </a:pPr>
            <a:r>
              <a:rPr lang="en-GB" sz="1200" dirty="0">
                <a:solidFill>
                  <a:srgbClr val="000000"/>
                </a:solidFill>
                <a:ea typeface="Calibri" panose="020F0502020204030204" pitchFamily="34" charset="0"/>
              </a:rPr>
              <a:t> </a:t>
            </a:r>
          </a:p>
          <a:p>
            <a:pPr algn="ctr">
              <a:lnSpc>
                <a:spcPct val="115000"/>
              </a:lnSpc>
              <a:spcAft>
                <a:spcPts val="0"/>
              </a:spcAft>
              <a:buClr>
                <a:srgbClr val="000000"/>
              </a:buClr>
              <a:buSzPct val="100000"/>
              <a:buFont typeface="Times New Roman" panose="02020603050405020304" pitchFamily="18" charset="0"/>
              <a:buNone/>
              <a:defRPr/>
            </a:pPr>
            <a:r>
              <a:rPr lang="en-GB" sz="1100" dirty="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953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042988" y="260350"/>
            <a:ext cx="7021512" cy="2736602"/>
          </a:xfrm>
          <a:prstGeom prst="flowChartAlternateProcess">
            <a:avLst/>
          </a:prstGeom>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lnSpc>
                <a:spcPct val="115000"/>
              </a:lnSpc>
              <a:spcBef>
                <a:spcPts val="600"/>
              </a:spcBef>
              <a:spcAft>
                <a:spcPts val="600"/>
              </a:spcAft>
              <a:buClr>
                <a:srgbClr val="000000"/>
              </a:buClr>
              <a:buSzPct val="100000"/>
              <a:buFont typeface="Times New Roman" panose="02020603050405020304" pitchFamily="18" charset="0"/>
              <a:buNone/>
              <a:defRPr/>
            </a:pPr>
            <a:endParaRPr lang="en-GB" sz="1600" b="1" dirty="0">
              <a:solidFill>
                <a:schemeClr val="bg1"/>
              </a:solidFill>
              <a:ea typeface="Calibri" panose="020F0502020204030204" pitchFamily="34" charset="0"/>
              <a:cs typeface="Times New Roman" panose="02020603050405020304" pitchFamily="18" charset="0"/>
            </a:endParaRPr>
          </a:p>
          <a:p>
            <a:pPr algn="ctr">
              <a:lnSpc>
                <a:spcPct val="115000"/>
              </a:lnSpc>
              <a:spcBef>
                <a:spcPts val="600"/>
              </a:spcBef>
              <a:spcAft>
                <a:spcPts val="600"/>
              </a:spcAft>
              <a:buClr>
                <a:srgbClr val="000000"/>
              </a:buClr>
              <a:buSzPct val="100000"/>
              <a:buFont typeface="Times New Roman" panose="02020603050405020304" pitchFamily="18" charset="0"/>
              <a:buNone/>
              <a:defRPr/>
            </a:pPr>
            <a:endParaRPr lang="en-GB" sz="1600" b="1" dirty="0">
              <a:solidFill>
                <a:schemeClr val="bg1"/>
              </a:solidFill>
              <a:ea typeface="Calibri" panose="020F0502020204030204" pitchFamily="34" charset="0"/>
              <a:cs typeface="Times New Roman" panose="02020603050405020304" pitchFamily="18" charset="0"/>
            </a:endParaRPr>
          </a:p>
          <a:p>
            <a:pPr algn="ctr">
              <a:lnSpc>
                <a:spcPct val="115000"/>
              </a:lnSpc>
              <a:spcBef>
                <a:spcPts val="600"/>
              </a:spcBef>
              <a:spcAft>
                <a:spcPts val="600"/>
              </a:spcAft>
              <a:buClr>
                <a:srgbClr val="000000"/>
              </a:buClr>
              <a:buSzPct val="100000"/>
              <a:buFont typeface="Times New Roman" panose="02020603050405020304" pitchFamily="18" charset="0"/>
              <a:buNone/>
              <a:defRPr/>
            </a:pPr>
            <a:r>
              <a:rPr lang="en-GB" sz="1600" b="1" dirty="0">
                <a:solidFill>
                  <a:schemeClr val="tx1"/>
                </a:solidFill>
                <a:ea typeface="Calibri" panose="020F0502020204030204" pitchFamily="34" charset="0"/>
                <a:cs typeface="Times New Roman" panose="02020603050405020304" pitchFamily="18" charset="0"/>
              </a:rPr>
              <a:t>NISCC – Learning Zone</a:t>
            </a:r>
          </a:p>
          <a:p>
            <a:pPr algn="ctr">
              <a:lnSpc>
                <a:spcPct val="115000"/>
              </a:lnSpc>
              <a:spcBef>
                <a:spcPts val="600"/>
              </a:spcBef>
              <a:spcAft>
                <a:spcPts val="600"/>
              </a:spcAft>
              <a:buClr>
                <a:srgbClr val="000000"/>
              </a:buClr>
              <a:buSzPct val="100000"/>
              <a:buFont typeface="Times New Roman" panose="02020603050405020304" pitchFamily="18" charset="0"/>
              <a:buNone/>
              <a:defRPr/>
            </a:pPr>
            <a:r>
              <a:rPr lang="en-GB" sz="1600" b="1" dirty="0">
                <a:solidFill>
                  <a:schemeClr val="tx1"/>
                </a:solidFill>
                <a:ea typeface="Calibri" panose="020F0502020204030204" pitchFamily="34" charset="0"/>
                <a:cs typeface="Times New Roman" panose="02020603050405020304" pitchFamily="18" charset="0"/>
              </a:rPr>
              <a:t>A range of on-line modules on various topics.</a:t>
            </a:r>
          </a:p>
          <a:p>
            <a:pPr algn="ctr">
              <a:lnSpc>
                <a:spcPct val="115000"/>
              </a:lnSpc>
              <a:spcBef>
                <a:spcPts val="600"/>
              </a:spcBef>
              <a:spcAft>
                <a:spcPts val="600"/>
              </a:spcAft>
              <a:buClr>
                <a:srgbClr val="000000"/>
              </a:buClr>
              <a:buSzPct val="100000"/>
              <a:buFont typeface="Times New Roman" panose="02020603050405020304" pitchFamily="18" charset="0"/>
              <a:buNone/>
              <a:defRPr/>
            </a:pPr>
            <a:r>
              <a:rPr lang="en-GB" sz="1600" b="1" dirty="0">
                <a:solidFill>
                  <a:schemeClr val="tx1"/>
                </a:solidFill>
                <a:ea typeface="Calibri" panose="020F0502020204030204" pitchFamily="34" charset="0"/>
                <a:cs typeface="Times New Roman" panose="02020603050405020304" pitchFamily="18" charset="0"/>
              </a:rPr>
              <a:t>Lunchtime Seminars offered on a range of topics at various times during the year. </a:t>
            </a:r>
          </a:p>
          <a:p>
            <a:pPr algn="ctr">
              <a:lnSpc>
                <a:spcPct val="150000"/>
              </a:lnSpc>
              <a:spcBef>
                <a:spcPts val="600"/>
              </a:spcBef>
              <a:spcAft>
                <a:spcPts val="600"/>
              </a:spcAft>
              <a:buClr>
                <a:srgbClr val="000000"/>
              </a:buClr>
              <a:buSzPct val="100000"/>
              <a:buFont typeface="Times New Roman" panose="02020603050405020304" pitchFamily="18" charset="0"/>
              <a:buNone/>
              <a:defRPr/>
            </a:pPr>
            <a:r>
              <a:rPr lang="en-GB" sz="1600" b="1" dirty="0">
                <a:solidFill>
                  <a:schemeClr val="tx1"/>
                </a:solidFill>
                <a:ea typeface="Calibri" panose="020F0502020204030204" pitchFamily="34" charset="0"/>
                <a:cs typeface="Times New Roman" panose="02020603050405020304" pitchFamily="18" charset="0"/>
              </a:rPr>
              <a:t>Access via NI Social Care Council website click on Learning &amp; Development, click on Learning Zone.</a:t>
            </a:r>
          </a:p>
          <a:p>
            <a:pPr algn="ctr">
              <a:lnSpc>
                <a:spcPct val="115000"/>
              </a:lnSpc>
              <a:spcAft>
                <a:spcPts val="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cs typeface="Times New Roman" panose="02020603050405020304" pitchFamily="18" charset="0"/>
              </a:rPr>
              <a:t> </a:t>
            </a:r>
          </a:p>
          <a:p>
            <a:pPr algn="ctr">
              <a:lnSpc>
                <a:spcPct val="115000"/>
              </a:lnSpc>
              <a:spcAft>
                <a:spcPts val="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cs typeface="Times New Roman" panose="02020603050405020304" pitchFamily="18" charset="0"/>
              </a:rPr>
              <a:t> </a:t>
            </a:r>
          </a:p>
        </p:txBody>
      </p:sp>
      <p:sp>
        <p:nvSpPr>
          <p:cNvPr id="3" name="Flowchart: Alternate Process 2"/>
          <p:cNvSpPr/>
          <p:nvPr/>
        </p:nvSpPr>
        <p:spPr>
          <a:xfrm>
            <a:off x="1042988" y="3213100"/>
            <a:ext cx="7011987" cy="2448148"/>
          </a:xfrm>
          <a:prstGeom prst="flowChartAlternateProcess">
            <a:avLst/>
          </a:prstGeom>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lnSpc>
                <a:spcPct val="115000"/>
              </a:lnSpc>
              <a:spcAft>
                <a:spcPts val="600"/>
              </a:spcAft>
              <a:buClr>
                <a:srgbClr val="000000"/>
              </a:buClr>
              <a:buSzPct val="100000"/>
              <a:buFont typeface="Times New Roman" panose="02020603050405020304" pitchFamily="18" charset="0"/>
              <a:buNone/>
              <a:defRPr/>
            </a:pPr>
            <a:endParaRPr lang="en-GB" sz="1600" b="1" dirty="0">
              <a:solidFill>
                <a:schemeClr val="bg1"/>
              </a:solidFill>
              <a:ea typeface="Calibri" panose="020F0502020204030204" pitchFamily="34" charset="0"/>
              <a:cs typeface="Times New Roman" panose="02020603050405020304" pitchFamily="18" charset="0"/>
            </a:endParaRPr>
          </a:p>
          <a:p>
            <a:pPr algn="ctr">
              <a:lnSpc>
                <a:spcPct val="115000"/>
              </a:lnSpc>
              <a:spcAft>
                <a:spcPts val="600"/>
              </a:spcAft>
              <a:buClr>
                <a:srgbClr val="000000"/>
              </a:buClr>
              <a:buSzPct val="100000"/>
              <a:buFont typeface="Times New Roman" panose="02020603050405020304" pitchFamily="18" charset="0"/>
              <a:buNone/>
              <a:defRPr/>
            </a:pPr>
            <a:endParaRPr lang="en-GB" sz="1600" b="1" dirty="0">
              <a:solidFill>
                <a:schemeClr val="bg1"/>
              </a:solidFill>
              <a:ea typeface="Calibri" panose="020F0502020204030204" pitchFamily="34" charset="0"/>
              <a:cs typeface="Times New Roman" panose="02020603050405020304" pitchFamily="18" charset="0"/>
            </a:endParaRPr>
          </a:p>
          <a:p>
            <a:pPr algn="ctr">
              <a:lnSpc>
                <a:spcPct val="115000"/>
              </a:lnSpc>
              <a:spcAft>
                <a:spcPts val="600"/>
              </a:spcAft>
              <a:buClr>
                <a:srgbClr val="000000"/>
              </a:buClr>
              <a:buSzPct val="100000"/>
              <a:buFont typeface="Times New Roman" panose="02020603050405020304" pitchFamily="18" charset="0"/>
              <a:buNone/>
              <a:defRPr/>
            </a:pPr>
            <a:endParaRPr lang="en-GB" sz="1600" b="1" dirty="0">
              <a:solidFill>
                <a:schemeClr val="bg1"/>
              </a:solidFill>
              <a:ea typeface="Calibri" panose="020F0502020204030204" pitchFamily="34" charset="0"/>
              <a:cs typeface="Times New Roman" panose="02020603050405020304" pitchFamily="18" charset="0"/>
            </a:endParaRPr>
          </a:p>
          <a:p>
            <a:pPr algn="ctr">
              <a:lnSpc>
                <a:spcPct val="115000"/>
              </a:lnSpc>
              <a:spcAft>
                <a:spcPts val="600"/>
              </a:spcAft>
              <a:buClr>
                <a:srgbClr val="000000"/>
              </a:buClr>
              <a:buSzPct val="100000"/>
              <a:buFont typeface="Times New Roman" panose="02020603050405020304" pitchFamily="18" charset="0"/>
              <a:buNone/>
              <a:defRPr/>
            </a:pPr>
            <a:endParaRPr lang="en-GB" sz="1600" b="1" dirty="0">
              <a:solidFill>
                <a:schemeClr val="bg1"/>
              </a:solidFill>
              <a:ea typeface="Calibri" panose="020F0502020204030204" pitchFamily="34" charset="0"/>
              <a:cs typeface="Times New Roman" panose="02020603050405020304" pitchFamily="18" charset="0"/>
            </a:endParaRPr>
          </a:p>
          <a:p>
            <a:pPr algn="ctr">
              <a:lnSpc>
                <a:spcPct val="115000"/>
              </a:lnSpc>
              <a:spcAft>
                <a:spcPts val="600"/>
              </a:spcAft>
              <a:buClr>
                <a:srgbClr val="000000"/>
              </a:buClr>
              <a:buSzPct val="100000"/>
              <a:buFont typeface="Times New Roman" panose="02020603050405020304" pitchFamily="18" charset="0"/>
              <a:buNone/>
              <a:defRPr/>
            </a:pPr>
            <a:endParaRPr lang="en-GB" sz="1600" b="1" dirty="0">
              <a:solidFill>
                <a:schemeClr val="bg1"/>
              </a:solidFill>
              <a:ea typeface="Calibri" panose="020F0502020204030204" pitchFamily="34" charset="0"/>
              <a:cs typeface="Times New Roman" panose="02020603050405020304" pitchFamily="18" charset="0"/>
            </a:endParaRPr>
          </a:p>
          <a:p>
            <a:pPr algn="ctr">
              <a:lnSpc>
                <a:spcPct val="115000"/>
              </a:lnSpc>
              <a:spcAft>
                <a:spcPts val="600"/>
              </a:spcAft>
              <a:buClr>
                <a:srgbClr val="000000"/>
              </a:buClr>
              <a:buSzPct val="100000"/>
              <a:buFont typeface="Times New Roman" panose="02020603050405020304" pitchFamily="18" charset="0"/>
              <a:buNone/>
              <a:defRPr/>
            </a:pPr>
            <a:endParaRPr lang="en-GB" sz="1600" b="1" dirty="0">
              <a:solidFill>
                <a:schemeClr val="bg1"/>
              </a:solidFill>
              <a:ea typeface="Calibri" panose="020F0502020204030204" pitchFamily="34" charset="0"/>
              <a:cs typeface="Times New Roman" panose="02020603050405020304" pitchFamily="18" charset="0"/>
            </a:endParaRPr>
          </a:p>
          <a:p>
            <a:pPr algn="ctr">
              <a:lnSpc>
                <a:spcPct val="115000"/>
              </a:lnSpc>
              <a:spcAft>
                <a:spcPts val="60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cs typeface="Times New Roman" panose="02020603050405020304" pitchFamily="18" charset="0"/>
              </a:rPr>
              <a:t>Leadership Centre</a:t>
            </a:r>
          </a:p>
          <a:p>
            <a:pPr algn="ctr">
              <a:lnSpc>
                <a:spcPct val="115000"/>
              </a:lnSpc>
              <a:spcAft>
                <a:spcPts val="60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cs typeface="Times New Roman" panose="02020603050405020304" pitchFamily="18" charset="0"/>
              </a:rPr>
              <a:t>Offer a range of courses around leadership and management and IT.</a:t>
            </a:r>
          </a:p>
          <a:p>
            <a:pPr algn="ctr">
              <a:lnSpc>
                <a:spcPct val="115000"/>
              </a:lnSpc>
              <a:spcAft>
                <a:spcPts val="60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cs typeface="Times New Roman" panose="02020603050405020304" pitchFamily="18" charset="0"/>
              </a:rPr>
              <a:t>All training to be agreed with line manager</a:t>
            </a:r>
          </a:p>
          <a:p>
            <a:pPr algn="ctr">
              <a:lnSpc>
                <a:spcPct val="115000"/>
              </a:lnSpc>
              <a:spcAft>
                <a:spcPts val="60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cs typeface="Times New Roman" panose="02020603050405020304" pitchFamily="18" charset="0"/>
              </a:rPr>
              <a:t> </a:t>
            </a:r>
          </a:p>
          <a:p>
            <a:pPr algn="ctr">
              <a:lnSpc>
                <a:spcPct val="115000"/>
              </a:lnSpc>
              <a:spcAft>
                <a:spcPts val="60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cs typeface="Times New Roman" panose="02020603050405020304" pitchFamily="18" charset="0"/>
              </a:rPr>
              <a:t> </a:t>
            </a:r>
          </a:p>
          <a:p>
            <a:pPr algn="ctr">
              <a:lnSpc>
                <a:spcPct val="115000"/>
              </a:lnSpc>
              <a:spcAft>
                <a:spcPts val="60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cs typeface="Times New Roman" panose="02020603050405020304" pitchFamily="18" charset="0"/>
              </a:rPr>
              <a:t> </a:t>
            </a:r>
          </a:p>
          <a:p>
            <a:pPr algn="ctr">
              <a:lnSpc>
                <a:spcPct val="115000"/>
              </a:lnSpc>
              <a:spcAft>
                <a:spcPts val="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cs typeface="Times New Roman" panose="02020603050405020304" pitchFamily="18" charset="0"/>
              </a:rPr>
              <a:t> </a:t>
            </a:r>
          </a:p>
          <a:p>
            <a:pPr algn="ctr">
              <a:spcAft>
                <a:spcPts val="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rPr>
              <a:t> </a:t>
            </a:r>
          </a:p>
          <a:p>
            <a:pPr algn="ctr">
              <a:spcAft>
                <a:spcPts val="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rPr>
              <a:t> </a:t>
            </a:r>
          </a:p>
          <a:p>
            <a:pPr algn="ctr">
              <a:spcAft>
                <a:spcPts val="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rPr>
              <a:t> </a:t>
            </a:r>
          </a:p>
          <a:p>
            <a:pPr algn="ctr">
              <a:lnSpc>
                <a:spcPct val="115000"/>
              </a:lnSpc>
              <a:spcAft>
                <a:spcPts val="0"/>
              </a:spcAft>
              <a:buClr>
                <a:srgbClr val="000000"/>
              </a:buClr>
              <a:buSzPct val="100000"/>
              <a:buFont typeface="Times New Roman" panose="02020603050405020304" pitchFamily="18" charset="0"/>
              <a:buNone/>
              <a:defRPr/>
            </a:pPr>
            <a:r>
              <a:rPr lang="en-GB" sz="1600" b="1" dirty="0">
                <a:solidFill>
                  <a:schemeClr val="bg1"/>
                </a:solidFill>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1975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Developing and Sustaining SOCIAL WORK PRACTICE</a:t>
            </a:r>
            <a:endParaRPr lang="en-GB" dirty="0"/>
          </a:p>
        </p:txBody>
      </p:sp>
      <p:graphicFrame>
        <p:nvGraphicFramePr>
          <p:cNvPr id="4" name="Content Placeholder 3"/>
          <p:cNvGraphicFramePr>
            <a:graphicFrameLocks noGrp="1"/>
          </p:cNvGraphicFramePr>
          <p:nvPr>
            <p:ph idx="1"/>
          </p:nvPr>
        </p:nvGraphicFramePr>
        <p:xfrm>
          <a:off x="685800" y="2011363"/>
          <a:ext cx="7772400" cy="420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38824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463498" y="863600"/>
            <a:ext cx="7988527" cy="2349376"/>
          </a:xfrm>
          <a:prstGeom prst="flowChartAlternateProcess">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ct val="115000"/>
              </a:lnSpc>
              <a:spcBef>
                <a:spcPts val="600"/>
              </a:spcBef>
              <a:spcAft>
                <a:spcPts val="600"/>
              </a:spcAft>
              <a:buClr>
                <a:srgbClr val="000000"/>
              </a:buClr>
              <a:buSzPct val="100000"/>
              <a:buFont typeface="Times New Roman" panose="02020603050405020304" pitchFamily="18" charset="0"/>
              <a:buNone/>
              <a:defRPr/>
            </a:pPr>
            <a:endParaRPr lang="en-GB" sz="1600" dirty="0">
              <a:ea typeface="Calibri" panose="020F0502020204030204" pitchFamily="34" charset="0"/>
              <a:cs typeface="Times New Roman" panose="02020603050405020304" pitchFamily="18" charset="0"/>
            </a:endParaRPr>
          </a:p>
          <a:p>
            <a:pPr algn="ctr">
              <a:lnSpc>
                <a:spcPct val="115000"/>
              </a:lnSpc>
              <a:spcBef>
                <a:spcPts val="600"/>
              </a:spcBef>
              <a:spcAft>
                <a:spcPts val="600"/>
              </a:spcAft>
              <a:buClr>
                <a:srgbClr val="000000"/>
              </a:buClr>
              <a:buSzPct val="100000"/>
              <a:buFont typeface="Times New Roman" panose="02020603050405020304" pitchFamily="18" charset="0"/>
              <a:buNone/>
              <a:defRPr/>
            </a:pPr>
            <a:endParaRPr lang="en-GB" sz="1600" dirty="0">
              <a:ea typeface="Calibri" panose="020F0502020204030204" pitchFamily="34" charset="0"/>
              <a:cs typeface="Times New Roman" panose="02020603050405020304" pitchFamily="18" charset="0"/>
            </a:endParaRPr>
          </a:p>
          <a:p>
            <a:pPr algn="ctr">
              <a:lnSpc>
                <a:spcPct val="115000"/>
              </a:lnSpc>
              <a:spcBef>
                <a:spcPts val="600"/>
              </a:spcBef>
              <a:spcAft>
                <a:spcPts val="600"/>
              </a:spcAft>
              <a:buClr>
                <a:srgbClr val="000000"/>
              </a:buClr>
              <a:buSzPct val="100000"/>
              <a:buFont typeface="Times New Roman" panose="02020603050405020304" pitchFamily="18" charset="0"/>
              <a:buNone/>
              <a:defRPr/>
            </a:pPr>
            <a:r>
              <a:rPr lang="en-GB" sz="1600" dirty="0">
                <a:ea typeface="Calibri" panose="020F0502020204030204" pitchFamily="34" charset="0"/>
                <a:cs typeface="Times New Roman" panose="02020603050405020304" pitchFamily="18" charset="0"/>
              </a:rPr>
              <a:t>Recovery College</a:t>
            </a:r>
          </a:p>
          <a:p>
            <a:pPr>
              <a:lnSpc>
                <a:spcPct val="115000"/>
              </a:lnSpc>
              <a:spcBef>
                <a:spcPts val="600"/>
              </a:spcBef>
              <a:spcAft>
                <a:spcPts val="600"/>
              </a:spcAft>
              <a:buClr>
                <a:srgbClr val="000000"/>
              </a:buClr>
              <a:buSzPct val="100000"/>
              <a:buFont typeface="Times New Roman" panose="02020603050405020304" pitchFamily="18" charset="0"/>
              <a:buNone/>
              <a:defRPr/>
            </a:pPr>
            <a:r>
              <a:rPr lang="en-GB" sz="1600" dirty="0">
                <a:ea typeface="Calibri" panose="020F0502020204030204" pitchFamily="34" charset="0"/>
                <a:cs typeface="Times New Roman" panose="02020603050405020304" pitchFamily="18" charset="0"/>
              </a:rPr>
              <a:t>Offer a range of courses on various topics – Building Resilience, Living with Autism, Building skills for Coproduction, Anxiety Management etc.</a:t>
            </a:r>
          </a:p>
          <a:p>
            <a:pPr algn="ctr">
              <a:lnSpc>
                <a:spcPct val="115000"/>
              </a:lnSpc>
              <a:spcBef>
                <a:spcPts val="600"/>
              </a:spcBef>
              <a:spcAft>
                <a:spcPts val="600"/>
              </a:spcAft>
              <a:buClr>
                <a:srgbClr val="000000"/>
              </a:buClr>
              <a:buSzPct val="100000"/>
              <a:buFont typeface="Times New Roman" panose="02020603050405020304" pitchFamily="18" charset="0"/>
              <a:buNone/>
              <a:defRPr/>
            </a:pPr>
            <a:r>
              <a:rPr lang="en-GB" sz="1600" dirty="0">
                <a:ea typeface="Calibri" panose="020F0502020204030204" pitchFamily="34" charset="0"/>
                <a:cs typeface="Times New Roman" panose="02020603050405020304" pitchFamily="18" charset="0"/>
              </a:rPr>
              <a:t>Course details are sent out at specific times during the year.</a:t>
            </a:r>
          </a:p>
          <a:p>
            <a:pPr algn="ctr">
              <a:lnSpc>
                <a:spcPct val="115000"/>
              </a:lnSpc>
              <a:spcBef>
                <a:spcPts val="600"/>
              </a:spcBef>
              <a:spcAft>
                <a:spcPts val="600"/>
              </a:spcAft>
              <a:buClr>
                <a:srgbClr val="000000"/>
              </a:buClr>
              <a:buSzPct val="100000"/>
              <a:buFont typeface="Times New Roman" panose="02020603050405020304" pitchFamily="18" charset="0"/>
              <a:buNone/>
              <a:defRPr/>
            </a:pPr>
            <a:r>
              <a:rPr lang="en-GB" sz="1600" dirty="0">
                <a:ea typeface="Calibri" panose="020F0502020204030204" pitchFamily="34" charset="0"/>
                <a:cs typeface="Times New Roman" panose="02020603050405020304" pitchFamily="18" charset="0"/>
              </a:rPr>
              <a:t>Booking is via details on information </a:t>
            </a:r>
            <a:r>
              <a:rPr lang="en-GB" sz="1600">
                <a:ea typeface="Calibri" panose="020F0502020204030204" pitchFamily="34" charset="0"/>
                <a:cs typeface="Times New Roman" panose="02020603050405020304" pitchFamily="18" charset="0"/>
              </a:rPr>
              <a:t>document </a:t>
            </a:r>
            <a:endParaRPr lang="en-GB" sz="1600" dirty="0">
              <a:ea typeface="Calibri" panose="020F0502020204030204" pitchFamily="34" charset="0"/>
              <a:cs typeface="Times New Roman" panose="02020603050405020304" pitchFamily="18" charset="0"/>
            </a:endParaRPr>
          </a:p>
          <a:p>
            <a:pPr>
              <a:lnSpc>
                <a:spcPct val="115000"/>
              </a:lnSpc>
              <a:spcBef>
                <a:spcPts val="600"/>
              </a:spcBef>
              <a:spcAft>
                <a:spcPts val="600"/>
              </a:spcAft>
              <a:buClr>
                <a:srgbClr val="000000"/>
              </a:buClr>
              <a:buSzPct val="100000"/>
              <a:buFont typeface="Times New Roman" panose="02020603050405020304" pitchFamily="18" charset="0"/>
              <a:buNone/>
              <a:defRPr/>
            </a:pPr>
            <a:r>
              <a:rPr lang="en-GB" sz="1600" dirty="0">
                <a:ea typeface="Calibri" panose="020F0502020204030204" pitchFamily="34" charset="0"/>
                <a:cs typeface="Times New Roman" panose="02020603050405020304" pitchFamily="18" charset="0"/>
              </a:rPr>
              <a:t> </a:t>
            </a:r>
          </a:p>
          <a:p>
            <a:pPr>
              <a:lnSpc>
                <a:spcPct val="115000"/>
              </a:lnSpc>
              <a:spcAft>
                <a:spcPts val="0"/>
              </a:spcAft>
              <a:buClr>
                <a:srgbClr val="000000"/>
              </a:buClr>
              <a:buSzPct val="100000"/>
              <a:buFont typeface="Times New Roman" panose="02020603050405020304" pitchFamily="18" charset="0"/>
              <a:buNone/>
              <a:defRPr/>
            </a:pPr>
            <a:r>
              <a:rPr lang="en-GB" sz="1600" dirty="0">
                <a:ea typeface="Calibri" panose="020F0502020204030204" pitchFamily="34" charset="0"/>
                <a:cs typeface="Times New Roman" panose="02020603050405020304" pitchFamily="18" charset="0"/>
              </a:rPr>
              <a:t> </a:t>
            </a:r>
          </a:p>
          <a:p>
            <a:pPr>
              <a:lnSpc>
                <a:spcPct val="115000"/>
              </a:lnSpc>
              <a:spcAft>
                <a:spcPts val="0"/>
              </a:spcAft>
              <a:buClr>
                <a:srgbClr val="000000"/>
              </a:buClr>
              <a:buSzPct val="100000"/>
              <a:buFont typeface="Times New Roman" panose="02020603050405020304" pitchFamily="18" charset="0"/>
              <a:buNone/>
              <a:defRPr/>
            </a:pPr>
            <a:r>
              <a:rPr lang="en-GB" sz="1600" dirty="0">
                <a:ea typeface="Calibri" panose="020F0502020204030204" pitchFamily="34" charset="0"/>
                <a:cs typeface="Times New Roman" panose="02020603050405020304" pitchFamily="18" charset="0"/>
              </a:rPr>
              <a:t> </a:t>
            </a:r>
          </a:p>
        </p:txBody>
      </p:sp>
      <p:sp>
        <p:nvSpPr>
          <p:cNvPr id="3" name="Flowchart: Alternate Process 2"/>
          <p:cNvSpPr/>
          <p:nvPr/>
        </p:nvSpPr>
        <p:spPr>
          <a:xfrm>
            <a:off x="539552" y="3429000"/>
            <a:ext cx="7912474" cy="2569289"/>
          </a:xfrm>
          <a:prstGeom prst="flowChartAlternateProcess">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lnSpc>
                <a:spcPct val="115000"/>
              </a:lnSpc>
              <a:spcAft>
                <a:spcPts val="600"/>
              </a:spcAft>
              <a:buClr>
                <a:srgbClr val="000000"/>
              </a:buClr>
              <a:buSzPct val="100000"/>
              <a:buFont typeface="Times New Roman" panose="02020603050405020304" pitchFamily="18" charset="0"/>
              <a:buNone/>
              <a:defRPr/>
            </a:pPr>
            <a:endParaRPr lang="en-GB" sz="1600" dirty="0">
              <a:ea typeface="Calibri" panose="020F0502020204030204" pitchFamily="34" charset="0"/>
              <a:cs typeface="Times New Roman" panose="02020603050405020304" pitchFamily="18" charset="0"/>
            </a:endParaRPr>
          </a:p>
          <a:p>
            <a:pPr algn="ctr">
              <a:lnSpc>
                <a:spcPct val="115000"/>
              </a:lnSpc>
              <a:spcAft>
                <a:spcPts val="600"/>
              </a:spcAft>
              <a:buClr>
                <a:srgbClr val="000000"/>
              </a:buClr>
              <a:buSzPct val="100000"/>
              <a:buFont typeface="Times New Roman" panose="02020603050405020304" pitchFamily="18" charset="0"/>
              <a:buNone/>
              <a:defRPr/>
            </a:pPr>
            <a:endParaRPr lang="en-GB" sz="1600" dirty="0">
              <a:ea typeface="Calibri" panose="020F0502020204030204" pitchFamily="34" charset="0"/>
              <a:cs typeface="Times New Roman" panose="02020603050405020304" pitchFamily="18" charset="0"/>
            </a:endParaRPr>
          </a:p>
          <a:p>
            <a:pPr algn="ctr">
              <a:lnSpc>
                <a:spcPct val="115000"/>
              </a:lnSpc>
              <a:spcAft>
                <a:spcPts val="600"/>
              </a:spcAft>
              <a:buClr>
                <a:srgbClr val="000000"/>
              </a:buClr>
              <a:buSzPct val="100000"/>
              <a:buFont typeface="Times New Roman" panose="02020603050405020304" pitchFamily="18" charset="0"/>
              <a:buNone/>
              <a:defRPr/>
            </a:pPr>
            <a:endParaRPr lang="en-GB" sz="1600" dirty="0">
              <a:ea typeface="Calibri" panose="020F0502020204030204" pitchFamily="34" charset="0"/>
              <a:cs typeface="Times New Roman" panose="02020603050405020304" pitchFamily="18" charset="0"/>
            </a:endParaRPr>
          </a:p>
          <a:p>
            <a:pPr algn="ctr">
              <a:lnSpc>
                <a:spcPct val="115000"/>
              </a:lnSpc>
              <a:spcAft>
                <a:spcPts val="600"/>
              </a:spcAft>
              <a:buClr>
                <a:srgbClr val="000000"/>
              </a:buClr>
              <a:buSzPct val="100000"/>
              <a:buFont typeface="Times New Roman" panose="02020603050405020304" pitchFamily="18" charset="0"/>
              <a:buNone/>
              <a:defRPr/>
            </a:pPr>
            <a:endParaRPr lang="en-GB" sz="1600" dirty="0">
              <a:ea typeface="Calibri" panose="020F0502020204030204" pitchFamily="34" charset="0"/>
              <a:cs typeface="Times New Roman" panose="02020603050405020304" pitchFamily="18" charset="0"/>
            </a:endParaRPr>
          </a:p>
          <a:p>
            <a:pPr algn="ctr">
              <a:lnSpc>
                <a:spcPct val="115000"/>
              </a:lnSpc>
              <a:spcAft>
                <a:spcPts val="600"/>
              </a:spcAft>
              <a:buClr>
                <a:srgbClr val="000000"/>
              </a:buClr>
              <a:buSzPct val="100000"/>
              <a:buFont typeface="Times New Roman" panose="02020603050405020304" pitchFamily="18" charset="0"/>
              <a:buNone/>
              <a:defRPr/>
            </a:pPr>
            <a:endParaRPr lang="en-GB" sz="1600" dirty="0">
              <a:ea typeface="Calibri" panose="020F0502020204030204" pitchFamily="34" charset="0"/>
              <a:cs typeface="Times New Roman" panose="02020603050405020304" pitchFamily="18" charset="0"/>
            </a:endParaRPr>
          </a:p>
          <a:p>
            <a:pPr algn="ctr">
              <a:lnSpc>
                <a:spcPct val="115000"/>
              </a:lnSpc>
              <a:spcAft>
                <a:spcPts val="600"/>
              </a:spcAft>
              <a:buClr>
                <a:srgbClr val="000000"/>
              </a:buClr>
              <a:buSzPct val="100000"/>
              <a:buFont typeface="Times New Roman" panose="02020603050405020304" pitchFamily="18" charset="0"/>
              <a:buNone/>
              <a:defRPr/>
            </a:pPr>
            <a:endParaRPr lang="en-GB" sz="1600" dirty="0">
              <a:ea typeface="Calibri" panose="020F0502020204030204" pitchFamily="34" charset="0"/>
              <a:cs typeface="Times New Roman" panose="02020603050405020304" pitchFamily="18" charset="0"/>
            </a:endParaRPr>
          </a:p>
          <a:p>
            <a:pPr algn="ctr">
              <a:lnSpc>
                <a:spcPct val="115000"/>
              </a:lnSpc>
              <a:spcAft>
                <a:spcPts val="600"/>
              </a:spcAft>
              <a:buClr>
                <a:srgbClr val="000000"/>
              </a:buClr>
              <a:buSzPct val="100000"/>
              <a:buFont typeface="Times New Roman" panose="02020603050405020304" pitchFamily="18" charset="0"/>
              <a:buNone/>
              <a:defRPr/>
            </a:pPr>
            <a:r>
              <a:rPr lang="en-GB" sz="1600" dirty="0">
                <a:ea typeface="Calibri" panose="020F0502020204030204" pitchFamily="34" charset="0"/>
                <a:cs typeface="Times New Roman" panose="02020603050405020304" pitchFamily="18" charset="0"/>
              </a:rPr>
              <a:t>SCIE</a:t>
            </a:r>
          </a:p>
          <a:p>
            <a:pPr>
              <a:lnSpc>
                <a:spcPct val="115000"/>
              </a:lnSpc>
              <a:spcAft>
                <a:spcPts val="600"/>
              </a:spcAft>
              <a:buClr>
                <a:srgbClr val="000000"/>
              </a:buClr>
              <a:buSzPct val="100000"/>
              <a:buFont typeface="Times New Roman" panose="02020603050405020304" pitchFamily="18" charset="0"/>
              <a:buNone/>
              <a:defRPr/>
            </a:pPr>
            <a:r>
              <a:rPr lang="en-GB" sz="1600" dirty="0">
                <a:ea typeface="Calibri" panose="020F0502020204030204" pitchFamily="34" charset="0"/>
                <a:cs typeface="Times New Roman" panose="02020603050405020304" pitchFamily="18" charset="0"/>
              </a:rPr>
              <a:t>An independent organisation established to improve social care provision and practice. Develops and promotes knowledge about good practice in social care and social work via information and research.</a:t>
            </a:r>
          </a:p>
          <a:p>
            <a:pPr algn="ctr">
              <a:lnSpc>
                <a:spcPct val="115000"/>
              </a:lnSpc>
              <a:spcAft>
                <a:spcPts val="600"/>
              </a:spcAft>
              <a:buClr>
                <a:srgbClr val="000000"/>
              </a:buClr>
              <a:buSzPct val="100000"/>
              <a:buFont typeface="Times New Roman" panose="02020603050405020304" pitchFamily="18" charset="0"/>
              <a:buNone/>
              <a:defRPr/>
            </a:pPr>
            <a:r>
              <a:rPr lang="en-GB" sz="1600" dirty="0">
                <a:ea typeface="Calibri" panose="020F0502020204030204" pitchFamily="34" charset="0"/>
                <a:cs typeface="Times New Roman" panose="02020603050405020304" pitchFamily="18" charset="0"/>
              </a:rPr>
              <a:t>NICE</a:t>
            </a:r>
          </a:p>
          <a:p>
            <a:pPr>
              <a:lnSpc>
                <a:spcPct val="115000"/>
              </a:lnSpc>
              <a:spcAft>
                <a:spcPts val="600"/>
              </a:spcAft>
              <a:buClr>
                <a:srgbClr val="000000"/>
              </a:buClr>
              <a:buSzPct val="100000"/>
              <a:buFont typeface="Times New Roman" panose="02020603050405020304" pitchFamily="18" charset="0"/>
              <a:buNone/>
              <a:defRPr/>
            </a:pPr>
            <a:r>
              <a:rPr lang="en-GB" sz="1600" dirty="0">
                <a:ea typeface="Calibri" panose="020F0502020204030204" pitchFamily="34" charset="0"/>
                <a:cs typeface="Times New Roman" panose="02020603050405020304" pitchFamily="18" charset="0"/>
              </a:rPr>
              <a:t>Provides national guidance and advice to improve health and social care.</a:t>
            </a:r>
          </a:p>
          <a:p>
            <a:pPr>
              <a:lnSpc>
                <a:spcPct val="115000"/>
              </a:lnSpc>
              <a:spcAft>
                <a:spcPts val="600"/>
              </a:spcAft>
              <a:buClr>
                <a:srgbClr val="000000"/>
              </a:buClr>
              <a:buSzPct val="100000"/>
              <a:buFont typeface="Times New Roman" panose="02020603050405020304" pitchFamily="18" charset="0"/>
              <a:buNone/>
              <a:defRPr/>
            </a:pPr>
            <a:r>
              <a:rPr lang="en-GB" sz="1600" dirty="0">
                <a:ea typeface="Calibri" panose="020F0502020204030204" pitchFamily="34" charset="0"/>
                <a:cs typeface="Times New Roman" panose="02020603050405020304" pitchFamily="18" charset="0"/>
              </a:rPr>
              <a:t>Access via websites</a:t>
            </a:r>
          </a:p>
          <a:p>
            <a:pPr>
              <a:lnSpc>
                <a:spcPct val="115000"/>
              </a:lnSpc>
              <a:spcAft>
                <a:spcPts val="600"/>
              </a:spcAft>
              <a:buClr>
                <a:srgbClr val="000000"/>
              </a:buClr>
              <a:buSzPct val="100000"/>
              <a:buFont typeface="Times New Roman" panose="02020603050405020304" pitchFamily="18" charset="0"/>
              <a:buNone/>
              <a:defRPr/>
            </a:pPr>
            <a:r>
              <a:rPr lang="en-GB" sz="1600" dirty="0">
                <a:ea typeface="Calibri" panose="020F0502020204030204" pitchFamily="34" charset="0"/>
                <a:cs typeface="Times New Roman" panose="02020603050405020304" pitchFamily="18" charset="0"/>
              </a:rPr>
              <a:t> </a:t>
            </a:r>
          </a:p>
          <a:p>
            <a:pPr>
              <a:lnSpc>
                <a:spcPct val="115000"/>
              </a:lnSpc>
              <a:spcAft>
                <a:spcPts val="600"/>
              </a:spcAft>
              <a:buClr>
                <a:srgbClr val="000000"/>
              </a:buClr>
              <a:buSzPct val="100000"/>
              <a:buFont typeface="Times New Roman" panose="02020603050405020304" pitchFamily="18" charset="0"/>
              <a:buNone/>
              <a:defRPr/>
            </a:pPr>
            <a:r>
              <a:rPr lang="en-GB" sz="1600" dirty="0">
                <a:ea typeface="Calibri" panose="020F0502020204030204" pitchFamily="34" charset="0"/>
                <a:cs typeface="Times New Roman" panose="02020603050405020304" pitchFamily="18" charset="0"/>
              </a:rPr>
              <a:t> </a:t>
            </a:r>
          </a:p>
          <a:p>
            <a:pPr>
              <a:lnSpc>
                <a:spcPct val="115000"/>
              </a:lnSpc>
              <a:spcAft>
                <a:spcPts val="600"/>
              </a:spcAft>
              <a:buClr>
                <a:srgbClr val="000000"/>
              </a:buClr>
              <a:buSzPct val="100000"/>
              <a:buFont typeface="Times New Roman" panose="02020603050405020304" pitchFamily="18" charset="0"/>
              <a:buNone/>
              <a:defRPr/>
            </a:pPr>
            <a:r>
              <a:rPr lang="en-GB" sz="1600" dirty="0">
                <a:solidFill>
                  <a:srgbClr val="FFFFFF"/>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lnSpc>
                <a:spcPct val="115000"/>
              </a:lnSpc>
              <a:spcAft>
                <a:spcPts val="0"/>
              </a:spcAft>
              <a:buClr>
                <a:srgbClr val="000000"/>
              </a:buClr>
              <a:buSzPct val="100000"/>
              <a:buFont typeface="Times New Roman" panose="02020603050405020304" pitchFamily="18" charset="0"/>
              <a:buNone/>
              <a:defRPr/>
            </a:pPr>
            <a:r>
              <a:rPr lang="en-GB" sz="1600" dirty="0">
                <a:solidFill>
                  <a:srgbClr val="FFFFFF"/>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buClr>
                <a:srgbClr val="000000"/>
              </a:buClr>
              <a:buSzPct val="100000"/>
              <a:buFont typeface="Times New Roman" panose="02020603050405020304" pitchFamily="18" charset="0"/>
              <a:buNone/>
              <a:defRPr/>
            </a:pPr>
            <a:r>
              <a:rPr lang="en-GB" sz="1600" dirty="0">
                <a:solidFill>
                  <a:srgbClr val="000000"/>
                </a:solidFill>
                <a:ea typeface="Calibri" panose="020F0502020204030204" pitchFamily="34" charset="0"/>
              </a:rPr>
              <a:t> </a:t>
            </a:r>
          </a:p>
          <a:p>
            <a:pPr>
              <a:spcAft>
                <a:spcPts val="0"/>
              </a:spcAft>
              <a:buClr>
                <a:srgbClr val="000000"/>
              </a:buClr>
              <a:buSzPct val="100000"/>
              <a:buFont typeface="Times New Roman" panose="02020603050405020304" pitchFamily="18" charset="0"/>
              <a:buNone/>
              <a:defRPr/>
            </a:pPr>
            <a:r>
              <a:rPr lang="en-GB" sz="1600" dirty="0">
                <a:solidFill>
                  <a:srgbClr val="000000"/>
                </a:solidFill>
                <a:ea typeface="Calibri" panose="020F0502020204030204" pitchFamily="34" charset="0"/>
              </a:rPr>
              <a:t> </a:t>
            </a:r>
          </a:p>
          <a:p>
            <a:pPr>
              <a:spcAft>
                <a:spcPts val="0"/>
              </a:spcAft>
              <a:buClr>
                <a:srgbClr val="000000"/>
              </a:buClr>
              <a:buSzPct val="100000"/>
              <a:buFont typeface="Times New Roman" panose="02020603050405020304" pitchFamily="18" charset="0"/>
              <a:buNone/>
              <a:defRPr/>
            </a:pPr>
            <a:r>
              <a:rPr lang="en-GB" sz="1600" dirty="0">
                <a:solidFill>
                  <a:srgbClr val="000000"/>
                </a:solidFill>
                <a:ea typeface="Calibri" panose="020F0502020204030204" pitchFamily="34" charset="0"/>
              </a:rPr>
              <a:t> </a:t>
            </a:r>
          </a:p>
          <a:p>
            <a:pPr algn="ctr">
              <a:lnSpc>
                <a:spcPct val="115000"/>
              </a:lnSpc>
              <a:spcAft>
                <a:spcPts val="0"/>
              </a:spcAft>
              <a:buClr>
                <a:srgbClr val="000000"/>
              </a:buClr>
              <a:buSzPct val="100000"/>
              <a:buFont typeface="Times New Roman" panose="02020603050405020304" pitchFamily="18" charset="0"/>
              <a:buNone/>
              <a:defRPr/>
            </a:pPr>
            <a:r>
              <a:rPr lang="en-GB" sz="1600" dirty="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2504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75756" y="2586257"/>
            <a:ext cx="4680520" cy="1354872"/>
          </a:xfrm>
        </p:spPr>
        <p:txBody>
          <a:bodyPr>
            <a:noAutofit/>
          </a:bodyPr>
          <a:lstStyle/>
          <a:p>
            <a:br>
              <a:rPr lang="en-GB" sz="3600" b="1" dirty="0">
                <a:solidFill>
                  <a:srgbClr val="7030A0"/>
                </a:solidFill>
                <a:latin typeface="Arial Rounded MT Bold" panose="020F0704030504030204" pitchFamily="34" charset="0"/>
              </a:rPr>
            </a:br>
            <a:r>
              <a:rPr lang="en-GB" sz="3600" b="1" dirty="0">
                <a:solidFill>
                  <a:srgbClr val="002060"/>
                </a:solidFill>
                <a:latin typeface="Arial Rounded MT Bold" panose="020F0704030504030204" pitchFamily="34" charset="0"/>
              </a:rPr>
              <a:t> Resources </a:t>
            </a:r>
            <a:br>
              <a:rPr lang="en-GB" sz="3600" b="1" dirty="0">
                <a:solidFill>
                  <a:srgbClr val="002060"/>
                </a:solidFill>
                <a:latin typeface="Arial Rounded MT Bold" panose="020F0704030504030204" pitchFamily="34" charset="0"/>
              </a:rPr>
            </a:br>
            <a:r>
              <a:rPr lang="en-GB" sz="3600" b="1" dirty="0">
                <a:solidFill>
                  <a:srgbClr val="002060"/>
                </a:solidFill>
                <a:latin typeface="Arial Rounded MT Bold" panose="020F0704030504030204" pitchFamily="34" charset="0"/>
              </a:rPr>
              <a:t>for You</a:t>
            </a:r>
            <a:br>
              <a:rPr lang="en-GB" sz="3600" b="1" dirty="0">
                <a:solidFill>
                  <a:srgbClr val="002060"/>
                </a:solidFill>
                <a:latin typeface="Arial Rounded MT Bold" panose="020F0704030504030204" pitchFamily="34" charset="0"/>
              </a:rPr>
            </a:br>
            <a:endParaRPr lang="en-GB" sz="3600" dirty="0">
              <a:solidFill>
                <a:srgbClr val="002060"/>
              </a:solidFill>
              <a:latin typeface="Arial Rounded MT Bold" panose="020F0704030504030204" pitchFamily="34" charset="0"/>
            </a:endParaRPr>
          </a:p>
        </p:txBody>
      </p:sp>
      <p:graphicFrame>
        <p:nvGraphicFramePr>
          <p:cNvPr id="21" name="Object 20">
            <a:hlinkClick r:id="rId4" action="ppaction://hlinkfile"/>
          </p:cNvPr>
          <p:cNvGraphicFramePr>
            <a:graphicFrameLocks noChangeAspect="1"/>
          </p:cNvGraphicFramePr>
          <p:nvPr>
            <p:extLst>
              <p:ext uri="{D42A27DB-BD31-4B8C-83A1-F6EECF244321}">
                <p14:modId xmlns:p14="http://schemas.microsoft.com/office/powerpoint/2010/main" val="2790282806"/>
              </p:ext>
            </p:extLst>
          </p:nvPr>
        </p:nvGraphicFramePr>
        <p:xfrm>
          <a:off x="635000" y="3481388"/>
          <a:ext cx="2330450" cy="2833687"/>
        </p:xfrm>
        <a:graphic>
          <a:graphicData uri="http://schemas.openxmlformats.org/presentationml/2006/ole">
            <mc:AlternateContent xmlns:mc="http://schemas.openxmlformats.org/markup-compatibility/2006">
              <mc:Choice xmlns:v="urn:schemas-microsoft-com:vml" Requires="v">
                <p:oleObj spid="_x0000_s7268" name="Acrobat Document" r:id="rId5" imgW="4533695" imgH="6415848" progId="AcroExch.Document.DC">
                  <p:embed/>
                </p:oleObj>
              </mc:Choice>
              <mc:Fallback>
                <p:oleObj name="Acrobat Document" r:id="rId5" imgW="4533695" imgH="6415848" progId="AcroExch.Document.DC">
                  <p:embed/>
                  <p:pic>
                    <p:nvPicPr>
                      <p:cNvPr id="0" name=""/>
                      <p:cNvPicPr>
                        <a:picLocks noChangeAspect="1" noChangeArrowheads="1"/>
                      </p:cNvPicPr>
                      <p:nvPr/>
                    </p:nvPicPr>
                    <p:blipFill>
                      <a:blip r:embed="rId6"/>
                      <a:srcRect/>
                      <a:stretch>
                        <a:fillRect/>
                      </a:stretch>
                    </p:blipFill>
                    <p:spPr bwMode="auto">
                      <a:xfrm>
                        <a:off x="635000" y="3481388"/>
                        <a:ext cx="2330450" cy="2833687"/>
                      </a:xfrm>
                      <a:prstGeom prst="rect">
                        <a:avLst/>
                      </a:prstGeom>
                      <a:noFill/>
                      <a:ln>
                        <a:noFill/>
                      </a:ln>
                    </p:spPr>
                  </p:pic>
                </p:oleObj>
              </mc:Fallback>
            </mc:AlternateContent>
          </a:graphicData>
        </a:graphic>
      </p:graphicFrame>
      <p:sp>
        <p:nvSpPr>
          <p:cNvPr id="22" name="AutoShape 7" descr="Image result for powerpoint"/>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3" name="AutoShape 9" descr="Image result for powerpoint"/>
          <p:cNvSpPr>
            <a:spLocks noChangeAspect="1" noChangeArrowheads="1"/>
          </p:cNvSpPr>
          <p:nvPr/>
        </p:nvSpPr>
        <p:spPr bwMode="auto">
          <a:xfrm>
            <a:off x="1524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4" name="TextBox 23"/>
          <p:cNvSpPr txBox="1"/>
          <p:nvPr/>
        </p:nvSpPr>
        <p:spPr>
          <a:xfrm>
            <a:off x="5436096" y="1647211"/>
            <a:ext cx="3312368" cy="523220"/>
          </a:xfrm>
          <a:prstGeom prst="rect">
            <a:avLst/>
          </a:prstGeom>
          <a:noFill/>
        </p:spPr>
        <p:txBody>
          <a:bodyPr wrap="square" rtlCol="0">
            <a:spAutoFit/>
          </a:bodyPr>
          <a:lstStyle/>
          <a:p>
            <a:r>
              <a:rPr lang="en-GB" sz="2800" dirty="0">
                <a:solidFill>
                  <a:prstClr val="black"/>
                </a:solidFill>
              </a:rPr>
              <a:t>Training Team</a:t>
            </a:r>
          </a:p>
        </p:txBody>
      </p:sp>
      <p:pic>
        <p:nvPicPr>
          <p:cNvPr id="12" name="Content Placeholder 3" descr="cid:image002.png@01D11659.0DD26E10"/>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5436096" y="428086"/>
            <a:ext cx="3117715" cy="1200714"/>
          </a:xfrm>
          <a:prstGeom prst="rect">
            <a:avLst/>
          </a:prstGeom>
          <a:noFill/>
          <a:ln>
            <a:noFill/>
          </a:ln>
        </p:spPr>
      </p:pic>
      <p:pic>
        <p:nvPicPr>
          <p:cNvPr id="3" name="Picture 2"/>
          <p:cNvPicPr>
            <a:picLocks noChangeAspect="1"/>
          </p:cNvPicPr>
          <p:nvPr/>
        </p:nvPicPr>
        <p:blipFill>
          <a:blip r:embed="rId8"/>
          <a:stretch>
            <a:fillRect/>
          </a:stretch>
        </p:blipFill>
        <p:spPr>
          <a:xfrm>
            <a:off x="5220072" y="3941129"/>
            <a:ext cx="3443387" cy="23620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9"/>
          <a:stretch>
            <a:fillRect/>
          </a:stretch>
        </p:blipFill>
        <p:spPr>
          <a:xfrm>
            <a:off x="611560" y="428086"/>
            <a:ext cx="3096344" cy="21581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149678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764704"/>
            <a:ext cx="8229600" cy="4525963"/>
          </a:xfrm>
        </p:spPr>
        <p:txBody>
          <a:bodyPr/>
          <a:lstStyle/>
          <a:p>
            <a:pPr marL="0" indent="0" algn="ctr">
              <a:buNone/>
            </a:pPr>
            <a:r>
              <a:rPr lang="en-GB" sz="7200" b="1" dirty="0">
                <a:solidFill>
                  <a:srgbClr val="002060"/>
                </a:solidFill>
              </a:rPr>
              <a:t>Any Questions</a:t>
            </a:r>
          </a:p>
          <a:p>
            <a:endParaRPr lang="en-GB" dirty="0"/>
          </a:p>
          <a:p>
            <a:pPr marL="0" indent="0">
              <a:buNone/>
            </a:pPr>
            <a:endParaRPr lang="en-GB" dirty="0"/>
          </a:p>
        </p:txBody>
      </p:sp>
      <p:pic>
        <p:nvPicPr>
          <p:cNvPr id="12291" name="Picture 3" descr="C:\Users\PatriciaM.Burns\AppData\Local\Microsoft\Windows\Temporary Internet Files\Content.IE5\NOQ0O88V\question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686" y="2132856"/>
            <a:ext cx="423862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503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00392" y="4327343"/>
            <a:ext cx="882918" cy="692497"/>
          </a:xfrm>
          <a:prstGeom prst="rect">
            <a:avLst/>
          </a:prstGeom>
          <a:noFill/>
        </p:spPr>
        <p:txBody>
          <a:bodyPr wrap="square" rtlCol="0">
            <a:spAutoFit/>
          </a:bodyPr>
          <a:lstStyle/>
          <a:p>
            <a:r>
              <a:rPr lang="en-GB" sz="1050" dirty="0">
                <a:solidFill>
                  <a:schemeClr val="bg1"/>
                </a:solidFill>
              </a:rPr>
              <a:t>NISCC Website</a:t>
            </a:r>
          </a:p>
          <a:p>
            <a:endParaRPr lang="en-GB" dirty="0"/>
          </a:p>
        </p:txBody>
      </p:sp>
      <p:sp>
        <p:nvSpPr>
          <p:cNvPr id="2" name="TextBox 1"/>
          <p:cNvSpPr txBox="1"/>
          <p:nvPr/>
        </p:nvSpPr>
        <p:spPr>
          <a:xfrm>
            <a:off x="633797" y="1700808"/>
            <a:ext cx="5184576" cy="1569660"/>
          </a:xfrm>
          <a:prstGeom prst="rect">
            <a:avLst/>
          </a:prstGeom>
          <a:noFill/>
        </p:spPr>
        <p:txBody>
          <a:bodyPr wrap="square" rtlCol="0">
            <a:spAutoFit/>
          </a:bodyPr>
          <a:lstStyle/>
          <a:p>
            <a:pPr lvl="0"/>
            <a:r>
              <a:rPr lang="en-GB" sz="2400" dirty="0">
                <a:solidFill>
                  <a:prstClr val="black"/>
                </a:solidFill>
              </a:rPr>
              <a:t> </a:t>
            </a:r>
          </a:p>
          <a:p>
            <a:pPr lvl="0"/>
            <a:endParaRPr lang="en-GB" sz="2400" dirty="0">
              <a:solidFill>
                <a:prstClr val="black"/>
              </a:solidFill>
            </a:endParaRPr>
          </a:p>
          <a:p>
            <a:endParaRPr lang="en-GB" sz="2400" dirty="0"/>
          </a:p>
          <a:p>
            <a:endParaRPr lang="en-GB" sz="2400" dirty="0"/>
          </a:p>
        </p:txBody>
      </p:sp>
      <p:graphicFrame>
        <p:nvGraphicFramePr>
          <p:cNvPr id="3" name="Object 2">
            <a:hlinkClick r:id="rId3" action="ppaction://hlinkfile"/>
          </p:cNvPr>
          <p:cNvGraphicFramePr>
            <a:graphicFrameLocks noChangeAspect="1"/>
          </p:cNvGraphicFramePr>
          <p:nvPr>
            <p:extLst>
              <p:ext uri="{D42A27DB-BD31-4B8C-83A1-F6EECF244321}">
                <p14:modId xmlns:p14="http://schemas.microsoft.com/office/powerpoint/2010/main" val="3899314879"/>
              </p:ext>
            </p:extLst>
          </p:nvPr>
        </p:nvGraphicFramePr>
        <p:xfrm>
          <a:off x="6012160" y="1507038"/>
          <a:ext cx="2266950" cy="2376488"/>
        </p:xfrm>
        <a:graphic>
          <a:graphicData uri="http://schemas.openxmlformats.org/presentationml/2006/ole">
            <mc:AlternateContent xmlns:mc="http://schemas.openxmlformats.org/markup-compatibility/2006">
              <mc:Choice xmlns:v="urn:schemas-microsoft-com:vml" Requires="v">
                <p:oleObj spid="_x0000_s9313" name="Acrobat Document" r:id="rId4" imgW="3708360" imgH="3892320" progId="AcroExch.Document.11">
                  <p:embed/>
                </p:oleObj>
              </mc:Choice>
              <mc:Fallback>
                <p:oleObj name="Acrobat Document" r:id="rId4" imgW="3708360" imgH="3892320" progId="AcroExch.Document.11">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1507038"/>
                        <a:ext cx="22669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Content Placeholder 3"/>
          <p:cNvSpPr>
            <a:spLocks noGrp="1"/>
          </p:cNvSpPr>
          <p:nvPr>
            <p:ph idx="1"/>
          </p:nvPr>
        </p:nvSpPr>
        <p:spPr/>
        <p:txBody>
          <a:bodyPr/>
          <a:lstStyle/>
          <a:p>
            <a:r>
              <a:rPr lang="en-GB" dirty="0"/>
              <a:t>Regional PiP Reps- contacts </a:t>
            </a:r>
          </a:p>
          <a:p>
            <a:pPr marL="0" indent="0">
              <a:buNone/>
            </a:pPr>
            <a:r>
              <a:rPr lang="en-GB" dirty="0"/>
              <a:t>BHSCT: Jacqueline McGarry </a:t>
            </a:r>
          </a:p>
          <a:p>
            <a:pPr marL="0" indent="0">
              <a:buNone/>
            </a:pPr>
            <a:r>
              <a:rPr lang="en-GB" dirty="0"/>
              <a:t>SEHSCT: Robby Nelson</a:t>
            </a:r>
          </a:p>
          <a:p>
            <a:pPr marL="0" indent="0">
              <a:buNone/>
            </a:pPr>
            <a:r>
              <a:rPr lang="en-GB" dirty="0"/>
              <a:t>NHSCT: Diane McGarvey </a:t>
            </a:r>
          </a:p>
          <a:p>
            <a:pPr marL="0" indent="0">
              <a:buNone/>
            </a:pPr>
            <a:r>
              <a:rPr lang="en-GB" dirty="0"/>
              <a:t>WHSCT: Kitty Downey </a:t>
            </a:r>
          </a:p>
          <a:p>
            <a:pPr marL="0" indent="0">
              <a:buNone/>
            </a:pPr>
            <a:r>
              <a:rPr lang="en-GB" dirty="0"/>
              <a:t>SHSCT: Frances Kelly</a:t>
            </a:r>
          </a:p>
          <a:p>
            <a:pPr marL="0" indent="0">
              <a:buNone/>
            </a:pPr>
            <a:r>
              <a:rPr lang="en-GB" dirty="0"/>
              <a:t>VOL SECTOR: Ciaran Traynor </a:t>
            </a:r>
          </a:p>
          <a:p>
            <a:pPr marL="0" indent="0">
              <a:buNone/>
            </a:pPr>
            <a:r>
              <a:rPr lang="en-GB" dirty="0"/>
              <a:t>Please link in with us to discuss your individual needs </a:t>
            </a:r>
          </a:p>
          <a:p>
            <a:pPr marL="0" indent="0">
              <a:buNone/>
            </a:pPr>
            <a:endParaRPr lang="en-GB" dirty="0"/>
          </a:p>
        </p:txBody>
      </p:sp>
    </p:spTree>
    <p:extLst>
      <p:ext uri="{BB962C8B-B14F-4D97-AF65-F5344CB8AC3E}">
        <p14:creationId xmlns:p14="http://schemas.microsoft.com/office/powerpoint/2010/main" val="1076075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19" y="284176"/>
            <a:ext cx="7772400" cy="1272616"/>
          </a:xfrm>
        </p:spPr>
        <p:txBody>
          <a:bodyPr>
            <a:normAutofit fontScale="90000"/>
          </a:bodyPr>
          <a:lstStyle/>
          <a:p>
            <a:r>
              <a:rPr lang="en-GB" dirty="0"/>
              <a:t>Overview of the Professional in Practice Framework</a:t>
            </a:r>
          </a:p>
        </p:txBody>
      </p:sp>
      <p:sp>
        <p:nvSpPr>
          <p:cNvPr id="3" name="Content Placeholder 2"/>
          <p:cNvSpPr>
            <a:spLocks noGrp="1"/>
          </p:cNvSpPr>
          <p:nvPr>
            <p:ph idx="1"/>
          </p:nvPr>
        </p:nvSpPr>
        <p:spPr>
          <a:xfrm>
            <a:off x="685019" y="1412776"/>
            <a:ext cx="7772400" cy="5256584"/>
          </a:xfrm>
        </p:spPr>
        <p:txBody>
          <a:bodyPr>
            <a:normAutofit fontScale="92500" lnSpcReduction="20000"/>
          </a:bodyPr>
          <a:lstStyle/>
          <a:p>
            <a:r>
              <a:rPr lang="en-GB" dirty="0"/>
              <a:t>The Professional in Practice Framework has four Professional Awards: </a:t>
            </a:r>
          </a:p>
          <a:p>
            <a:r>
              <a:rPr lang="en-GB" dirty="0"/>
              <a:t>1. </a:t>
            </a:r>
            <a:r>
              <a:rPr lang="en-GB" sz="2400" dirty="0">
                <a:solidFill>
                  <a:srgbClr val="FFFF00"/>
                </a:solidFill>
              </a:rPr>
              <a:t>Consolidation Award in Social Work</a:t>
            </a:r>
            <a:r>
              <a:rPr lang="en-GB" sz="2400" dirty="0"/>
              <a:t>:-For those staff consolidating and extending the knowledge and skills developed at basic qualifying level and preparing to move into more specialist work. </a:t>
            </a:r>
          </a:p>
          <a:p>
            <a:r>
              <a:rPr lang="en-GB" sz="2400" dirty="0"/>
              <a:t>2. </a:t>
            </a:r>
            <a:r>
              <a:rPr lang="en-GB" sz="2400" dirty="0">
                <a:solidFill>
                  <a:srgbClr val="FFFF00"/>
                </a:solidFill>
              </a:rPr>
              <a:t>Specialist Award in Social Work</a:t>
            </a:r>
            <a:r>
              <a:rPr lang="en-GB" sz="2400" dirty="0"/>
              <a:t>:- For those involved in complex work requiring high levels of responsibility and accountability. </a:t>
            </a:r>
          </a:p>
          <a:p>
            <a:r>
              <a:rPr lang="en-GB" sz="2400" dirty="0"/>
              <a:t>3. </a:t>
            </a:r>
            <a:r>
              <a:rPr lang="en-GB" sz="2400" dirty="0">
                <a:solidFill>
                  <a:srgbClr val="FFFF00"/>
                </a:solidFill>
              </a:rPr>
              <a:t>Leadership and Strategic Award in Social Work</a:t>
            </a:r>
            <a:r>
              <a:rPr lang="en-GB" sz="2400" dirty="0"/>
              <a:t>:- For those influencing developments and influencing others. </a:t>
            </a:r>
          </a:p>
          <a:p>
            <a:r>
              <a:rPr lang="en-GB" sz="2400" dirty="0"/>
              <a:t>4. </a:t>
            </a:r>
            <a:r>
              <a:rPr lang="en-GB" sz="2400" dirty="0">
                <a:solidFill>
                  <a:srgbClr val="FFFF00"/>
                </a:solidFill>
              </a:rPr>
              <a:t>Advanced Scholarship Award in Social Work*</a:t>
            </a:r>
            <a:r>
              <a:rPr lang="en-GB" sz="2400" dirty="0"/>
              <a:t>:-For those who are involved in the acquisition and dissemination of new knowledge, demonstrating a sustained commitment to innovation policy and practice development (currently available for those who have completed PhD and wish to claim professional accreditation).</a:t>
            </a:r>
          </a:p>
          <a:p>
            <a:pPr marL="0" indent="0">
              <a:buNone/>
            </a:pPr>
            <a:r>
              <a:rPr lang="en-GB" sz="2400" i="1" dirty="0"/>
              <a:t>*please note that currently there is funding available on an annual basis for applicants via the R&amp;D office to apply for PhD studies </a:t>
            </a:r>
          </a:p>
          <a:p>
            <a:endParaRPr lang="en-GB" sz="2400" dirty="0"/>
          </a:p>
        </p:txBody>
      </p:sp>
    </p:spTree>
    <p:extLst>
      <p:ext uri="{BB962C8B-B14F-4D97-AF65-F5344CB8AC3E}">
        <p14:creationId xmlns:p14="http://schemas.microsoft.com/office/powerpoint/2010/main" val="3773206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Consolidation AWARD REQUIREMENTS </a:t>
            </a:r>
          </a:p>
        </p:txBody>
      </p:sp>
      <p:sp>
        <p:nvSpPr>
          <p:cNvPr id="3" name="Content Placeholder 2"/>
          <p:cNvSpPr>
            <a:spLocks noGrp="1"/>
          </p:cNvSpPr>
          <p:nvPr>
            <p:ph idx="1"/>
          </p:nvPr>
        </p:nvSpPr>
        <p:spPr/>
        <p:txBody>
          <a:bodyPr/>
          <a:lstStyle/>
          <a:p>
            <a:r>
              <a:rPr lang="en-GB" dirty="0"/>
              <a:t>Each Consolidation Award has six Requirements  (see QR code for further details) </a:t>
            </a:r>
          </a:p>
          <a:p>
            <a:r>
              <a:rPr lang="en-GB" dirty="0"/>
              <a:t>Details also available on NISCC portal </a:t>
            </a:r>
          </a:p>
          <a:p>
            <a:endParaRPr lang="en-GB" dirty="0"/>
          </a:p>
          <a:p>
            <a:endParaRPr lang="en-GB" dirty="0"/>
          </a:p>
        </p:txBody>
      </p:sp>
      <p:pic>
        <p:nvPicPr>
          <p:cNvPr id="4" name="Picture 3"/>
          <p:cNvPicPr>
            <a:picLocks noChangeAspect="1"/>
          </p:cNvPicPr>
          <p:nvPr/>
        </p:nvPicPr>
        <p:blipFill>
          <a:blip r:embed="rId2"/>
          <a:stretch>
            <a:fillRect/>
          </a:stretch>
        </p:blipFill>
        <p:spPr>
          <a:xfrm>
            <a:off x="3526895" y="3573016"/>
            <a:ext cx="2088648" cy="2088648"/>
          </a:xfrm>
          <a:prstGeom prst="rect">
            <a:avLst/>
          </a:prstGeom>
        </p:spPr>
      </p:pic>
    </p:spTree>
    <p:extLst>
      <p:ext uri="{BB962C8B-B14F-4D97-AF65-F5344CB8AC3E}">
        <p14:creationId xmlns:p14="http://schemas.microsoft.com/office/powerpoint/2010/main" val="3731014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Mandatory requirements </a:t>
            </a:r>
          </a:p>
        </p:txBody>
      </p:sp>
      <p:sp>
        <p:nvSpPr>
          <p:cNvPr id="3" name="Content Placeholder 2"/>
          <p:cNvSpPr>
            <a:spLocks noGrp="1"/>
          </p:cNvSpPr>
          <p:nvPr>
            <p:ph idx="1"/>
          </p:nvPr>
        </p:nvSpPr>
        <p:spPr/>
        <p:txBody>
          <a:bodyPr>
            <a:normAutofit fontScale="92500" lnSpcReduction="20000"/>
          </a:bodyPr>
          <a:lstStyle/>
          <a:p>
            <a:pPr marL="0" indent="0">
              <a:buNone/>
            </a:pPr>
            <a:endParaRPr lang="en-GB" dirty="0"/>
          </a:p>
          <a:p>
            <a:pPr marL="0" indent="0">
              <a:buNone/>
            </a:pPr>
            <a:r>
              <a:rPr lang="en-GB" dirty="0"/>
              <a:t>On completion of ASSESSED YEAR in EMPLOYMENT (AYE), you have a period of three years within which to complete two Mandatory Requirements at Consolidation/Specialist Level – </a:t>
            </a:r>
          </a:p>
          <a:p>
            <a:pPr marL="0" indent="0">
              <a:buNone/>
            </a:pPr>
            <a:endParaRPr lang="en-GB" b="1" dirty="0">
              <a:solidFill>
                <a:srgbClr val="FF0000"/>
              </a:solidFill>
            </a:endParaRPr>
          </a:p>
          <a:p>
            <a:pPr marL="0" indent="0">
              <a:buNone/>
            </a:pPr>
            <a:r>
              <a:rPr lang="en-GB" b="1" dirty="0">
                <a:solidFill>
                  <a:srgbClr val="FF0000"/>
                </a:solidFill>
              </a:rPr>
              <a:t>IT IS IMPORTANT FOR YOU TO COMPLETE YOUR REQUIREMENTS AND ALSO IMPORTANT FOR MANAGERS TO ENSURE THAT STAFF ARE AWARE OF THEIR PROFESSIONAL RESPONSIBILITY TO COMPLETE MANDATORY REQUIREMENTS WITHIN THE TIMEFRAME AND ARE SUPPORTED TO DO SO</a:t>
            </a:r>
          </a:p>
          <a:p>
            <a:pPr marL="0" indent="0">
              <a:buNone/>
            </a:pPr>
            <a:endParaRPr lang="en-GB" dirty="0"/>
          </a:p>
          <a:p>
            <a:pPr marL="0" indent="0">
              <a:buNone/>
            </a:pPr>
            <a:r>
              <a:rPr lang="en-GB" dirty="0"/>
              <a:t>Mandatory Requirements may also be a requirement of your NISCC Registration if you have  obtained your professional social work qualification outside of NI </a:t>
            </a:r>
          </a:p>
        </p:txBody>
      </p:sp>
    </p:spTree>
    <p:extLst>
      <p:ext uri="{BB962C8B-B14F-4D97-AF65-F5344CB8AC3E}">
        <p14:creationId xmlns:p14="http://schemas.microsoft.com/office/powerpoint/2010/main" val="3878383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INITIAL PROFESSIONAL DEVELOPMENT (IPD) (Consolidation Level)</a:t>
            </a:r>
          </a:p>
        </p:txBody>
      </p:sp>
      <p:sp>
        <p:nvSpPr>
          <p:cNvPr id="3" name="Content Placeholder 2"/>
          <p:cNvSpPr>
            <a:spLocks noGrp="1"/>
          </p:cNvSpPr>
          <p:nvPr>
            <p:ph idx="1"/>
          </p:nvPr>
        </p:nvSpPr>
        <p:spPr/>
        <p:txBody>
          <a:bodyPr/>
          <a:lstStyle/>
          <a:p>
            <a:r>
              <a:rPr lang="en-GB" dirty="0"/>
              <a:t>SERVES AS A STRUCTURED, SUPPORTED PROGRAMME TO OBTAIN MANDATORY REQUIREMENTS TO MEET YOUR REGISTRATION POST-AYE</a:t>
            </a:r>
          </a:p>
          <a:p>
            <a:r>
              <a:rPr lang="en-GB" dirty="0"/>
              <a:t>CONSOLIDATES SKILLS AT EARLY-STAGE CAREER AND ALSO WHEN ENTERING A NEW SOCIAL WORK ROLE</a:t>
            </a:r>
          </a:p>
          <a:p>
            <a:r>
              <a:rPr lang="en-GB" dirty="0"/>
              <a:t>PROVIDES PROFESSIONAL AND ACADEMIC ACCREDITATION AT MASTERS LEVEL</a:t>
            </a:r>
          </a:p>
          <a:p>
            <a:r>
              <a:rPr lang="en-GB" dirty="0"/>
              <a:t>AVAILABLE TO ALL PERMANENT AND TEMPORARY CONTRACT STAFF WITHIN TRUSTS REGIONALLY </a:t>
            </a:r>
          </a:p>
        </p:txBody>
      </p:sp>
    </p:spTree>
    <p:extLst>
      <p:ext uri="{BB962C8B-B14F-4D97-AF65-F5344CB8AC3E}">
        <p14:creationId xmlns:p14="http://schemas.microsoft.com/office/powerpoint/2010/main" val="26535254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8892</TotalTime>
  <Words>4029</Words>
  <Application>Microsoft Office PowerPoint</Application>
  <PresentationFormat>On-screen Show (4:3)</PresentationFormat>
  <Paragraphs>415</Paragraphs>
  <Slides>53</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4" baseType="lpstr">
      <vt:lpstr>MS PGothic</vt:lpstr>
      <vt:lpstr>Arial</vt:lpstr>
      <vt:lpstr>Arial Rounded MT Bold</vt:lpstr>
      <vt:lpstr>Calibri</vt:lpstr>
      <vt:lpstr>Corbel</vt:lpstr>
      <vt:lpstr>Open Sans</vt:lpstr>
      <vt:lpstr>Symbol</vt:lpstr>
      <vt:lpstr>Times New Roman</vt:lpstr>
      <vt:lpstr>Wingdings</vt:lpstr>
      <vt:lpstr>Banded</vt:lpstr>
      <vt:lpstr>Acrobat Document</vt:lpstr>
      <vt:lpstr>LUNCHTIME SEMINAR 11TH January 2023 </vt:lpstr>
      <vt:lpstr>NISCC LUNCHTIME SEMINAR</vt:lpstr>
      <vt:lpstr>INTRODUCTION</vt:lpstr>
      <vt:lpstr>WHY IS PROFESSIONAL DEVELOPMENT IMPORTANT? </vt:lpstr>
      <vt:lpstr>Developing and Sustaining SOCIAL WORK PRACTICE</vt:lpstr>
      <vt:lpstr>Overview of the Professional in Practice Framework</vt:lpstr>
      <vt:lpstr>Consolidation AWARD REQUIREMENTS </vt:lpstr>
      <vt:lpstr>Mandatory requirements </vt:lpstr>
      <vt:lpstr>INITIAL PROFESSIONAL DEVELOPMENT (IPD) (Consolidation Level)</vt:lpstr>
      <vt:lpstr>Three stages to applying for IPD*: Please note that this route is noT open to Agency Staff </vt:lpstr>
      <vt:lpstr>Entry Requirements for IPD </vt:lpstr>
      <vt:lpstr>Funding for IPD?</vt:lpstr>
      <vt:lpstr>Am I entitled to Study Leave?</vt:lpstr>
      <vt:lpstr>Building Academic credits </vt:lpstr>
      <vt:lpstr>sPECIALIST AWARD REQUIREMENTS </vt:lpstr>
      <vt:lpstr>SPECIALIST AWARDS </vt:lpstr>
      <vt:lpstr>Leadership and Strategic AWARD REQUIREMENTS </vt:lpstr>
      <vt:lpstr>LEADERSHIP &amp; STRATEGIC</vt:lpstr>
      <vt:lpstr>Engaging in Research</vt:lpstr>
      <vt:lpstr>NISCC –  4 Pip routes for achievement </vt:lpstr>
      <vt:lpstr>PowerPoint Presentation</vt:lpstr>
      <vt:lpstr>INDIVIDUAL ASSESSMENT ROUTE</vt:lpstr>
      <vt:lpstr>IAR</vt:lpstr>
      <vt:lpstr>WHAT IS AN IAR?</vt:lpstr>
      <vt:lpstr>IAR</vt:lpstr>
      <vt:lpstr>ASSIGNMENT </vt:lpstr>
      <vt:lpstr>APEL</vt:lpstr>
      <vt:lpstr>DOCUMENTS </vt:lpstr>
      <vt:lpstr>APCL</vt:lpstr>
      <vt:lpstr>IN SERVICE TRAINING METHOD</vt:lpstr>
      <vt:lpstr>DIRECT OBSERVATION METHOD </vt:lpstr>
      <vt:lpstr>VERBAL PRESENTATION METHOD </vt:lpstr>
      <vt:lpstr>WHAT YOU NEED TO INCLUDE</vt:lpstr>
      <vt:lpstr>YOU MUST INCLUDE THE FOLLOWING SIGNED DOCUMENTS:</vt:lpstr>
      <vt:lpstr>IAR SUBMISSION RULES </vt:lpstr>
      <vt:lpstr>CLAIMING ACADEMIC CREDITS FOR AN IAR Submission</vt:lpstr>
      <vt:lpstr>Credit accumulation Route </vt:lpstr>
      <vt:lpstr>PowerPoint Presentation</vt:lpstr>
      <vt:lpstr>PowerPoint Presentation</vt:lpstr>
      <vt:lpstr>reflection</vt:lpstr>
      <vt:lpstr>Impact statement</vt:lpstr>
      <vt:lpstr>Summary Linking statement</vt:lpstr>
      <vt:lpstr>PowerPoint Presentation</vt:lpstr>
      <vt:lpstr>CAR</vt:lpstr>
      <vt:lpstr>ADDITIONALLY……………</vt:lpstr>
      <vt:lpstr>PowerPoint Presentation</vt:lpstr>
      <vt:lpstr>PowerPoint Presentation</vt:lpstr>
      <vt:lpstr>PowerPoint Presentation</vt:lpstr>
      <vt:lpstr>PowerPoint Presentation</vt:lpstr>
      <vt:lpstr>PowerPoint Presentation</vt:lpstr>
      <vt:lpstr>  Resources  for You </vt:lpstr>
      <vt:lpstr>PowerPoint Presentation</vt:lpstr>
      <vt:lpstr>PowerPoint Presentation</vt:lpstr>
    </vt:vector>
  </TitlesOfParts>
  <Company>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Mairead Harkin</dc:creator>
  <cp:lastModifiedBy>Alison Shaw</cp:lastModifiedBy>
  <cp:revision>207</cp:revision>
  <cp:lastPrinted>2016-04-29T13:35:08Z</cp:lastPrinted>
  <dcterms:created xsi:type="dcterms:W3CDTF">2015-05-28T20:15:58Z</dcterms:created>
  <dcterms:modified xsi:type="dcterms:W3CDTF">2023-01-11T08:06:51Z</dcterms:modified>
</cp:coreProperties>
</file>