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6"/>
  </p:notesMasterIdLst>
  <p:handoutMasterIdLst>
    <p:handoutMasterId r:id="rId17"/>
  </p:handoutMasterIdLst>
  <p:sldIdLst>
    <p:sldId id="267" r:id="rId2"/>
    <p:sldId id="395" r:id="rId3"/>
    <p:sldId id="394" r:id="rId4"/>
    <p:sldId id="373" r:id="rId5"/>
    <p:sldId id="375" r:id="rId6"/>
    <p:sldId id="385" r:id="rId7"/>
    <p:sldId id="396" r:id="rId8"/>
    <p:sldId id="397" r:id="rId9"/>
    <p:sldId id="393" r:id="rId10"/>
    <p:sldId id="398" r:id="rId11"/>
    <p:sldId id="383" r:id="rId12"/>
    <p:sldId id="400" r:id="rId13"/>
    <p:sldId id="401" r:id="rId14"/>
    <p:sldId id="399" r:id="rId15"/>
  </p:sldIdLst>
  <p:sldSz cx="9144000" cy="6858000" type="screen4x3"/>
  <p:notesSz cx="6797675" cy="9874250"/>
  <p:defaultTextStyle>
    <a:defPPr>
      <a:defRPr lang="en-GB"/>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p:defaultTextStyle>
  <p:extLst>
    <p:ext uri="{521415D9-36F7-43E2-AB2F-B90AF26B5E84}">
      <p14:sectionLst xmlns:p14="http://schemas.microsoft.com/office/powerpoint/2010/main">
        <p14:section name="Default Section" id="{B6B9BA2E-6C80-9F49-AE3E-95DB3EBD8071}">
          <p14:sldIdLst>
            <p14:sldId id="267"/>
            <p14:sldId id="395"/>
            <p14:sldId id="394"/>
            <p14:sldId id="373"/>
            <p14:sldId id="375"/>
            <p14:sldId id="385"/>
            <p14:sldId id="396"/>
            <p14:sldId id="397"/>
            <p14:sldId id="393"/>
            <p14:sldId id="398"/>
            <p14:sldId id="383"/>
            <p14:sldId id="400"/>
            <p14:sldId id="401"/>
            <p14:sldId id="399"/>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839E"/>
    <a:srgbClr val="1C2A4D"/>
    <a:srgbClr val="13849D"/>
    <a:srgbClr val="138099"/>
    <a:srgbClr val="16839F"/>
    <a:srgbClr val="B503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80" autoAdjust="0"/>
    <p:restoredTop sz="94690" autoAdjust="0"/>
  </p:normalViewPr>
  <p:slideViewPr>
    <p:cSldViewPr>
      <p:cViewPr varScale="1">
        <p:scale>
          <a:sx n="131" d="100"/>
          <a:sy n="131" d="100"/>
        </p:scale>
        <p:origin x="86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3036" y="102"/>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0"/>
            <a:ext cx="2945659"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531" tIns="47265" rIns="94531" bIns="47265" numCol="1" anchor="t" anchorCtr="0" compatLnSpc="1">
            <a:prstTxWarp prst="textNoShape">
              <a:avLst/>
            </a:prstTxWarp>
          </a:bodyPr>
          <a:lstStyle>
            <a:lvl1pPr>
              <a:defRPr sz="1200"/>
            </a:lvl1pPr>
          </a:lstStyle>
          <a:p>
            <a:endParaRPr lang="en-GB" altLang="en-US" dirty="0"/>
          </a:p>
        </p:txBody>
      </p:sp>
      <p:sp>
        <p:nvSpPr>
          <p:cNvPr id="5123" name="Rectangle 3"/>
          <p:cNvSpPr>
            <a:spLocks noGrp="1" noChangeArrowheads="1"/>
          </p:cNvSpPr>
          <p:nvPr>
            <p:ph type="dt" sz="quarter" idx="1"/>
          </p:nvPr>
        </p:nvSpPr>
        <p:spPr bwMode="auto">
          <a:xfrm>
            <a:off x="3852016" y="0"/>
            <a:ext cx="2945659"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531" tIns="47265" rIns="94531" bIns="47265" numCol="1" anchor="t" anchorCtr="0" compatLnSpc="1">
            <a:prstTxWarp prst="textNoShape">
              <a:avLst/>
            </a:prstTxWarp>
          </a:bodyPr>
          <a:lstStyle>
            <a:lvl1pPr algn="r">
              <a:defRPr sz="1200"/>
            </a:lvl1pPr>
          </a:lstStyle>
          <a:p>
            <a:endParaRPr lang="en-GB" altLang="en-US" dirty="0"/>
          </a:p>
        </p:txBody>
      </p:sp>
      <p:sp>
        <p:nvSpPr>
          <p:cNvPr id="5124" name="Rectangle 4"/>
          <p:cNvSpPr>
            <a:spLocks noGrp="1" noChangeArrowheads="1"/>
          </p:cNvSpPr>
          <p:nvPr>
            <p:ph type="ftr" sz="quarter" idx="2"/>
          </p:nvPr>
        </p:nvSpPr>
        <p:spPr bwMode="auto">
          <a:xfrm>
            <a:off x="1" y="9380538"/>
            <a:ext cx="2945659"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531" tIns="47265" rIns="94531" bIns="47265" numCol="1" anchor="b" anchorCtr="0" compatLnSpc="1">
            <a:prstTxWarp prst="textNoShape">
              <a:avLst/>
            </a:prstTxWarp>
          </a:bodyPr>
          <a:lstStyle>
            <a:lvl1pPr>
              <a:defRPr sz="1200"/>
            </a:lvl1pPr>
          </a:lstStyle>
          <a:p>
            <a:endParaRPr lang="en-GB" altLang="en-US" dirty="0"/>
          </a:p>
        </p:txBody>
      </p:sp>
      <p:sp>
        <p:nvSpPr>
          <p:cNvPr id="5125" name="Rectangle 5"/>
          <p:cNvSpPr>
            <a:spLocks noGrp="1" noChangeArrowheads="1"/>
          </p:cNvSpPr>
          <p:nvPr>
            <p:ph type="sldNum" sz="quarter" idx="3"/>
          </p:nvPr>
        </p:nvSpPr>
        <p:spPr bwMode="auto">
          <a:xfrm>
            <a:off x="3852016" y="9380538"/>
            <a:ext cx="2945659"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531" tIns="47265" rIns="94531" bIns="47265" numCol="1" anchor="b" anchorCtr="0" compatLnSpc="1">
            <a:prstTxWarp prst="textNoShape">
              <a:avLst/>
            </a:prstTxWarp>
          </a:bodyPr>
          <a:lstStyle>
            <a:lvl1pPr algn="r">
              <a:defRPr sz="1200"/>
            </a:lvl1pPr>
          </a:lstStyle>
          <a:p>
            <a:fld id="{7493736E-6AC0-485F-A888-90BB704161EE}" type="slidenum">
              <a:rPr lang="en-GB" altLang="en-US"/>
              <a:pPr/>
              <a:t>‹#›</a:t>
            </a:fld>
            <a:endParaRPr lang="en-GB" altLang="en-US" dirty="0"/>
          </a:p>
        </p:txBody>
      </p:sp>
    </p:spTree>
    <p:extLst>
      <p:ext uri="{BB962C8B-B14F-4D97-AF65-F5344CB8AC3E}">
        <p14:creationId xmlns:p14="http://schemas.microsoft.com/office/powerpoint/2010/main" val="2598804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2945659"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531" tIns="47265" rIns="94531" bIns="47265" numCol="1" anchor="t" anchorCtr="0" compatLnSpc="1">
            <a:prstTxWarp prst="textNoShape">
              <a:avLst/>
            </a:prstTxWarp>
          </a:bodyPr>
          <a:lstStyle>
            <a:lvl1pPr>
              <a:defRPr sz="1200"/>
            </a:lvl1pPr>
          </a:lstStyle>
          <a:p>
            <a:endParaRPr lang="en-GB" altLang="en-US" dirty="0"/>
          </a:p>
        </p:txBody>
      </p:sp>
      <p:sp>
        <p:nvSpPr>
          <p:cNvPr id="4099" name="Rectangle 3"/>
          <p:cNvSpPr>
            <a:spLocks noGrp="1" noChangeArrowheads="1"/>
          </p:cNvSpPr>
          <p:nvPr>
            <p:ph type="dt" idx="1"/>
          </p:nvPr>
        </p:nvSpPr>
        <p:spPr bwMode="auto">
          <a:xfrm>
            <a:off x="3852016" y="0"/>
            <a:ext cx="2945659"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531" tIns="47265" rIns="94531" bIns="47265" numCol="1" anchor="t" anchorCtr="0" compatLnSpc="1">
            <a:prstTxWarp prst="textNoShape">
              <a:avLst/>
            </a:prstTxWarp>
          </a:bodyPr>
          <a:lstStyle>
            <a:lvl1pPr algn="r">
              <a:defRPr sz="1200"/>
            </a:lvl1pPr>
          </a:lstStyle>
          <a:p>
            <a:endParaRPr lang="en-GB" altLang="en-US" dirty="0"/>
          </a:p>
        </p:txBody>
      </p:sp>
      <p:sp>
        <p:nvSpPr>
          <p:cNvPr id="4100" name="Rectangle 4"/>
          <p:cNvSpPr>
            <a:spLocks noGrp="1" noRot="1" noChangeAspect="1" noChangeArrowheads="1" noTextEdit="1"/>
          </p:cNvSpPr>
          <p:nvPr>
            <p:ph type="sldImg" idx="2"/>
          </p:nvPr>
        </p:nvSpPr>
        <p:spPr bwMode="auto">
          <a:xfrm>
            <a:off x="931863" y="739775"/>
            <a:ext cx="4935537" cy="37036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06357" y="4690270"/>
            <a:ext cx="4984962" cy="444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531" tIns="47265" rIns="94531" bIns="47265"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102" name="Rectangle 6"/>
          <p:cNvSpPr>
            <a:spLocks noGrp="1" noChangeArrowheads="1"/>
          </p:cNvSpPr>
          <p:nvPr>
            <p:ph type="ftr" sz="quarter" idx="4"/>
          </p:nvPr>
        </p:nvSpPr>
        <p:spPr bwMode="auto">
          <a:xfrm>
            <a:off x="1" y="9380538"/>
            <a:ext cx="2945659"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531" tIns="47265" rIns="94531" bIns="47265" numCol="1" anchor="b" anchorCtr="0" compatLnSpc="1">
            <a:prstTxWarp prst="textNoShape">
              <a:avLst/>
            </a:prstTxWarp>
          </a:bodyPr>
          <a:lstStyle>
            <a:lvl1pPr>
              <a:defRPr sz="1200"/>
            </a:lvl1pPr>
          </a:lstStyle>
          <a:p>
            <a:endParaRPr lang="en-GB" altLang="en-US" dirty="0"/>
          </a:p>
        </p:txBody>
      </p:sp>
      <p:sp>
        <p:nvSpPr>
          <p:cNvPr id="4103" name="Rectangle 7"/>
          <p:cNvSpPr>
            <a:spLocks noGrp="1" noChangeArrowheads="1"/>
          </p:cNvSpPr>
          <p:nvPr>
            <p:ph type="sldNum" sz="quarter" idx="5"/>
          </p:nvPr>
        </p:nvSpPr>
        <p:spPr bwMode="auto">
          <a:xfrm>
            <a:off x="3852016" y="9380538"/>
            <a:ext cx="2945659"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531" tIns="47265" rIns="94531" bIns="47265" numCol="1" anchor="b" anchorCtr="0" compatLnSpc="1">
            <a:prstTxWarp prst="textNoShape">
              <a:avLst/>
            </a:prstTxWarp>
          </a:bodyPr>
          <a:lstStyle>
            <a:lvl1pPr algn="r">
              <a:defRPr sz="1200"/>
            </a:lvl1pPr>
          </a:lstStyle>
          <a:p>
            <a:fld id="{DF8958E8-482E-4AD7-9BE8-E65CBCD782D1}" type="slidenum">
              <a:rPr lang="en-GB" altLang="en-US"/>
              <a:pPr/>
              <a:t>‹#›</a:t>
            </a:fld>
            <a:endParaRPr lang="en-GB" altLang="en-US" dirty="0"/>
          </a:p>
        </p:txBody>
      </p:sp>
    </p:spTree>
    <p:extLst>
      <p:ext uri="{BB962C8B-B14F-4D97-AF65-F5344CB8AC3E}">
        <p14:creationId xmlns:p14="http://schemas.microsoft.com/office/powerpoint/2010/main" val="403402057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340769"/>
            <a:ext cx="6858000" cy="2169195"/>
          </a:xfrm>
          <a:prstGeom prst="rect">
            <a:avLst/>
          </a:prstGeom>
        </p:spPr>
        <p:txBody>
          <a:bodyPr anchor="b"/>
          <a:lstStyle>
            <a:lvl1pPr algn="ctr">
              <a:defRPr sz="4400">
                <a:solidFill>
                  <a:schemeClr val="accent1">
                    <a:lumMod val="50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3600">
                <a:solidFill>
                  <a:schemeClr val="accent6"/>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716180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95154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5335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20995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41992" y="2"/>
            <a:ext cx="4879454" cy="1325563"/>
          </a:xfrm>
          <a:prstGeom prst="rect">
            <a:avLst/>
          </a:prstGeom>
        </p:spPr>
        <p:txBody>
          <a:bodyPr/>
          <a:lstStyle>
            <a:lvl1pPr>
              <a:defRPr sz="3600">
                <a:solidFill>
                  <a:schemeClr val="accent1">
                    <a:lumMod val="50000"/>
                  </a:schemeClr>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4746" y="1844826"/>
            <a:ext cx="7886700" cy="4123655"/>
          </a:xfrm>
          <a:prstGeom prst="rect">
            <a:avLst/>
          </a:prstGeo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08749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a:prstGeom prst="rect">
            <a:avLst/>
          </a:prstGeom>
        </p:spPr>
        <p:txBody>
          <a:bodyPr anchor="b"/>
          <a:lstStyle>
            <a:lvl1pPr>
              <a:defRPr sz="4800">
                <a:solidFill>
                  <a:schemeClr val="accent1">
                    <a:lumMod val="50000"/>
                  </a:schemeClr>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623888" y="4589465"/>
            <a:ext cx="7886700" cy="1500187"/>
          </a:xfrm>
          <a:prstGeom prst="rect">
            <a:avLst/>
          </a:prstGeom>
        </p:spPr>
        <p:txBody>
          <a:bodyPr/>
          <a:lstStyle>
            <a:lvl1pPr marL="0" indent="0">
              <a:buNone/>
              <a:defRPr sz="2400">
                <a:solidFill>
                  <a:schemeClr val="accent6"/>
                </a:solidFill>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Click to edit Master text styles</a:t>
            </a:r>
          </a:p>
        </p:txBody>
      </p:sp>
    </p:spTree>
    <p:extLst>
      <p:ext uri="{BB962C8B-B14F-4D97-AF65-F5344CB8AC3E}">
        <p14:creationId xmlns:p14="http://schemas.microsoft.com/office/powerpoint/2010/main" val="3333657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00098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630239"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7734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360043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569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7"/>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9"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55360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7"/>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630239"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02851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6"/>
          <p:cNvSpPr>
            <a:spLocks noChangeArrowheads="1"/>
          </p:cNvSpPr>
          <p:nvPr userDrawn="1"/>
        </p:nvSpPr>
        <p:spPr bwMode="auto">
          <a:xfrm>
            <a:off x="6629400" y="6172200"/>
            <a:ext cx="6096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400" dirty="0"/>
          </a:p>
        </p:txBody>
      </p:sp>
      <p:sp>
        <p:nvSpPr>
          <p:cNvPr id="1041" name="Line 17"/>
          <p:cNvSpPr>
            <a:spLocks noChangeShapeType="1"/>
          </p:cNvSpPr>
          <p:nvPr userDrawn="1"/>
        </p:nvSpPr>
        <p:spPr bwMode="auto">
          <a:xfrm>
            <a:off x="0" y="60198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400" dirty="0"/>
          </a:p>
        </p:txBody>
      </p:sp>
      <p:sp>
        <p:nvSpPr>
          <p:cNvPr id="1042" name="Line 18"/>
          <p:cNvSpPr>
            <a:spLocks noChangeShapeType="1"/>
          </p:cNvSpPr>
          <p:nvPr userDrawn="1"/>
        </p:nvSpPr>
        <p:spPr bwMode="auto">
          <a:xfrm>
            <a:off x="0" y="12954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400" dirty="0"/>
          </a:p>
        </p:txBody>
      </p:sp>
      <p:pic>
        <p:nvPicPr>
          <p:cNvPr id="4" name="Picture 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51520" y="91335"/>
            <a:ext cx="2617092" cy="1100896"/>
          </a:xfrm>
          <a:prstGeom prst="rect">
            <a:avLst/>
          </a:prstGeom>
        </p:spPr>
      </p:pic>
      <p:pic>
        <p:nvPicPr>
          <p:cNvPr id="2"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67544" y="6093296"/>
            <a:ext cx="1800200" cy="674905"/>
          </a:xfrm>
          <a:prstGeom prst="rect">
            <a:avLst/>
          </a:prstGeom>
        </p:spPr>
      </p:pic>
      <p:pic>
        <p:nvPicPr>
          <p:cNvPr id="3" name="Picture 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164288" y="6089931"/>
            <a:ext cx="1302076" cy="738621"/>
          </a:xfrm>
          <a:prstGeom prst="rect">
            <a:avLst/>
          </a:prstGeom>
        </p:spPr>
      </p:pic>
      <p:sp>
        <p:nvSpPr>
          <p:cNvPr id="5" name="TextBox 4"/>
          <p:cNvSpPr txBox="1"/>
          <p:nvPr userDrawn="1"/>
        </p:nvSpPr>
        <p:spPr>
          <a:xfrm>
            <a:off x="3707904" y="6237312"/>
            <a:ext cx="2304256" cy="461665"/>
          </a:xfrm>
          <a:prstGeom prst="rect">
            <a:avLst/>
          </a:prstGeom>
          <a:noFill/>
        </p:spPr>
        <p:txBody>
          <a:bodyPr wrap="square" rtlCol="0">
            <a:spAutoFit/>
          </a:bodyPr>
          <a:lstStyle/>
          <a:p>
            <a:r>
              <a:rPr lang="en-GB" dirty="0">
                <a:solidFill>
                  <a:srgbClr val="1C2A4D"/>
                </a:solidFill>
                <a:latin typeface="Arial" panose="020B0604020202020204" pitchFamily="34" charset="0"/>
                <a:cs typeface="Arial" panose="020B0604020202020204" pitchFamily="34" charset="0"/>
              </a:rPr>
              <a:t>www.ark.ac.uk</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anose="02020603050405020304" pitchFamily="18" charset="0"/>
        </a:defRPr>
      </a:lvl2pPr>
      <a:lvl3pPr algn="ctr" rtl="0" fontAlgn="base">
        <a:spcBef>
          <a:spcPct val="0"/>
        </a:spcBef>
        <a:spcAft>
          <a:spcPct val="0"/>
        </a:spcAft>
        <a:defRPr sz="4400">
          <a:solidFill>
            <a:schemeClr val="tx2"/>
          </a:solidFill>
          <a:latin typeface="Times" panose="02020603050405020304" pitchFamily="18" charset="0"/>
        </a:defRPr>
      </a:lvl3pPr>
      <a:lvl4pPr algn="ctr" rtl="0" fontAlgn="base">
        <a:spcBef>
          <a:spcPct val="0"/>
        </a:spcBef>
        <a:spcAft>
          <a:spcPct val="0"/>
        </a:spcAft>
        <a:defRPr sz="4400">
          <a:solidFill>
            <a:schemeClr val="tx2"/>
          </a:solidFill>
          <a:latin typeface="Times" panose="02020603050405020304" pitchFamily="18" charset="0"/>
        </a:defRPr>
      </a:lvl4pPr>
      <a:lvl5pPr algn="ctr" rtl="0" fontAlgn="base">
        <a:spcBef>
          <a:spcPct val="0"/>
        </a:spcBef>
        <a:spcAft>
          <a:spcPct val="0"/>
        </a:spcAft>
        <a:defRPr sz="4400">
          <a:solidFill>
            <a:schemeClr val="tx2"/>
          </a:solidFill>
          <a:latin typeface="Times" panose="02020603050405020304" pitchFamily="18" charset="0"/>
        </a:defRPr>
      </a:lvl5pPr>
      <a:lvl6pPr marL="457200" algn="ctr" rtl="0" fontAlgn="base">
        <a:spcBef>
          <a:spcPct val="0"/>
        </a:spcBef>
        <a:spcAft>
          <a:spcPct val="0"/>
        </a:spcAft>
        <a:defRPr sz="4400">
          <a:solidFill>
            <a:schemeClr val="tx2"/>
          </a:solidFill>
          <a:latin typeface="Times" panose="02020603050405020304" pitchFamily="18" charset="0"/>
        </a:defRPr>
      </a:lvl6pPr>
      <a:lvl7pPr marL="914400" algn="ctr" rtl="0" fontAlgn="base">
        <a:spcBef>
          <a:spcPct val="0"/>
        </a:spcBef>
        <a:spcAft>
          <a:spcPct val="0"/>
        </a:spcAft>
        <a:defRPr sz="4400">
          <a:solidFill>
            <a:schemeClr val="tx2"/>
          </a:solidFill>
          <a:latin typeface="Times" panose="02020603050405020304" pitchFamily="18" charset="0"/>
        </a:defRPr>
      </a:lvl7pPr>
      <a:lvl8pPr marL="1371600" algn="ctr" rtl="0" fontAlgn="base">
        <a:spcBef>
          <a:spcPct val="0"/>
        </a:spcBef>
        <a:spcAft>
          <a:spcPct val="0"/>
        </a:spcAft>
        <a:defRPr sz="4400">
          <a:solidFill>
            <a:schemeClr val="tx2"/>
          </a:solidFill>
          <a:latin typeface="Times" panose="02020603050405020304" pitchFamily="18" charset="0"/>
        </a:defRPr>
      </a:lvl8pPr>
      <a:lvl9pPr marL="1828800" algn="ctr" rtl="0" fontAlgn="base">
        <a:spcBef>
          <a:spcPct val="0"/>
        </a:spcBef>
        <a:spcAft>
          <a:spcPct val="0"/>
        </a:spcAft>
        <a:defRPr sz="4400">
          <a:solidFill>
            <a:schemeClr val="tx2"/>
          </a:solidFill>
          <a:latin typeface="Times"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communities-ni.gov.uk/publications/report-disability-strategy-expert-advisory-panel" TargetMode="External"/><Relationship Id="rId2" Type="http://schemas.openxmlformats.org/officeDocument/2006/relationships/hyperlink" Target="https://www.communities-ni.gov.uk/system/files/publications/communities/dfc-social-inclusion-strategy-gender-expert-advisory-panel-report.pdf" TargetMode="External"/><Relationship Id="rId1" Type="http://schemas.openxmlformats.org/officeDocument/2006/relationships/slideLayout" Target="../slideLayouts/slideLayout2.xml"/><Relationship Id="rId4" Type="http://schemas.openxmlformats.org/officeDocument/2006/relationships/hyperlink" Target="https://www.communities-ni.gov.uk/system/files/publications/communities/dfc-social-inclusion-strategy-lgbtqi-expert-advisory-panel-recommendations.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0" y="1124743"/>
            <a:ext cx="8352928" cy="216024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br>
              <a:rPr lang="en-GB" sz="3200" b="1" dirty="0">
                <a:latin typeface="Arial" panose="020B0604020202020204" pitchFamily="34" charset="0"/>
                <a:cs typeface="Arial" panose="020B0604020202020204" pitchFamily="34" charset="0"/>
              </a:rPr>
            </a:br>
            <a:br>
              <a:rPr lang="en-GB" b="1" dirty="0">
                <a:latin typeface="Arial" panose="020B0604020202020204" pitchFamily="34" charset="0"/>
                <a:cs typeface="Arial" panose="020B0604020202020204" pitchFamily="34" charset="0"/>
              </a:rPr>
            </a:br>
            <a:endParaRPr lang="en-US" altLang="en-US" b="1" dirty="0">
              <a:latin typeface="Arial" panose="020B0604020202020204" pitchFamily="34" charset="0"/>
              <a:cs typeface="Arial" panose="020B0604020202020204" pitchFamily="34" charset="0"/>
            </a:endParaRPr>
          </a:p>
        </p:txBody>
      </p:sp>
      <p:sp>
        <p:nvSpPr>
          <p:cNvPr id="16387" name="Rectangle 3"/>
          <p:cNvSpPr>
            <a:spLocks noGrp="1" noChangeArrowheads="1"/>
          </p:cNvSpPr>
          <p:nvPr>
            <p:ph idx="1"/>
          </p:nvPr>
        </p:nvSpPr>
        <p:spPr bwMode="auto">
          <a:xfrm>
            <a:off x="1403648" y="4396334"/>
            <a:ext cx="7886700" cy="136815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algn="ctr">
              <a:buNone/>
            </a:pPr>
            <a:r>
              <a:rPr lang="en-US" altLang="en-US" dirty="0">
                <a:solidFill>
                  <a:schemeClr val="tx1">
                    <a:lumMod val="95000"/>
                    <a:lumOff val="5000"/>
                  </a:schemeClr>
                </a:solidFill>
                <a:latin typeface="Arial" panose="020B0604020202020204" pitchFamily="34" charset="0"/>
                <a:ea typeface="+mj-ea"/>
                <a:cs typeface="Arial" panose="020B0604020202020204" pitchFamily="34" charset="0"/>
              </a:rPr>
              <a:t>		Ann Marie Gray</a:t>
            </a:r>
          </a:p>
          <a:p>
            <a:pPr marL="0" indent="0" algn="ctr">
              <a:buNone/>
            </a:pPr>
            <a:r>
              <a:rPr lang="en-US" altLang="en-US" dirty="0">
                <a:solidFill>
                  <a:schemeClr val="tx1">
                    <a:lumMod val="95000"/>
                    <a:lumOff val="5000"/>
                  </a:schemeClr>
                </a:solidFill>
                <a:latin typeface="Arial" panose="020B0604020202020204" pitchFamily="34" charset="0"/>
                <a:ea typeface="+mj-ea"/>
                <a:cs typeface="Arial" panose="020B0604020202020204" pitchFamily="34" charset="0"/>
              </a:rPr>
              <a:t>	  	   Ulster University</a:t>
            </a:r>
          </a:p>
        </p:txBody>
      </p:sp>
      <p:sp>
        <p:nvSpPr>
          <p:cNvPr id="2" name="TextBox 1">
            <a:extLst>
              <a:ext uri="{FF2B5EF4-FFF2-40B4-BE49-F238E27FC236}">
                <a16:creationId xmlns:a16="http://schemas.microsoft.com/office/drawing/2014/main" id="{BF988B60-9E77-239A-52F0-54637801E426}"/>
              </a:ext>
            </a:extLst>
          </p:cNvPr>
          <p:cNvSpPr txBox="1"/>
          <p:nvPr/>
        </p:nvSpPr>
        <p:spPr>
          <a:xfrm>
            <a:off x="1115616" y="1772816"/>
            <a:ext cx="7237312" cy="2308324"/>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Poverty and the Cost of Living: context and policy</a:t>
            </a:r>
            <a:endParaRPr lang="en-GB" sz="4800" b="1"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1A856-5D42-CF49-8148-E824A735DFF8}"/>
              </a:ext>
            </a:extLst>
          </p:cNvPr>
          <p:cNvSpPr>
            <a:spLocks noGrp="1"/>
          </p:cNvSpPr>
          <p:nvPr>
            <p:ph type="title"/>
          </p:nvPr>
        </p:nvSpPr>
        <p:spPr>
          <a:xfrm>
            <a:off x="2843808" y="2"/>
            <a:ext cx="5677638" cy="1325563"/>
          </a:xfrm>
        </p:spPr>
        <p:txBody>
          <a:bodyPr/>
          <a:lstStyle/>
          <a:p>
            <a:r>
              <a:rPr lang="en-US" sz="3200" dirty="0">
                <a:solidFill>
                  <a:schemeClr val="tx1"/>
                </a:solidFill>
                <a:latin typeface="Arial" panose="020B0604020202020204" pitchFamily="34" charset="0"/>
                <a:cs typeface="Arial" panose="020B0604020202020204" pitchFamily="34" charset="0"/>
              </a:rPr>
              <a:t>Impact long standing neglect of social infrastructure </a:t>
            </a:r>
          </a:p>
        </p:txBody>
      </p:sp>
      <p:sp>
        <p:nvSpPr>
          <p:cNvPr id="3" name="Content Placeholder 2">
            <a:extLst>
              <a:ext uri="{FF2B5EF4-FFF2-40B4-BE49-F238E27FC236}">
                <a16:creationId xmlns:a16="http://schemas.microsoft.com/office/drawing/2014/main" id="{712EA948-396A-CB40-8244-38A8AA8DB029}"/>
              </a:ext>
            </a:extLst>
          </p:cNvPr>
          <p:cNvSpPr>
            <a:spLocks noGrp="1"/>
          </p:cNvSpPr>
          <p:nvPr>
            <p:ph idx="1"/>
          </p:nvPr>
        </p:nvSpPr>
        <p:spPr>
          <a:xfrm>
            <a:off x="634746" y="1325566"/>
            <a:ext cx="7886700" cy="4642916"/>
          </a:xfrm>
        </p:spPr>
        <p:txBody>
          <a:bodyPr/>
          <a:lstStyle/>
          <a:p>
            <a:r>
              <a:rPr lang="en-US" sz="2800" dirty="0">
                <a:solidFill>
                  <a:schemeClr val="tx1"/>
                </a:solidFill>
                <a:latin typeface="Arial" panose="020B0604020202020204" pitchFamily="34" charset="0"/>
                <a:cs typeface="Arial" panose="020B0604020202020204" pitchFamily="34" charset="0"/>
              </a:rPr>
              <a:t>Childcare – no NI childcare strategy, no equivalent to childcare expansion in GB – link to high rate of female economic inactivity</a:t>
            </a:r>
          </a:p>
          <a:p>
            <a:r>
              <a:rPr lang="en-US" sz="2800" dirty="0">
                <a:solidFill>
                  <a:schemeClr val="tx1"/>
                </a:solidFill>
                <a:latin typeface="Arial" panose="020B0604020202020204" pitchFamily="34" charset="0"/>
                <a:cs typeface="Arial" panose="020B0604020202020204" pitchFamily="34" charset="0"/>
              </a:rPr>
              <a:t>Social care and social care workforce – system under pressure, workforce crisis linked to issues re pay, progression and qualifications framework; </a:t>
            </a:r>
            <a:r>
              <a:rPr lang="en-US" sz="2800" b="1" dirty="0">
                <a:solidFill>
                  <a:schemeClr val="tx1"/>
                </a:solidFill>
                <a:latin typeface="Arial" panose="020B0604020202020204" pitchFamily="34" charset="0"/>
                <a:cs typeface="Arial" panose="020B0604020202020204" pitchFamily="34" charset="0"/>
              </a:rPr>
              <a:t>failure to see ‘care’ as economically valuable</a:t>
            </a:r>
          </a:p>
          <a:p>
            <a:pPr marL="0" indent="0">
              <a:buNone/>
            </a:pPr>
            <a:r>
              <a:rPr lang="en-US" sz="2800" dirty="0">
                <a:solidFill>
                  <a:schemeClr val="tx1"/>
                </a:solidFill>
                <a:latin typeface="Arial" panose="020B0604020202020204" pitchFamily="34" charset="0"/>
                <a:cs typeface="Arial" panose="020B0604020202020204" pitchFamily="34" charset="0"/>
              </a:rPr>
              <a:t> </a:t>
            </a:r>
            <a:r>
              <a:rPr lang="en-US" sz="1800" dirty="0">
                <a:solidFill>
                  <a:schemeClr val="tx1"/>
                </a:solidFill>
              </a:rPr>
              <a:t>(https://</a:t>
            </a:r>
            <a:r>
              <a:rPr lang="en-US" sz="1800" dirty="0" err="1">
                <a:solidFill>
                  <a:schemeClr val="tx1"/>
                </a:solidFill>
              </a:rPr>
              <a:t>www.ark.ac.uk</a:t>
            </a:r>
            <a:r>
              <a:rPr lang="en-US" sz="1800" dirty="0">
                <a:solidFill>
                  <a:schemeClr val="tx1"/>
                </a:solidFill>
              </a:rPr>
              <a:t>/ARK/sites/default/files/2021-02/Gender_Budgeting-2.pdf)</a:t>
            </a:r>
          </a:p>
          <a:p>
            <a:pPr marL="0" indent="0">
              <a:buNone/>
            </a:pPr>
            <a:r>
              <a:rPr lang="en-US" sz="1800" dirty="0">
                <a:solidFill>
                  <a:schemeClr val="tx1"/>
                </a:solidFill>
              </a:rPr>
              <a:t> </a:t>
            </a:r>
          </a:p>
        </p:txBody>
      </p:sp>
    </p:spTree>
    <p:extLst>
      <p:ext uri="{BB962C8B-B14F-4D97-AF65-F5344CB8AC3E}">
        <p14:creationId xmlns:p14="http://schemas.microsoft.com/office/powerpoint/2010/main" val="1381348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BBFE2-7ED8-9E47-B176-4B5740807F7C}"/>
              </a:ext>
            </a:extLst>
          </p:cNvPr>
          <p:cNvSpPr>
            <a:spLocks noGrp="1"/>
          </p:cNvSpPr>
          <p:nvPr>
            <p:ph type="title"/>
          </p:nvPr>
        </p:nvSpPr>
        <p:spPr>
          <a:xfrm>
            <a:off x="2915816" y="2"/>
            <a:ext cx="5605630" cy="1325563"/>
          </a:xfrm>
        </p:spPr>
        <p:txBody>
          <a:bodyPr/>
          <a:lstStyle/>
          <a:p>
            <a:r>
              <a:rPr lang="en-US" b="1" dirty="0">
                <a:solidFill>
                  <a:schemeClr val="tx1"/>
                </a:solidFill>
                <a:latin typeface="Arial" panose="020B0604020202020204" pitchFamily="34" charset="0"/>
                <a:cs typeface="Arial" panose="020B0604020202020204" pitchFamily="34" charset="0"/>
              </a:rPr>
              <a:t>Policy Implications – scope for improvement </a:t>
            </a:r>
          </a:p>
        </p:txBody>
      </p:sp>
      <p:sp>
        <p:nvSpPr>
          <p:cNvPr id="3" name="Content Placeholder 2">
            <a:extLst>
              <a:ext uri="{FF2B5EF4-FFF2-40B4-BE49-F238E27FC236}">
                <a16:creationId xmlns:a16="http://schemas.microsoft.com/office/drawing/2014/main" id="{12317EA8-5C50-4E40-B372-75B543E7A8E1}"/>
              </a:ext>
            </a:extLst>
          </p:cNvPr>
          <p:cNvSpPr>
            <a:spLocks noGrp="1"/>
          </p:cNvSpPr>
          <p:nvPr>
            <p:ph idx="1"/>
          </p:nvPr>
        </p:nvSpPr>
        <p:spPr>
          <a:xfrm>
            <a:off x="251520" y="1325566"/>
            <a:ext cx="8784976" cy="4642916"/>
          </a:xfrm>
        </p:spPr>
        <p:txBody>
          <a:bodyPr/>
          <a:lstStyle/>
          <a:p>
            <a:r>
              <a:rPr lang="en-US" sz="2800" dirty="0">
                <a:solidFill>
                  <a:schemeClr val="tx1"/>
                </a:solidFill>
                <a:latin typeface="Arial" panose="020B0604020202020204" pitchFamily="34" charset="0"/>
                <a:cs typeface="Arial" panose="020B0604020202020204" pitchFamily="34" charset="0"/>
              </a:rPr>
              <a:t>In the latter part of the last Assembly mandate, the Minister for Communities commissioned </a:t>
            </a:r>
            <a:r>
              <a:rPr lang="en-US" sz="2800" i="1" dirty="0">
                <a:solidFill>
                  <a:schemeClr val="tx1"/>
                </a:solidFill>
                <a:latin typeface="Arial" panose="020B0604020202020204" pitchFamily="34" charset="0"/>
                <a:cs typeface="Arial" panose="020B0604020202020204" pitchFamily="34" charset="0"/>
              </a:rPr>
              <a:t>independent reviews of welfare reform mitigations and of the discretionary support scheme </a:t>
            </a:r>
            <a:r>
              <a:rPr lang="en-US" sz="2800" dirty="0">
                <a:solidFill>
                  <a:schemeClr val="tx1"/>
                </a:solidFill>
                <a:latin typeface="Arial" panose="020B0604020202020204" pitchFamily="34" charset="0"/>
                <a:cs typeface="Arial" panose="020B0604020202020204" pitchFamily="34" charset="0"/>
              </a:rPr>
              <a:t>which provide emergency assistance to those in the greatest hardship. Both provide focused and costed recommendations.</a:t>
            </a:r>
            <a:r>
              <a:rPr lang="en-US" sz="2000"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[https://</a:t>
            </a:r>
            <a:r>
              <a:rPr lang="en-US" sz="1600" dirty="0" err="1">
                <a:solidFill>
                  <a:schemeClr val="tx1"/>
                </a:solidFill>
                <a:latin typeface="Arial" panose="020B0604020202020204" pitchFamily="34" charset="0"/>
                <a:cs typeface="Arial" panose="020B0604020202020204" pitchFamily="34" charset="0"/>
              </a:rPr>
              <a:t>www.communities-ni.gov.uk</a:t>
            </a:r>
            <a:r>
              <a:rPr lang="en-US" sz="1600" dirty="0">
                <a:solidFill>
                  <a:schemeClr val="tx1"/>
                </a:solidFill>
                <a:latin typeface="Arial" panose="020B0604020202020204" pitchFamily="34" charset="0"/>
                <a:cs typeface="Arial" panose="020B0604020202020204" pitchFamily="34" charset="0"/>
              </a:rPr>
              <a:t>/sites/default/files/publications/communities/dfc-welfare-mitigations-review-independent-advisory-panel-report-2022.pdf and https://</a:t>
            </a:r>
            <a:r>
              <a:rPr lang="en-US" sz="1600" dirty="0" err="1">
                <a:solidFill>
                  <a:schemeClr val="tx1"/>
                </a:solidFill>
                <a:latin typeface="Arial" panose="020B0604020202020204" pitchFamily="34" charset="0"/>
                <a:cs typeface="Arial" panose="020B0604020202020204" pitchFamily="34" charset="0"/>
              </a:rPr>
              <a:t>www.communities-ni.gov.uk</a:t>
            </a:r>
            <a:r>
              <a:rPr lang="en-US" sz="1600" dirty="0">
                <a:solidFill>
                  <a:schemeClr val="tx1"/>
                </a:solidFill>
                <a:latin typeface="Arial" panose="020B0604020202020204" pitchFamily="34" charset="0"/>
                <a:cs typeface="Arial" panose="020B0604020202020204" pitchFamily="34" charset="0"/>
              </a:rPr>
              <a:t>/sites/default/files/publications/communities/dfc-independent-review-of-discretionary-support-22.pdf]</a:t>
            </a:r>
          </a:p>
          <a:p>
            <a:pPr marL="0" indent="0">
              <a:buNone/>
            </a:pPr>
            <a:endParaRPr lang="en-US" sz="2000" dirty="0">
              <a:solidFill>
                <a:schemeClr val="tx1"/>
              </a:solidFill>
              <a:latin typeface="Arial" panose="020B0604020202020204" pitchFamily="34" charset="0"/>
              <a:cs typeface="Arial" panose="020B0604020202020204" pitchFamily="34" charset="0"/>
            </a:endParaRPr>
          </a:p>
          <a:p>
            <a:pPr marL="0" indent="0">
              <a:buNone/>
            </a:pPr>
            <a:endParaRPr lang="en-GB"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958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4313A-C788-C04E-B751-F6BE3C59AF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2AF890-79F5-5C4B-B8C2-5599D41BB766}"/>
              </a:ext>
            </a:extLst>
          </p:cNvPr>
          <p:cNvSpPr>
            <a:spLocks noGrp="1"/>
          </p:cNvSpPr>
          <p:nvPr>
            <p:ph idx="1"/>
          </p:nvPr>
        </p:nvSpPr>
        <p:spPr/>
        <p:txBody>
          <a:bodyPr/>
          <a:lstStyle/>
          <a:p>
            <a:r>
              <a:rPr lang="en-US" sz="2400" dirty="0">
                <a:solidFill>
                  <a:schemeClr val="tx1"/>
                </a:solidFill>
                <a:latin typeface="Arial" panose="020B0604020202020204" pitchFamily="34" charset="0"/>
                <a:cs typeface="Arial" panose="020B0604020202020204" pitchFamily="34" charset="0"/>
              </a:rPr>
              <a:t>In 2020 work commenced on the development of an anti-poverty strategy (APS) though this has yet to be concluded.  The report of the Expert Panel notes that on ‘</a:t>
            </a:r>
            <a:r>
              <a:rPr lang="en-GB" sz="2400" i="1" dirty="0">
                <a:solidFill>
                  <a:schemeClr val="tx1"/>
                </a:solidFill>
                <a:latin typeface="Arial" panose="020B0604020202020204" pitchFamily="34" charset="0"/>
                <a:cs typeface="Arial" panose="020B0604020202020204" pitchFamily="34" charset="0"/>
              </a:rPr>
              <a:t>The Panel’s key assumption is that the purpose of an APS is to raise living standards and reduce living costs for those below an agreed, objectively-defined poverty line </a:t>
            </a:r>
            <a:r>
              <a:rPr lang="en-GB" sz="1400" i="1" dirty="0">
                <a:solidFill>
                  <a:schemeClr val="tx1"/>
                </a:solidFill>
                <a:latin typeface="Arial" panose="020B0604020202020204" pitchFamily="34" charset="0"/>
                <a:cs typeface="Arial" panose="020B0604020202020204" pitchFamily="34" charset="0"/>
              </a:rPr>
              <a:t>[https://</a:t>
            </a:r>
            <a:r>
              <a:rPr lang="en-GB" sz="1400" i="1" dirty="0" err="1">
                <a:solidFill>
                  <a:schemeClr val="tx1"/>
                </a:solidFill>
                <a:latin typeface="Arial" panose="020B0604020202020204" pitchFamily="34" charset="0"/>
                <a:cs typeface="Arial" panose="020B0604020202020204" pitchFamily="34" charset="0"/>
              </a:rPr>
              <a:t>www.communities-ni.gov.uk</a:t>
            </a:r>
            <a:r>
              <a:rPr lang="en-GB" sz="1400" i="1" dirty="0">
                <a:solidFill>
                  <a:schemeClr val="tx1"/>
                </a:solidFill>
                <a:latin typeface="Arial" panose="020B0604020202020204" pitchFamily="34" charset="0"/>
                <a:cs typeface="Arial" panose="020B0604020202020204" pitchFamily="34" charset="0"/>
              </a:rPr>
              <a:t>/system/files/publications/communities/dfc-social-inclusion-strategy-anti-poverty-expert-advisory-panel-recommendations.pdf]</a:t>
            </a:r>
            <a:endParaRPr lang="en-GB" sz="2400" i="1" dirty="0">
              <a:solidFill>
                <a:schemeClr val="tx1"/>
              </a:solidFill>
              <a:latin typeface="Arial" panose="020B0604020202020204" pitchFamily="34" charset="0"/>
              <a:cs typeface="Arial" panose="020B0604020202020204" pitchFamily="34" charset="0"/>
            </a:endParaRPr>
          </a:p>
          <a:p>
            <a:pPr marL="0" indent="0">
              <a:buNone/>
            </a:pPr>
            <a:endParaRPr lang="en-GB" sz="2400" dirty="0">
              <a:solidFill>
                <a:schemeClr val="tx1"/>
              </a:solidFill>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3639968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7C952-43C4-DE42-AB37-77D3F43ADE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972229-9873-0D43-AF2B-19E699219845}"/>
              </a:ext>
            </a:extLst>
          </p:cNvPr>
          <p:cNvSpPr>
            <a:spLocks noGrp="1"/>
          </p:cNvSpPr>
          <p:nvPr>
            <p:ph idx="1"/>
          </p:nvPr>
        </p:nvSpPr>
        <p:spPr/>
        <p:txBody>
          <a:bodyPr/>
          <a:lstStyle/>
          <a:p>
            <a:r>
              <a:rPr lang="en-GB" sz="3200" dirty="0">
                <a:solidFill>
                  <a:schemeClr val="tx1"/>
                </a:solidFill>
                <a:latin typeface="Arial" panose="020B0604020202020204" pitchFamily="34" charset="0"/>
                <a:cs typeface="Arial" panose="020B0604020202020204" pitchFamily="34" charset="0"/>
              </a:rPr>
              <a:t>But also important are strategies on gender equality, disability and sexual orientation which were being developed prior to collapse of political institutions</a:t>
            </a:r>
            <a:r>
              <a:rPr lang="en-GB" sz="4000" dirty="0">
                <a:solidFill>
                  <a:schemeClr val="tx1"/>
                </a:solidFill>
                <a:latin typeface="Arial" panose="020B0604020202020204" pitchFamily="34" charset="0"/>
                <a:cs typeface="Arial" panose="020B0604020202020204" pitchFamily="34" charset="0"/>
              </a:rPr>
              <a:t>.</a:t>
            </a:r>
          </a:p>
          <a:p>
            <a:pPr marL="0" indent="0">
              <a:buNone/>
            </a:pPr>
            <a:r>
              <a:rPr lang="en-GB" sz="1800" b="1" dirty="0">
                <a:solidFill>
                  <a:schemeClr val="tx1"/>
                </a:solidFill>
                <a:latin typeface="Arial" panose="020B0604020202020204" pitchFamily="34" charset="0"/>
                <a:cs typeface="Arial" panose="020B0604020202020204" pitchFamily="34" charset="0"/>
                <a:hlinkClick r:id="rId2"/>
              </a:rPr>
              <a:t>https://www.communities-ni.gov.uk/system/files/publications/communities/dfc-social-inclusion-strategy-gender-expert-advisory-panel-report.pdf</a:t>
            </a:r>
            <a:r>
              <a:rPr lang="en-GB" sz="1800" b="1" dirty="0">
                <a:solidFill>
                  <a:schemeClr val="tx1"/>
                </a:solidFill>
                <a:latin typeface="Arial" panose="020B0604020202020204" pitchFamily="34" charset="0"/>
                <a:cs typeface="Arial" panose="020B0604020202020204" pitchFamily="34" charset="0"/>
              </a:rPr>
              <a:t>; </a:t>
            </a:r>
            <a:r>
              <a:rPr lang="en-GB" sz="1800" b="1" dirty="0">
                <a:solidFill>
                  <a:schemeClr val="tx1"/>
                </a:solidFill>
                <a:latin typeface="Arial" panose="020B0604020202020204" pitchFamily="34" charset="0"/>
                <a:cs typeface="Arial" panose="020B0604020202020204" pitchFamily="34" charset="0"/>
                <a:hlinkClick r:id="rId3"/>
              </a:rPr>
              <a:t>https://www.communities-ni.gov.uk/publications/report-disability-strategy-expert-advisory-panel</a:t>
            </a:r>
            <a:r>
              <a:rPr lang="en-GB" sz="1800" b="1" dirty="0">
                <a:solidFill>
                  <a:schemeClr val="tx1"/>
                </a:solidFill>
                <a:latin typeface="Arial" panose="020B0604020202020204" pitchFamily="34" charset="0"/>
                <a:cs typeface="Arial" panose="020B0604020202020204" pitchFamily="34" charset="0"/>
              </a:rPr>
              <a:t>; </a:t>
            </a:r>
            <a:r>
              <a:rPr lang="en-GB" sz="1800" b="1" dirty="0">
                <a:solidFill>
                  <a:schemeClr val="tx1"/>
                </a:solidFill>
                <a:latin typeface="Arial" panose="020B0604020202020204" pitchFamily="34" charset="0"/>
                <a:cs typeface="Arial" panose="020B0604020202020204" pitchFamily="34" charset="0"/>
                <a:hlinkClick r:id="rId4"/>
              </a:rPr>
              <a:t>https://www.communities-ni.gov.uk/system/files/publications/communities/dfc-social-inclusion-strategy-lgbtqi-expert-advisory-panel-recommendations.pdf</a:t>
            </a:r>
            <a:endParaRPr lang="en-GB" sz="1800" b="1" dirty="0">
              <a:solidFill>
                <a:schemeClr val="tx1"/>
              </a:solidFill>
              <a:latin typeface="Arial" panose="020B0604020202020204" pitchFamily="34" charset="0"/>
              <a:cs typeface="Arial" panose="020B0604020202020204" pitchFamily="34" charset="0"/>
            </a:endParaRPr>
          </a:p>
          <a:p>
            <a:pPr marL="0" indent="0">
              <a:buNone/>
            </a:pPr>
            <a:endParaRPr lang="en-GB" sz="1800" b="1" dirty="0">
              <a:solidFill>
                <a:schemeClr val="tx1"/>
              </a:solidFill>
              <a:latin typeface="Arial" panose="020B0604020202020204" pitchFamily="34" charset="0"/>
              <a:cs typeface="Arial" panose="020B0604020202020204" pitchFamily="34" charset="0"/>
            </a:endParaRPr>
          </a:p>
          <a:p>
            <a:pPr marL="0" indent="0">
              <a:buNone/>
            </a:pPr>
            <a:endParaRPr lang="en-US" sz="1800" b="1" dirty="0"/>
          </a:p>
        </p:txBody>
      </p:sp>
    </p:spTree>
    <p:extLst>
      <p:ext uri="{BB962C8B-B14F-4D97-AF65-F5344CB8AC3E}">
        <p14:creationId xmlns:p14="http://schemas.microsoft.com/office/powerpoint/2010/main" val="1144433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84E4F-5215-1C46-A0A2-40EF881AFA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EE83DD-71A1-8643-8971-9A53E6C0D77F}"/>
              </a:ext>
            </a:extLst>
          </p:cNvPr>
          <p:cNvSpPr>
            <a:spLocks noGrp="1"/>
          </p:cNvSpPr>
          <p:nvPr>
            <p:ph idx="1"/>
          </p:nvPr>
        </p:nvSpPr>
        <p:spPr>
          <a:xfrm>
            <a:off x="634746" y="1325566"/>
            <a:ext cx="7886700" cy="4642916"/>
          </a:xfrm>
        </p:spPr>
        <p:txBody>
          <a:bodyPr/>
          <a:lstStyle/>
          <a:p>
            <a:r>
              <a:rPr lang="en-GB" sz="2400" i="1" dirty="0">
                <a:solidFill>
                  <a:schemeClr val="tx1"/>
                </a:solidFill>
                <a:latin typeface="Arial" panose="020B0604020202020204" pitchFamily="34" charset="0"/>
                <a:cs typeface="Arial" panose="020B0604020202020204" pitchFamily="34" charset="0"/>
              </a:rPr>
              <a:t>Fuel Poverty Strategy – long awaited</a:t>
            </a:r>
          </a:p>
          <a:p>
            <a:r>
              <a:rPr lang="en-GB" sz="2400" i="1" dirty="0">
                <a:solidFill>
                  <a:schemeClr val="tx1"/>
                </a:solidFill>
                <a:latin typeface="Arial" panose="020B0604020202020204" pitchFamily="34" charset="0"/>
                <a:cs typeface="Arial" panose="020B0604020202020204" pitchFamily="34" charset="0"/>
              </a:rPr>
              <a:t>Homelessness Strategy – good enough? </a:t>
            </a:r>
          </a:p>
          <a:p>
            <a:r>
              <a:rPr lang="en-GB" sz="2400" i="1" dirty="0">
                <a:solidFill>
                  <a:schemeClr val="tx1"/>
                </a:solidFill>
                <a:latin typeface="Arial" panose="020B0604020202020204" pitchFamily="34" charset="0"/>
                <a:cs typeface="Arial" panose="020B0604020202020204" pitchFamily="34" charset="0"/>
              </a:rPr>
              <a:t>Address shortfall in social housing supply (Housing Supply Strategy but also- Scotland and Wales both ended the Right to Buy in 2014 and statutory homelessness figures have reduced since then)</a:t>
            </a:r>
          </a:p>
          <a:p>
            <a:pPr marL="0" indent="0">
              <a:buNone/>
            </a:pPr>
            <a:endParaRPr lang="en-GB" sz="2400" i="1" dirty="0">
              <a:solidFill>
                <a:schemeClr val="tx1"/>
              </a:solidFill>
              <a:latin typeface="Arial" panose="020B0604020202020204" pitchFamily="34" charset="0"/>
              <a:cs typeface="Arial" panose="020B0604020202020204" pitchFamily="34" charset="0"/>
            </a:endParaRPr>
          </a:p>
          <a:p>
            <a:r>
              <a:rPr lang="en-GB" sz="2400" i="1" dirty="0">
                <a:solidFill>
                  <a:schemeClr val="tx1"/>
                </a:solidFill>
                <a:latin typeface="Arial" panose="020B0604020202020204" pitchFamily="34" charset="0"/>
                <a:cs typeface="Arial" panose="020B0604020202020204" pitchFamily="34" charset="0"/>
              </a:rPr>
              <a:t>Public attitudes – NILT found strong support(80%) for idea that social security system should </a:t>
            </a:r>
            <a:r>
              <a:rPr lang="en-GB" sz="2400" b="1" i="1" dirty="0">
                <a:solidFill>
                  <a:schemeClr val="tx1"/>
                </a:solidFill>
                <a:latin typeface="Arial" panose="020B0604020202020204" pitchFamily="34" charset="0"/>
                <a:cs typeface="Arial" panose="020B0604020202020204" pitchFamily="34" charset="0"/>
              </a:rPr>
              <a:t>‘enable people to live a life of dignity’</a:t>
            </a:r>
          </a:p>
        </p:txBody>
      </p:sp>
    </p:spTree>
    <p:extLst>
      <p:ext uri="{BB962C8B-B14F-4D97-AF65-F5344CB8AC3E}">
        <p14:creationId xmlns:p14="http://schemas.microsoft.com/office/powerpoint/2010/main" val="3096595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6C2B-706E-4F49-8356-C5193EE077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7C936E-30B1-C243-86CE-B80CC50D1D86}"/>
              </a:ext>
            </a:extLst>
          </p:cNvPr>
          <p:cNvSpPr>
            <a:spLocks noGrp="1"/>
          </p:cNvSpPr>
          <p:nvPr>
            <p:ph idx="1"/>
          </p:nvPr>
        </p:nvSpPr>
        <p:spPr>
          <a:xfrm>
            <a:off x="634746" y="1325566"/>
            <a:ext cx="7886700" cy="4642916"/>
          </a:xfrm>
        </p:spPr>
        <p:txBody>
          <a:bodyPr/>
          <a:lstStyle/>
          <a:p>
            <a:r>
              <a:rPr lang="en-US" dirty="0">
                <a:solidFill>
                  <a:schemeClr val="tx1"/>
                </a:solidFill>
              </a:rPr>
              <a:t>Long terms problems in NI re poverty – exacerbated by more recent cost of living crisis</a:t>
            </a:r>
          </a:p>
          <a:p>
            <a:r>
              <a:rPr lang="en-US" dirty="0">
                <a:solidFill>
                  <a:schemeClr val="tx1"/>
                </a:solidFill>
              </a:rPr>
              <a:t>Factors such as low pay, educational inequalities, higher economic inactivity rates and poor social infrastructure contribute to economic hardship (and persistence of poverty) and more negative impact of rising inflation compared to other parts of the UK</a:t>
            </a:r>
          </a:p>
          <a:p>
            <a:endParaRPr lang="en-US" dirty="0"/>
          </a:p>
          <a:p>
            <a:endParaRPr lang="en-US" dirty="0"/>
          </a:p>
        </p:txBody>
      </p:sp>
    </p:spTree>
    <p:extLst>
      <p:ext uri="{BB962C8B-B14F-4D97-AF65-F5344CB8AC3E}">
        <p14:creationId xmlns:p14="http://schemas.microsoft.com/office/powerpoint/2010/main" val="3066901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762D9-DA24-0744-A550-02B735BA4B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A0FB30-D867-8D4A-B226-7576A9658E50}"/>
              </a:ext>
            </a:extLst>
          </p:cNvPr>
          <p:cNvSpPr>
            <a:spLocks noGrp="1"/>
          </p:cNvSpPr>
          <p:nvPr>
            <p:ph idx="1"/>
          </p:nvPr>
        </p:nvSpPr>
        <p:spPr>
          <a:xfrm>
            <a:off x="634746" y="1484784"/>
            <a:ext cx="7886700" cy="4483697"/>
          </a:xfrm>
        </p:spPr>
        <p:txBody>
          <a:bodyPr/>
          <a:lstStyle/>
          <a:p>
            <a:r>
              <a:rPr lang="en-GB" sz="2800" dirty="0">
                <a:solidFill>
                  <a:schemeClr val="tx1"/>
                </a:solidFill>
                <a:latin typeface="Arial" panose="020B0604020202020204" pitchFamily="34" charset="0"/>
                <a:cs typeface="Arial" panose="020B0604020202020204" pitchFamily="34" charset="0"/>
              </a:rPr>
              <a:t>The Northern Ireland Life and Times Survey (NILT, 2022) provided a worrying baseline in respect of the financial health of the population. </a:t>
            </a:r>
          </a:p>
          <a:p>
            <a:r>
              <a:rPr lang="en-GB" sz="2800" dirty="0">
                <a:solidFill>
                  <a:schemeClr val="tx1"/>
                </a:solidFill>
                <a:latin typeface="Arial" panose="020B0604020202020204" pitchFamily="34" charset="0"/>
                <a:cs typeface="Arial" panose="020B0604020202020204" pitchFamily="34" charset="0"/>
              </a:rPr>
              <a:t>The survey took place during the final quarter of 2021 before the current crisis really started to bite. Findings show significant minority of households struggling financially and increase in hardship since start of pandemic </a:t>
            </a:r>
            <a:endParaRPr lang="en-US"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3063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CA178-74CD-DE45-9283-0DA0BCE5EE64}"/>
              </a:ext>
            </a:extLst>
          </p:cNvPr>
          <p:cNvSpPr>
            <a:spLocks noGrp="1"/>
          </p:cNvSpPr>
          <p:nvPr>
            <p:ph type="title"/>
          </p:nvPr>
        </p:nvSpPr>
        <p:spPr>
          <a:xfrm>
            <a:off x="2987824" y="-243408"/>
            <a:ext cx="5533622" cy="1512168"/>
          </a:xfrm>
        </p:spPr>
        <p:txBody>
          <a:bodyPr/>
          <a:lstStyle/>
          <a:p>
            <a:br>
              <a:rPr lang="en-US" sz="3200" b="1" dirty="0">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How do respondents cope with financial hardship? (%) </a:t>
            </a:r>
            <a:endParaRPr lang="en-US" sz="2800" dirty="0">
              <a:solidFill>
                <a:schemeClr val="tx1"/>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4B1587C9-B331-9446-AC01-8B3AC848B693}"/>
              </a:ext>
            </a:extLst>
          </p:cNvPr>
          <p:cNvPicPr>
            <a:picLocks noGrp="1" noChangeAspect="1"/>
          </p:cNvPicPr>
          <p:nvPr>
            <p:ph idx="1"/>
          </p:nvPr>
        </p:nvPicPr>
        <p:blipFill>
          <a:blip r:embed="rId2"/>
          <a:stretch>
            <a:fillRect/>
          </a:stretch>
        </p:blipFill>
        <p:spPr>
          <a:xfrm>
            <a:off x="179512" y="1412776"/>
            <a:ext cx="8136904" cy="4032448"/>
          </a:xfrm>
          <a:prstGeom prst="rect">
            <a:avLst/>
          </a:prstGeom>
        </p:spPr>
      </p:pic>
    </p:spTree>
    <p:extLst>
      <p:ext uri="{BB962C8B-B14F-4D97-AF65-F5344CB8AC3E}">
        <p14:creationId xmlns:p14="http://schemas.microsoft.com/office/powerpoint/2010/main" val="1146261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7C870-D3AF-1241-897F-34AB3B62F4C4}"/>
              </a:ext>
            </a:extLst>
          </p:cNvPr>
          <p:cNvSpPr>
            <a:spLocks noGrp="1"/>
          </p:cNvSpPr>
          <p:nvPr>
            <p:ph type="title"/>
          </p:nvPr>
        </p:nvSpPr>
        <p:spPr>
          <a:xfrm>
            <a:off x="627061" y="87213"/>
            <a:ext cx="7886700" cy="1092299"/>
          </a:xfrm>
        </p:spPr>
        <p:txBody>
          <a:bodyPr/>
          <a:lstStyle/>
          <a:p>
            <a:r>
              <a:rPr lang="en-US" sz="2800" dirty="0">
                <a:solidFill>
                  <a:schemeClr val="accent1">
                    <a:lumMod val="50000"/>
                  </a:schemeClr>
                </a:solidFill>
                <a:latin typeface="Arial" panose="020B0604020202020204" pitchFamily="34" charset="0"/>
                <a:cs typeface="Arial" panose="020B0604020202020204" pitchFamily="34" charset="0"/>
              </a:rPr>
              <a:t>                       </a:t>
            </a:r>
            <a:r>
              <a:rPr lang="en-US" sz="3600" b="1" dirty="0">
                <a:solidFill>
                  <a:schemeClr val="tx1"/>
                </a:solidFill>
                <a:latin typeface="Arial" panose="020B0604020202020204" pitchFamily="34" charset="0"/>
                <a:cs typeface="Arial" panose="020B0604020202020204" pitchFamily="34" charset="0"/>
              </a:rPr>
              <a:t>Coping (or not) with </a:t>
            </a:r>
            <a:br>
              <a:rPr lang="en-US" sz="3600" b="1" dirty="0">
                <a:solidFill>
                  <a:schemeClr val="tx1"/>
                </a:solidFill>
                <a:latin typeface="Arial" panose="020B0604020202020204" pitchFamily="34" charset="0"/>
                <a:cs typeface="Arial" panose="020B0604020202020204" pitchFamily="34" charset="0"/>
              </a:rPr>
            </a:br>
            <a:r>
              <a:rPr lang="en-US" sz="3600" b="1" dirty="0">
                <a:solidFill>
                  <a:schemeClr val="tx1"/>
                </a:solidFill>
                <a:latin typeface="Arial" panose="020B0604020202020204" pitchFamily="34" charset="0"/>
                <a:cs typeface="Arial" panose="020B0604020202020204" pitchFamily="34" charset="0"/>
              </a:rPr>
              <a:t>                    cost of living increases</a:t>
            </a:r>
          </a:p>
        </p:txBody>
      </p:sp>
      <p:sp>
        <p:nvSpPr>
          <p:cNvPr id="3" name="Text Placeholder 2">
            <a:extLst>
              <a:ext uri="{FF2B5EF4-FFF2-40B4-BE49-F238E27FC236}">
                <a16:creationId xmlns:a16="http://schemas.microsoft.com/office/drawing/2014/main" id="{9FC35A69-7982-2749-8BAD-2FA2D62D10DD}"/>
              </a:ext>
            </a:extLst>
          </p:cNvPr>
          <p:cNvSpPr>
            <a:spLocks noGrp="1"/>
          </p:cNvSpPr>
          <p:nvPr>
            <p:ph type="body" idx="1"/>
          </p:nvPr>
        </p:nvSpPr>
        <p:spPr>
          <a:xfrm>
            <a:off x="467544" y="1296144"/>
            <a:ext cx="3868737" cy="1092299"/>
          </a:xfrm>
        </p:spPr>
        <p:txBody>
          <a:bodyPr/>
          <a:lstStyle/>
          <a:p>
            <a:r>
              <a:rPr lang="en-GB" sz="1600" i="1" dirty="0">
                <a:solidFill>
                  <a:schemeClr val="accent1">
                    <a:lumMod val="50000"/>
                  </a:schemeClr>
                </a:solidFill>
                <a:latin typeface="Arial" panose="020B0604020202020204" pitchFamily="34" charset="0"/>
                <a:cs typeface="Arial" panose="020B0604020202020204" pitchFamily="34" charset="0"/>
              </a:rPr>
              <a:t>Could your household afford to pay an unexpected, but necessary, expense of £500?</a:t>
            </a:r>
            <a:r>
              <a:rPr lang="en-GB" sz="1600" dirty="0">
                <a:solidFill>
                  <a:schemeClr val="accent1">
                    <a:lumMod val="50000"/>
                  </a:schemeClr>
                </a:solidFill>
                <a:latin typeface="Arial" panose="020B0604020202020204" pitchFamily="34" charset="0"/>
                <a:cs typeface="Arial" panose="020B0604020202020204" pitchFamily="34" charset="0"/>
              </a:rPr>
              <a:t> </a:t>
            </a:r>
            <a:endParaRPr lang="en-US" sz="1600" dirty="0">
              <a:solidFill>
                <a:schemeClr val="accent1">
                  <a:lumMod val="50000"/>
                </a:schemeClr>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6ED48C3A-4230-5A48-9A02-BDDBE86BCA9F}"/>
              </a:ext>
            </a:extLst>
          </p:cNvPr>
          <p:cNvSpPr>
            <a:spLocks noGrp="1"/>
          </p:cNvSpPr>
          <p:nvPr>
            <p:ph sz="half" idx="2"/>
          </p:nvPr>
        </p:nvSpPr>
        <p:spPr/>
        <p:txBody>
          <a:bodyPr/>
          <a:lstStyle/>
          <a:p>
            <a:r>
              <a:rPr lang="en-US" sz="2000" dirty="0">
                <a:latin typeface="Arial" panose="020B0604020202020204" pitchFamily="34" charset="0"/>
                <a:cs typeface="Arial" panose="020B0604020202020204" pitchFamily="34" charset="0"/>
              </a:rPr>
              <a:t>Almost 25% of respondents said they </a:t>
            </a:r>
            <a:r>
              <a:rPr lang="en-US" sz="2000" b="1" dirty="0">
                <a:latin typeface="Arial" panose="020B0604020202020204" pitchFamily="34" charset="0"/>
                <a:cs typeface="Arial" panose="020B0604020202020204" pitchFamily="34" charset="0"/>
              </a:rPr>
              <a:t>could not </a:t>
            </a:r>
            <a:r>
              <a:rPr lang="en-US" sz="2000" dirty="0">
                <a:latin typeface="Arial" panose="020B0604020202020204" pitchFamily="34" charset="0"/>
                <a:cs typeface="Arial" panose="020B0604020202020204" pitchFamily="34" charset="0"/>
              </a:rPr>
              <a:t>– (one in ten of over 65s; 40% of 18-24 </a:t>
            </a:r>
            <a:r>
              <a:rPr lang="en-US" sz="2000" dirty="0" err="1">
                <a:latin typeface="Arial" panose="020B0604020202020204" pitchFamily="34" charset="0"/>
                <a:cs typeface="Arial" panose="020B0604020202020204" pitchFamily="34" charset="0"/>
              </a:rPr>
              <a:t>yr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olds</a:t>
            </a:r>
            <a:r>
              <a:rPr lang="en-US" sz="2000" dirty="0">
                <a:latin typeface="Arial" panose="020B0604020202020204" pitchFamily="34" charset="0"/>
                <a:cs typeface="Arial" panose="020B0604020202020204" pitchFamily="34" charset="0"/>
              </a:rPr>
              <a:t>; 36% of 25-34 </a:t>
            </a:r>
            <a:r>
              <a:rPr lang="en-US" sz="2000" dirty="0" err="1">
                <a:latin typeface="Arial" panose="020B0604020202020204" pitchFamily="34" charset="0"/>
                <a:cs typeface="Arial" panose="020B0604020202020204" pitchFamily="34" charset="0"/>
              </a:rPr>
              <a:t>yr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olds</a:t>
            </a:r>
            <a:r>
              <a:rPr lang="en-US" sz="2000" dirty="0">
                <a:latin typeface="Arial" panose="020B0604020202020204" pitchFamily="34" charset="0"/>
                <a:cs typeface="Arial" panose="020B0604020202020204" pitchFamily="34" charset="0"/>
              </a:rPr>
              <a:t> and 33% of 35-44 </a:t>
            </a:r>
            <a:r>
              <a:rPr lang="en-US" sz="2000" dirty="0" err="1">
                <a:latin typeface="Arial" panose="020B0604020202020204" pitchFamily="34" charset="0"/>
                <a:cs typeface="Arial" panose="020B0604020202020204" pitchFamily="34" charset="0"/>
              </a:rPr>
              <a:t>yr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olds</a:t>
            </a:r>
            <a:r>
              <a:rPr lang="en-US" sz="2000" dirty="0">
                <a:latin typeface="Arial" panose="020B0604020202020204" pitchFamily="34" charset="0"/>
                <a:cs typeface="Arial" panose="020B0604020202020204" pitchFamily="34" charset="0"/>
              </a:rPr>
              <a:t>)</a:t>
            </a:r>
            <a:r>
              <a:rPr lang="en-GB" sz="2000" dirty="0">
                <a:latin typeface="Arial" panose="020B0604020202020204" pitchFamily="34" charset="0"/>
                <a:cs typeface="Arial" panose="020B0604020202020204" pitchFamily="34" charset="0"/>
              </a:rPr>
              <a:t> </a:t>
            </a:r>
          </a:p>
          <a:p>
            <a:r>
              <a:rPr lang="en-GB" sz="2000" dirty="0">
                <a:latin typeface="Arial" panose="020B0604020202020204" pitchFamily="34" charset="0"/>
                <a:cs typeface="Arial" panose="020B0604020202020204" pitchFamily="34" charset="0"/>
              </a:rPr>
              <a:t>L</a:t>
            </a:r>
            <a:r>
              <a:rPr lang="en-US" sz="2000" dirty="0" err="1">
                <a:latin typeface="Arial" panose="020B0604020202020204" pitchFamily="34" charset="0"/>
                <a:cs typeface="Arial" panose="020B0604020202020204" pitchFamily="34" charset="0"/>
              </a:rPr>
              <a:t>ess</a:t>
            </a:r>
            <a:r>
              <a:rPr lang="en-US" sz="2000" dirty="0">
                <a:latin typeface="Arial" panose="020B0604020202020204" pitchFamily="34" charset="0"/>
                <a:cs typeface="Arial" panose="020B0604020202020204" pitchFamily="34" charset="0"/>
              </a:rPr>
              <a:t> than two percentage points of a difference between the ability of those in paid employment (24.9%) and those not (26.4%) to afford an expense of £500 </a:t>
            </a:r>
            <a:endParaRPr lang="en-US" sz="2000" b="1" dirty="0">
              <a:latin typeface="Arial" panose="020B0604020202020204" pitchFamily="34" charset="0"/>
              <a:cs typeface="Arial" panose="020B0604020202020204" pitchFamily="34" charset="0"/>
            </a:endParaRPr>
          </a:p>
          <a:p>
            <a:pPr marL="0" indent="0">
              <a:buNone/>
            </a:pPr>
            <a:endParaRPr lang="en-US" sz="2400" b="1" dirty="0">
              <a:solidFill>
                <a:schemeClr val="accent1">
                  <a:lumMod val="50000"/>
                </a:schemeClr>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F126C2C9-D07B-0C4F-8AF1-F9C46BD9C482}"/>
              </a:ext>
            </a:extLst>
          </p:cNvPr>
          <p:cNvSpPr>
            <a:spLocks noGrp="1"/>
          </p:cNvSpPr>
          <p:nvPr>
            <p:ph type="body" sz="quarter" idx="3"/>
          </p:nvPr>
        </p:nvSpPr>
        <p:spPr>
          <a:xfrm>
            <a:off x="4629150" y="1401866"/>
            <a:ext cx="4263330" cy="1092299"/>
          </a:xfrm>
        </p:spPr>
        <p:txBody>
          <a:bodyPr/>
          <a:lstStyle/>
          <a:p>
            <a:endParaRPr lang="en-GB" sz="1600" i="1" dirty="0">
              <a:solidFill>
                <a:schemeClr val="accent1">
                  <a:lumMod val="50000"/>
                </a:schemeClr>
              </a:solidFill>
              <a:latin typeface="Arial" panose="020B0604020202020204" pitchFamily="34" charset="0"/>
              <a:cs typeface="Arial" panose="020B0604020202020204" pitchFamily="34" charset="0"/>
            </a:endParaRPr>
          </a:p>
          <a:p>
            <a:endParaRPr lang="en-GB" sz="1600" i="1" dirty="0">
              <a:solidFill>
                <a:schemeClr val="accent1">
                  <a:lumMod val="50000"/>
                </a:schemeClr>
              </a:solidFill>
              <a:latin typeface="Arial" panose="020B0604020202020204" pitchFamily="34" charset="0"/>
              <a:cs typeface="Arial" panose="020B0604020202020204" pitchFamily="34" charset="0"/>
            </a:endParaRPr>
          </a:p>
          <a:p>
            <a:r>
              <a:rPr lang="en-GB" sz="1600" i="1" dirty="0">
                <a:solidFill>
                  <a:schemeClr val="accent1">
                    <a:lumMod val="50000"/>
                  </a:schemeClr>
                </a:solidFill>
                <a:latin typeface="Arial" panose="020B0604020202020204" pitchFamily="34" charset="0"/>
                <a:cs typeface="Arial" panose="020B0604020202020204" pitchFamily="34" charset="0"/>
              </a:rPr>
              <a:t>Did your household turn heating down or off because you could not afford the costs last winter, even though it was too cold in the house/flat?</a:t>
            </a:r>
            <a:r>
              <a:rPr lang="en-US" sz="1600" dirty="0">
                <a:solidFill>
                  <a:schemeClr val="accent1">
                    <a:lumMod val="50000"/>
                  </a:schemeClr>
                </a:solidFill>
                <a:latin typeface="Arial" panose="020B0604020202020204" pitchFamily="34" charset="0"/>
                <a:cs typeface="Arial" panose="020B0604020202020204" pitchFamily="34" charset="0"/>
              </a:rPr>
              <a:t> </a:t>
            </a:r>
          </a:p>
        </p:txBody>
      </p:sp>
      <p:sp>
        <p:nvSpPr>
          <p:cNvPr id="6" name="Content Placeholder 5">
            <a:extLst>
              <a:ext uri="{FF2B5EF4-FFF2-40B4-BE49-F238E27FC236}">
                <a16:creationId xmlns:a16="http://schemas.microsoft.com/office/drawing/2014/main" id="{F46C519C-F72F-824F-9EF8-798F0DD97F9A}"/>
              </a:ext>
            </a:extLst>
          </p:cNvPr>
          <p:cNvSpPr>
            <a:spLocks noGrp="1"/>
          </p:cNvSpPr>
          <p:nvPr>
            <p:ph sz="quarter" idx="4"/>
          </p:nvPr>
        </p:nvSpPr>
        <p:spPr>
          <a:xfrm>
            <a:off x="4629150" y="2505075"/>
            <a:ext cx="4263330" cy="3684588"/>
          </a:xfrm>
        </p:spPr>
        <p:txBody>
          <a:bodyPr/>
          <a:lstStyle/>
          <a:p>
            <a:r>
              <a:rPr lang="en-US" sz="2000" dirty="0">
                <a:latin typeface="Arial" panose="020B0604020202020204" pitchFamily="34" charset="0"/>
                <a:cs typeface="Arial" panose="020B0604020202020204" pitchFamily="34" charset="0"/>
              </a:rPr>
              <a:t>Just over 24 per cent of households reported having to turn the heating down or off </a:t>
            </a:r>
            <a:r>
              <a:rPr lang="en-US" sz="2000" b="1" dirty="0">
                <a:latin typeface="Arial" panose="020B0604020202020204" pitchFamily="34" charset="0"/>
                <a:cs typeface="Arial" panose="020B0604020202020204" pitchFamily="34" charset="0"/>
              </a:rPr>
              <a:t>due to costs. </a:t>
            </a:r>
          </a:p>
          <a:p>
            <a:pPr marL="0" indent="0">
              <a:buNone/>
            </a:pPr>
            <a:endParaRPr lang="en-US" sz="20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O</a:t>
            </a:r>
            <a:r>
              <a:rPr lang="en-GB" sz="2000" dirty="0" err="1">
                <a:latin typeface="Arial" panose="020B0604020202020204" pitchFamily="34" charset="0"/>
                <a:cs typeface="Arial" panose="020B0604020202020204" pitchFamily="34" charset="0"/>
              </a:rPr>
              <a:t>ver</a:t>
            </a:r>
            <a:r>
              <a:rPr lang="en-GB" sz="2000" dirty="0">
                <a:latin typeface="Arial" panose="020B0604020202020204" pitchFamily="34" charset="0"/>
                <a:cs typeface="Arial" panose="020B0604020202020204" pitchFamily="34" charset="0"/>
              </a:rPr>
              <a:t> half of respondents who described themselves as low income had turned the heating down or off because they could not afford it. </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1150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CFBF1-1380-DA48-B471-B23EA9941E83}"/>
              </a:ext>
            </a:extLst>
          </p:cNvPr>
          <p:cNvSpPr>
            <a:spLocks noGrp="1"/>
          </p:cNvSpPr>
          <p:nvPr>
            <p:ph type="title"/>
          </p:nvPr>
        </p:nvSpPr>
        <p:spPr>
          <a:xfrm>
            <a:off x="3203848" y="18804"/>
            <a:ext cx="4879454" cy="1325563"/>
          </a:xfrm>
        </p:spPr>
        <p:txBody>
          <a:bodyPr/>
          <a:lstStyle/>
          <a:p>
            <a:endParaRPr lang="en-US" dirty="0"/>
          </a:p>
        </p:txBody>
      </p:sp>
      <p:sp>
        <p:nvSpPr>
          <p:cNvPr id="3" name="Content Placeholder 2">
            <a:extLst>
              <a:ext uri="{FF2B5EF4-FFF2-40B4-BE49-F238E27FC236}">
                <a16:creationId xmlns:a16="http://schemas.microsoft.com/office/drawing/2014/main" id="{B84C0414-88C8-554C-BEDA-3A573B3FDF67}"/>
              </a:ext>
            </a:extLst>
          </p:cNvPr>
          <p:cNvSpPr>
            <a:spLocks noGrp="1"/>
          </p:cNvSpPr>
          <p:nvPr>
            <p:ph idx="1"/>
          </p:nvPr>
        </p:nvSpPr>
        <p:spPr>
          <a:xfrm>
            <a:off x="634746" y="1556792"/>
            <a:ext cx="7886700" cy="4411689"/>
          </a:xfrm>
        </p:spPr>
        <p:txBody>
          <a:bodyPr/>
          <a:lstStyle/>
          <a:p>
            <a:r>
              <a:rPr lang="en-US" sz="2400" dirty="0">
                <a:solidFill>
                  <a:schemeClr val="tx1"/>
                </a:solidFill>
                <a:latin typeface="Arial" panose="020B0604020202020204" pitchFamily="34" charset="0"/>
                <a:cs typeface="Arial" panose="020B0604020202020204" pitchFamily="34" charset="0"/>
              </a:rPr>
              <a:t>The proportion of respondents unable to afford a £500 expense should not surprise us -  the Family Resources Survey (2019-20) </a:t>
            </a:r>
            <a:r>
              <a:rPr lang="en-US" sz="2400" b="1" dirty="0">
                <a:solidFill>
                  <a:schemeClr val="tx1"/>
                </a:solidFill>
                <a:latin typeface="Arial" panose="020B0604020202020204" pitchFamily="34" charset="0"/>
                <a:cs typeface="Arial" panose="020B0604020202020204" pitchFamily="34" charset="0"/>
              </a:rPr>
              <a:t>found that 36% of households have no savings.  </a:t>
            </a:r>
          </a:p>
          <a:p>
            <a:r>
              <a:rPr lang="en-US" sz="2400" dirty="0">
                <a:solidFill>
                  <a:schemeClr val="tx1"/>
                </a:solidFill>
                <a:latin typeface="Arial" panose="020B0604020202020204" pitchFamily="34" charset="0"/>
                <a:cs typeface="Arial" panose="020B0604020202020204" pitchFamily="34" charset="0"/>
              </a:rPr>
              <a:t>Nor is it surprising that there is less than two percentage points of a difference between the ability of those in paid employment (24.9%) and those not (26.4%) - since official statistics show that so many of those in paid employment are living, objectively, in poverty. </a:t>
            </a:r>
          </a:p>
          <a:p>
            <a:pPr marL="0" indent="0">
              <a:buNone/>
            </a:pPr>
            <a:r>
              <a:rPr lang="en-US" sz="1800" dirty="0">
                <a:solidFill>
                  <a:schemeClr val="tx1"/>
                </a:solidFill>
                <a:latin typeface="Arial" panose="020B0604020202020204" pitchFamily="34" charset="0"/>
                <a:cs typeface="Arial" panose="020B0604020202020204" pitchFamily="34" charset="0"/>
              </a:rPr>
              <a:t>For fuller account of findings see - https://</a:t>
            </a:r>
            <a:r>
              <a:rPr lang="en-US" sz="1800" dirty="0" err="1">
                <a:solidFill>
                  <a:schemeClr val="tx1"/>
                </a:solidFill>
                <a:latin typeface="Arial" panose="020B0604020202020204" pitchFamily="34" charset="0"/>
                <a:cs typeface="Arial" panose="020B0604020202020204" pitchFamily="34" charset="0"/>
              </a:rPr>
              <a:t>www.ark.ac.uk</a:t>
            </a:r>
            <a:r>
              <a:rPr lang="en-US" sz="1800" dirty="0">
                <a:solidFill>
                  <a:schemeClr val="tx1"/>
                </a:solidFill>
                <a:latin typeface="Arial" panose="020B0604020202020204" pitchFamily="34" charset="0"/>
                <a:cs typeface="Arial" panose="020B0604020202020204" pitchFamily="34" charset="0"/>
              </a:rPr>
              <a:t>/ARK/sites/default/files/2022-05/update146.pdf</a:t>
            </a:r>
            <a:endParaRPr lang="en-GB" sz="1800" dirty="0">
              <a:solidFill>
                <a:schemeClr val="tx1"/>
              </a:solidFill>
              <a:latin typeface="Arial" panose="020B0604020202020204" pitchFamily="34" charset="0"/>
              <a:cs typeface="Arial" panose="020B0604020202020204" pitchFamily="34" charset="0"/>
            </a:endParaRPr>
          </a:p>
          <a:p>
            <a:pPr marL="0" indent="0">
              <a:buNone/>
            </a:pPr>
            <a:r>
              <a:rPr lang="en-US" sz="2400" dirty="0">
                <a:solidFill>
                  <a:schemeClr val="tx1"/>
                </a:solidFill>
                <a:latin typeface="Arial" panose="020B0604020202020204" pitchFamily="34" charset="0"/>
                <a:cs typeface="Arial" panose="020B0604020202020204" pitchFamily="34" charset="0"/>
              </a:rPr>
              <a:t> </a:t>
            </a:r>
            <a:endParaRPr lang="en-GB" sz="2400" dirty="0">
              <a:solidFill>
                <a:schemeClr val="tx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177441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5D355-3DB5-1C4E-AC1E-5A5FAA1311B2}"/>
              </a:ext>
            </a:extLst>
          </p:cNvPr>
          <p:cNvSpPr>
            <a:spLocks noGrp="1"/>
          </p:cNvSpPr>
          <p:nvPr>
            <p:ph type="title"/>
          </p:nvPr>
        </p:nvSpPr>
        <p:spPr/>
        <p:txBody>
          <a:bodyPr/>
          <a:lstStyle/>
          <a:p>
            <a:r>
              <a:rPr lang="en-US" b="1" dirty="0">
                <a:solidFill>
                  <a:schemeClr val="tx1"/>
                </a:solidFill>
              </a:rPr>
              <a:t>Impact of cost of living increases</a:t>
            </a:r>
          </a:p>
        </p:txBody>
      </p:sp>
      <p:sp>
        <p:nvSpPr>
          <p:cNvPr id="3" name="Content Placeholder 2">
            <a:extLst>
              <a:ext uri="{FF2B5EF4-FFF2-40B4-BE49-F238E27FC236}">
                <a16:creationId xmlns:a16="http://schemas.microsoft.com/office/drawing/2014/main" id="{33DF1540-4E10-B643-A24E-E2F3D3F9AA27}"/>
              </a:ext>
            </a:extLst>
          </p:cNvPr>
          <p:cNvSpPr>
            <a:spLocks noGrp="1"/>
          </p:cNvSpPr>
          <p:nvPr>
            <p:ph idx="1"/>
          </p:nvPr>
        </p:nvSpPr>
        <p:spPr>
          <a:xfrm>
            <a:off x="634746" y="1325566"/>
            <a:ext cx="7886700" cy="4642916"/>
          </a:xfrm>
        </p:spPr>
        <p:txBody>
          <a:bodyPr/>
          <a:lstStyle/>
          <a:p>
            <a:r>
              <a:rPr lang="en-US" sz="2400" dirty="0">
                <a:solidFill>
                  <a:schemeClr val="tx1"/>
                </a:solidFill>
                <a:latin typeface="Arial" panose="020B0604020202020204" pitchFamily="34" charset="0"/>
                <a:cs typeface="Arial" panose="020B0604020202020204" pitchFamily="34" charset="0"/>
              </a:rPr>
              <a:t>National Institute of Economic and Social Research modelled the impact of inflation across the UK – likelihood of households in NI falling into destitution twice the UK average</a:t>
            </a:r>
          </a:p>
          <a:p>
            <a:r>
              <a:rPr lang="en-US" sz="2400" dirty="0">
                <a:solidFill>
                  <a:schemeClr val="tx1"/>
                </a:solidFill>
                <a:latin typeface="Arial" panose="020B0604020202020204" pitchFamily="34" charset="0"/>
                <a:cs typeface="Arial" panose="020B0604020202020204" pitchFamily="34" charset="0"/>
              </a:rPr>
              <a:t>NI Consumer Council (2022) - when inflation reached 10.1% lowest earning households in NI left with £29 pw after bills and costs</a:t>
            </a:r>
          </a:p>
          <a:p>
            <a:r>
              <a:rPr lang="en-US" sz="2400" dirty="0">
                <a:solidFill>
                  <a:schemeClr val="tx1"/>
                </a:solidFill>
                <a:latin typeface="Arial" panose="020B0604020202020204" pitchFamily="34" charset="0"/>
                <a:cs typeface="Arial" panose="020B0604020202020204" pitchFamily="34" charset="0"/>
              </a:rPr>
              <a:t>NI Consumer Council (2022)-  34% of households in NI in fuel poverty</a:t>
            </a:r>
          </a:p>
          <a:p>
            <a:r>
              <a:rPr lang="en-US" sz="2400" dirty="0">
                <a:solidFill>
                  <a:schemeClr val="tx1"/>
                </a:solidFill>
                <a:latin typeface="Arial" panose="020B0604020202020204" pitchFamily="34" charset="0"/>
                <a:cs typeface="Arial" panose="020B0604020202020204" pitchFamily="34" charset="0"/>
              </a:rPr>
              <a:t>Impact on housing affordability and homelessness – link to changing tenure in recent decades, acute shortage social housing, HB changes</a:t>
            </a:r>
          </a:p>
          <a:p>
            <a:pPr marL="0" indent="0">
              <a:buNone/>
            </a:pPr>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554028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C468-B2CB-DE46-AD12-8A03A22BC7ED}"/>
              </a:ext>
            </a:extLst>
          </p:cNvPr>
          <p:cNvSpPr>
            <a:spLocks noGrp="1"/>
          </p:cNvSpPr>
          <p:nvPr>
            <p:ph type="title"/>
          </p:nvPr>
        </p:nvSpPr>
        <p:spPr/>
        <p:txBody>
          <a:bodyPr/>
          <a:lstStyle/>
          <a:p>
            <a:r>
              <a:rPr lang="en-US" b="1" dirty="0">
                <a:solidFill>
                  <a:schemeClr val="tx1"/>
                </a:solidFill>
                <a:latin typeface="Arial" panose="020B0604020202020204" pitchFamily="34" charset="0"/>
                <a:cs typeface="Arial" panose="020B0604020202020204" pitchFamily="34" charset="0"/>
              </a:rPr>
              <a:t>Housing Costs</a:t>
            </a:r>
          </a:p>
        </p:txBody>
      </p:sp>
      <p:pic>
        <p:nvPicPr>
          <p:cNvPr id="4" name="Content Placeholder 3">
            <a:extLst>
              <a:ext uri="{FF2B5EF4-FFF2-40B4-BE49-F238E27FC236}">
                <a16:creationId xmlns:a16="http://schemas.microsoft.com/office/drawing/2014/main" id="{BE38250E-36FD-D443-9097-DE83179478E3}"/>
              </a:ext>
            </a:extLst>
          </p:cNvPr>
          <p:cNvPicPr>
            <a:picLocks noGrp="1" noChangeAspect="1"/>
          </p:cNvPicPr>
          <p:nvPr>
            <p:ph idx="1"/>
          </p:nvPr>
        </p:nvPicPr>
        <p:blipFill>
          <a:blip r:embed="rId2"/>
          <a:stretch>
            <a:fillRect/>
          </a:stretch>
        </p:blipFill>
        <p:spPr>
          <a:xfrm>
            <a:off x="973488" y="1325563"/>
            <a:ext cx="7209723" cy="4643437"/>
          </a:xfrm>
          <a:prstGeom prst="rect">
            <a:avLst/>
          </a:prstGeom>
        </p:spPr>
      </p:pic>
    </p:spTree>
    <p:extLst>
      <p:ext uri="{BB962C8B-B14F-4D97-AF65-F5344CB8AC3E}">
        <p14:creationId xmlns:p14="http://schemas.microsoft.com/office/powerpoint/2010/main" val="993668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14315F-0D58-4530-095A-F1ED335F6E49}"/>
              </a:ext>
            </a:extLst>
          </p:cNvPr>
          <p:cNvSpPr>
            <a:spLocks noGrp="1"/>
          </p:cNvSpPr>
          <p:nvPr>
            <p:ph idx="1"/>
          </p:nvPr>
        </p:nvSpPr>
        <p:spPr>
          <a:xfrm>
            <a:off x="251520" y="1268760"/>
            <a:ext cx="8640960" cy="4464496"/>
          </a:xfrm>
        </p:spPr>
        <p:txBody>
          <a:bodyPr/>
          <a:lstStyle/>
          <a:p>
            <a:pPr marL="0" indent="0">
              <a:buNone/>
            </a:pPr>
            <a:r>
              <a:rPr lang="en-US" sz="2800" dirty="0">
                <a:solidFill>
                  <a:schemeClr val="tx1"/>
                </a:solidFill>
                <a:latin typeface="Arial" panose="020B0604020202020204" pitchFamily="34" charset="0"/>
                <a:cs typeface="Arial" panose="020B0604020202020204" pitchFamily="34" charset="0"/>
              </a:rPr>
              <a:t>A major cause of housing insecurity is the shortfall between Local Housing Allowance (LHA) and actual rents – shortfall £119 p/m. </a:t>
            </a:r>
          </a:p>
          <a:p>
            <a:pPr marL="0" indent="0">
              <a:buNone/>
            </a:pPr>
            <a:endParaRPr lang="en-US" sz="2800" dirty="0">
              <a:solidFill>
                <a:schemeClr val="tx1"/>
              </a:solidFill>
              <a:latin typeface="Arial" panose="020B0604020202020204" pitchFamily="34" charset="0"/>
              <a:cs typeface="Arial" panose="020B0604020202020204" pitchFamily="34" charset="0"/>
            </a:endParaRPr>
          </a:p>
          <a:p>
            <a:pPr marL="0" indent="0">
              <a:buNone/>
            </a:pPr>
            <a:r>
              <a:rPr lang="en-US" sz="2800" dirty="0">
                <a:solidFill>
                  <a:schemeClr val="tx1"/>
                </a:solidFill>
                <a:latin typeface="Arial" panose="020B0604020202020204" pitchFamily="34" charset="0"/>
                <a:cs typeface="Arial" panose="020B0604020202020204" pitchFamily="34" charset="0"/>
              </a:rPr>
              <a:t>LHS for those receiving Housing Benefit is based on bottom 30% of rents. Since NIHE’s own figures show less than 10% of rented properties in that bottom 30% of rents, PRS tenants have to make up the rest of their rent from their disposable income (or fall into arrears</a:t>
            </a:r>
            <a:r>
              <a:rPr lang="en-US" dirty="0">
                <a:solidFill>
                  <a:schemeClr val="tx1"/>
                </a:solidFill>
                <a:latin typeface="Arial" panose="020B0604020202020204" pitchFamily="34" charset="0"/>
                <a:cs typeface="Arial" panose="020B0604020202020204" pitchFamily="34" charset="0"/>
              </a:rPr>
              <a:t>). </a:t>
            </a:r>
            <a:endParaRPr lang="en-GB"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A45E394-4762-A74B-BFF9-A0BB6EF8E5B4}"/>
              </a:ext>
            </a:extLst>
          </p:cNvPr>
          <p:cNvSpPr txBox="1"/>
          <p:nvPr/>
        </p:nvSpPr>
        <p:spPr>
          <a:xfrm>
            <a:off x="3275856" y="616945"/>
            <a:ext cx="460851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PRS rents and HB </a:t>
            </a:r>
          </a:p>
        </p:txBody>
      </p:sp>
    </p:spTree>
    <p:extLst>
      <p:ext uri="{BB962C8B-B14F-4D97-AF65-F5344CB8AC3E}">
        <p14:creationId xmlns:p14="http://schemas.microsoft.com/office/powerpoint/2010/main" val="1483845879"/>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267</TotalTime>
  <Words>1059</Words>
  <Application>Microsoft Office PowerPoint</Application>
  <PresentationFormat>On-screen Show (4:3)</PresentationFormat>
  <Paragraphs>48</Paragraphs>
  <Slides>14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Times</vt:lpstr>
      <vt:lpstr>Blank</vt:lpstr>
      <vt:lpstr>  </vt:lpstr>
      <vt:lpstr>PowerPoint Presentation</vt:lpstr>
      <vt:lpstr>PowerPoint Presentation</vt:lpstr>
      <vt:lpstr> How do respondents cope with financial hardship? (%) </vt:lpstr>
      <vt:lpstr>                       Coping (or not) with                      cost of living increases</vt:lpstr>
      <vt:lpstr>PowerPoint Presentation</vt:lpstr>
      <vt:lpstr>Impact of cost of living increases</vt:lpstr>
      <vt:lpstr>Housing Costs</vt:lpstr>
      <vt:lpstr>PowerPoint Presentation</vt:lpstr>
      <vt:lpstr>Impact long standing neglect of social infrastructure </vt:lpstr>
      <vt:lpstr>Policy Implications – scope for improvement </vt:lpstr>
      <vt:lpstr>PowerPoint Presentation</vt:lpstr>
      <vt:lpstr>PowerPoint Presentation</vt:lpstr>
      <vt:lpstr>PowerPoint Presentation</vt:lpstr>
    </vt:vector>
  </TitlesOfParts>
  <Company>Level Seven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ARK</dc:creator>
  <cp:lastModifiedBy>Alison Shaw</cp:lastModifiedBy>
  <cp:revision>224</cp:revision>
  <cp:lastPrinted>2018-05-10T11:36:59Z</cp:lastPrinted>
  <dcterms:created xsi:type="dcterms:W3CDTF">2002-10-29T00:29:52Z</dcterms:created>
  <dcterms:modified xsi:type="dcterms:W3CDTF">2023-01-18T08:25:14Z</dcterms:modified>
</cp:coreProperties>
</file>