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70" r:id="rId3"/>
    <p:sldId id="409" r:id="rId4"/>
    <p:sldId id="410" r:id="rId5"/>
    <p:sldId id="411" r:id="rId6"/>
    <p:sldId id="412" r:id="rId7"/>
    <p:sldId id="41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677592-14EC-4075-AC12-C2A7B833AFD8}" v="47" dt="2023-02-08T09:36:07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D595D3-C679-4AA1-B913-43AD67BC1E6A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664534-4EE8-4DED-B602-AD1846AE51FA}">
      <dgm:prSet/>
      <dgm:spPr/>
      <dgm:t>
        <a:bodyPr/>
        <a:lstStyle/>
        <a:p>
          <a:r>
            <a:rPr lang="en-GB" b="0" i="0" dirty="0"/>
            <a:t>Working in partnership with LGBTQIA+ communities – setting the scene</a:t>
          </a:r>
          <a:endParaRPr lang="en-US" dirty="0"/>
        </a:p>
      </dgm:t>
    </dgm:pt>
    <dgm:pt modelId="{65E961A8-AEC5-4FA4-88EF-AD73A009DF73}" type="parTrans" cxnId="{BBA84F9A-C9B1-4FA5-800F-133823DF8CA1}">
      <dgm:prSet/>
      <dgm:spPr/>
      <dgm:t>
        <a:bodyPr/>
        <a:lstStyle/>
        <a:p>
          <a:endParaRPr lang="en-US"/>
        </a:p>
      </dgm:t>
    </dgm:pt>
    <dgm:pt modelId="{6CAC127D-EF29-4CD1-871B-F2E324DC26F0}" type="sibTrans" cxnId="{BBA84F9A-C9B1-4FA5-800F-133823DF8CA1}">
      <dgm:prSet/>
      <dgm:spPr/>
      <dgm:t>
        <a:bodyPr/>
        <a:lstStyle/>
        <a:p>
          <a:endParaRPr lang="en-US"/>
        </a:p>
      </dgm:t>
    </dgm:pt>
    <dgm:pt modelId="{CEBEF015-9ECB-47C0-A21D-AE80846A81A3}">
      <dgm:prSet/>
      <dgm:spPr/>
      <dgm:t>
        <a:bodyPr/>
        <a:lstStyle/>
        <a:p>
          <a:r>
            <a:rPr lang="en-GB"/>
            <a:t>Introducing Amanda McGurk  - Amanda works between HERe NI &amp; The Rainbow Project as LGBT+ Mental Health Advocacy Officer. </a:t>
          </a:r>
          <a:endParaRPr lang="en-US"/>
        </a:p>
      </dgm:t>
    </dgm:pt>
    <dgm:pt modelId="{212B6A94-0ED5-4726-85AD-006839A2C42E}" type="parTrans" cxnId="{49DA901A-DDB2-4CF9-9418-A2D10E9873F6}">
      <dgm:prSet/>
      <dgm:spPr/>
      <dgm:t>
        <a:bodyPr/>
        <a:lstStyle/>
        <a:p>
          <a:endParaRPr lang="en-US"/>
        </a:p>
      </dgm:t>
    </dgm:pt>
    <dgm:pt modelId="{F8605C2F-8ECE-47F2-B0E4-3A63E61EDDD6}" type="sibTrans" cxnId="{49DA901A-DDB2-4CF9-9418-A2D10E9873F6}">
      <dgm:prSet/>
      <dgm:spPr/>
      <dgm:t>
        <a:bodyPr/>
        <a:lstStyle/>
        <a:p>
          <a:endParaRPr lang="en-US"/>
        </a:p>
      </dgm:t>
    </dgm:pt>
    <dgm:pt modelId="{4F9D3171-26BA-4165-AB6C-FF89461A9632}">
      <dgm:prSet/>
      <dgm:spPr/>
      <dgm:t>
        <a:bodyPr/>
        <a:lstStyle/>
        <a:p>
          <a:r>
            <a:rPr lang="en-GB"/>
            <a:t>Introducing Leo Lardie from The Rainbow Prohect – Leo is the s</a:t>
          </a:r>
          <a:r>
            <a:rPr lang="en-GB" b="0" i="0"/>
            <a:t>exual health development officer for TRP</a:t>
          </a:r>
          <a:endParaRPr lang="en-US"/>
        </a:p>
      </dgm:t>
    </dgm:pt>
    <dgm:pt modelId="{B6CAC65A-E84D-4BA4-ADAC-FFDE726E6590}" type="parTrans" cxnId="{EA3C41A5-CDDA-4C06-A10B-6D2BA6CFE92C}">
      <dgm:prSet/>
      <dgm:spPr/>
      <dgm:t>
        <a:bodyPr/>
        <a:lstStyle/>
        <a:p>
          <a:endParaRPr lang="en-US"/>
        </a:p>
      </dgm:t>
    </dgm:pt>
    <dgm:pt modelId="{4609595C-CD03-4B78-97CF-CEAC8223DC92}" type="sibTrans" cxnId="{EA3C41A5-CDDA-4C06-A10B-6D2BA6CFE92C}">
      <dgm:prSet/>
      <dgm:spPr/>
      <dgm:t>
        <a:bodyPr/>
        <a:lstStyle/>
        <a:p>
          <a:endParaRPr lang="en-US"/>
        </a:p>
      </dgm:t>
    </dgm:pt>
    <dgm:pt modelId="{AFBC350B-42D0-4384-801A-605999734DD9}">
      <dgm:prSet/>
      <dgm:spPr/>
      <dgm:t>
        <a:bodyPr/>
        <a:lstStyle/>
        <a:p>
          <a:r>
            <a:rPr lang="en-GB" dirty="0"/>
            <a:t>Question and Answer session</a:t>
          </a:r>
          <a:endParaRPr lang="en-US" dirty="0"/>
        </a:p>
      </dgm:t>
    </dgm:pt>
    <dgm:pt modelId="{DEF44BBD-7AB7-449C-9741-AAEB1FB0C3DF}" type="parTrans" cxnId="{206AC2C1-E3F0-4B3B-938C-9BCC66BCF660}">
      <dgm:prSet/>
      <dgm:spPr/>
      <dgm:t>
        <a:bodyPr/>
        <a:lstStyle/>
        <a:p>
          <a:endParaRPr lang="en-US"/>
        </a:p>
      </dgm:t>
    </dgm:pt>
    <dgm:pt modelId="{F52E035E-E6E9-4A57-ABC3-4B672DB58561}" type="sibTrans" cxnId="{206AC2C1-E3F0-4B3B-938C-9BCC66BCF660}">
      <dgm:prSet/>
      <dgm:spPr/>
      <dgm:t>
        <a:bodyPr/>
        <a:lstStyle/>
        <a:p>
          <a:endParaRPr lang="en-US"/>
        </a:p>
      </dgm:t>
    </dgm:pt>
    <dgm:pt modelId="{1B3368FA-7CC5-4078-BC1A-BE573DB87DD3}" type="pres">
      <dgm:prSet presAssocID="{EFD595D3-C679-4AA1-B913-43AD67BC1E6A}" presName="vert0" presStyleCnt="0">
        <dgm:presLayoutVars>
          <dgm:dir/>
          <dgm:animOne val="branch"/>
          <dgm:animLvl val="lvl"/>
        </dgm:presLayoutVars>
      </dgm:prSet>
      <dgm:spPr/>
    </dgm:pt>
    <dgm:pt modelId="{8802A534-4096-45FB-86CC-AB1F1128996B}" type="pres">
      <dgm:prSet presAssocID="{E3664534-4EE8-4DED-B602-AD1846AE51FA}" presName="thickLine" presStyleLbl="alignNode1" presStyleIdx="0" presStyleCnt="4"/>
      <dgm:spPr/>
    </dgm:pt>
    <dgm:pt modelId="{A8029EA2-1235-4FCA-AA33-65BEDACC6835}" type="pres">
      <dgm:prSet presAssocID="{E3664534-4EE8-4DED-B602-AD1846AE51FA}" presName="horz1" presStyleCnt="0"/>
      <dgm:spPr/>
    </dgm:pt>
    <dgm:pt modelId="{BB869115-7716-4247-9B6B-20EAC40A823E}" type="pres">
      <dgm:prSet presAssocID="{E3664534-4EE8-4DED-B602-AD1846AE51FA}" presName="tx1" presStyleLbl="revTx" presStyleIdx="0" presStyleCnt="4"/>
      <dgm:spPr/>
    </dgm:pt>
    <dgm:pt modelId="{5C423405-F758-409F-8F99-7AEBED7B6BFD}" type="pres">
      <dgm:prSet presAssocID="{E3664534-4EE8-4DED-B602-AD1846AE51FA}" presName="vert1" presStyleCnt="0"/>
      <dgm:spPr/>
    </dgm:pt>
    <dgm:pt modelId="{BB0D1396-FA84-4F3F-AA68-40E3CE5E2BA0}" type="pres">
      <dgm:prSet presAssocID="{CEBEF015-9ECB-47C0-A21D-AE80846A81A3}" presName="thickLine" presStyleLbl="alignNode1" presStyleIdx="1" presStyleCnt="4"/>
      <dgm:spPr/>
    </dgm:pt>
    <dgm:pt modelId="{21DFB863-8C04-459F-8B85-787EC8A82F5D}" type="pres">
      <dgm:prSet presAssocID="{CEBEF015-9ECB-47C0-A21D-AE80846A81A3}" presName="horz1" presStyleCnt="0"/>
      <dgm:spPr/>
    </dgm:pt>
    <dgm:pt modelId="{3A24BC5D-24EF-400C-937A-F4CABEC0AE0B}" type="pres">
      <dgm:prSet presAssocID="{CEBEF015-9ECB-47C0-A21D-AE80846A81A3}" presName="tx1" presStyleLbl="revTx" presStyleIdx="1" presStyleCnt="4"/>
      <dgm:spPr/>
    </dgm:pt>
    <dgm:pt modelId="{64DEE4FC-FCD7-4B08-8748-1F4547A85705}" type="pres">
      <dgm:prSet presAssocID="{CEBEF015-9ECB-47C0-A21D-AE80846A81A3}" presName="vert1" presStyleCnt="0"/>
      <dgm:spPr/>
    </dgm:pt>
    <dgm:pt modelId="{A1F9F156-DA2B-4290-ADAD-D6C89BD9FB43}" type="pres">
      <dgm:prSet presAssocID="{4F9D3171-26BA-4165-AB6C-FF89461A9632}" presName="thickLine" presStyleLbl="alignNode1" presStyleIdx="2" presStyleCnt="4"/>
      <dgm:spPr/>
    </dgm:pt>
    <dgm:pt modelId="{9DCDE61F-3854-4ABD-90EB-04D0AC851223}" type="pres">
      <dgm:prSet presAssocID="{4F9D3171-26BA-4165-AB6C-FF89461A9632}" presName="horz1" presStyleCnt="0"/>
      <dgm:spPr/>
    </dgm:pt>
    <dgm:pt modelId="{CD949E93-D9F4-408C-9882-6CDDD2B943FE}" type="pres">
      <dgm:prSet presAssocID="{4F9D3171-26BA-4165-AB6C-FF89461A9632}" presName="tx1" presStyleLbl="revTx" presStyleIdx="2" presStyleCnt="4"/>
      <dgm:spPr/>
    </dgm:pt>
    <dgm:pt modelId="{49C70A77-5EAD-4433-ABA6-80C2A6C06F77}" type="pres">
      <dgm:prSet presAssocID="{4F9D3171-26BA-4165-AB6C-FF89461A9632}" presName="vert1" presStyleCnt="0"/>
      <dgm:spPr/>
    </dgm:pt>
    <dgm:pt modelId="{A391934E-8795-4B99-9514-243DD35D348F}" type="pres">
      <dgm:prSet presAssocID="{AFBC350B-42D0-4384-801A-605999734DD9}" presName="thickLine" presStyleLbl="alignNode1" presStyleIdx="3" presStyleCnt="4"/>
      <dgm:spPr/>
    </dgm:pt>
    <dgm:pt modelId="{42EE318D-9D14-49DF-BA4C-06FABF18F0D8}" type="pres">
      <dgm:prSet presAssocID="{AFBC350B-42D0-4384-801A-605999734DD9}" presName="horz1" presStyleCnt="0"/>
      <dgm:spPr/>
    </dgm:pt>
    <dgm:pt modelId="{13C3ECB8-4746-4F14-A581-5BC0EDDDBE54}" type="pres">
      <dgm:prSet presAssocID="{AFBC350B-42D0-4384-801A-605999734DD9}" presName="tx1" presStyleLbl="revTx" presStyleIdx="3" presStyleCnt="4"/>
      <dgm:spPr/>
    </dgm:pt>
    <dgm:pt modelId="{94F1E78B-DBC6-4F7F-8E14-D68E66051ABE}" type="pres">
      <dgm:prSet presAssocID="{AFBC350B-42D0-4384-801A-605999734DD9}" presName="vert1" presStyleCnt="0"/>
      <dgm:spPr/>
    </dgm:pt>
  </dgm:ptLst>
  <dgm:cxnLst>
    <dgm:cxn modelId="{49DA901A-DDB2-4CF9-9418-A2D10E9873F6}" srcId="{EFD595D3-C679-4AA1-B913-43AD67BC1E6A}" destId="{CEBEF015-9ECB-47C0-A21D-AE80846A81A3}" srcOrd="1" destOrd="0" parTransId="{212B6A94-0ED5-4726-85AD-006839A2C42E}" sibTransId="{F8605C2F-8ECE-47F2-B0E4-3A63E61EDDD6}"/>
    <dgm:cxn modelId="{7C7AE234-84E6-4F56-B527-2FD3B9109B23}" type="presOf" srcId="{4F9D3171-26BA-4165-AB6C-FF89461A9632}" destId="{CD949E93-D9F4-408C-9882-6CDDD2B943FE}" srcOrd="0" destOrd="0" presId="urn:microsoft.com/office/officeart/2008/layout/LinedList"/>
    <dgm:cxn modelId="{74B9FD77-58F5-4AB7-A6C4-B073E857549C}" type="presOf" srcId="{E3664534-4EE8-4DED-B602-AD1846AE51FA}" destId="{BB869115-7716-4247-9B6B-20EAC40A823E}" srcOrd="0" destOrd="0" presId="urn:microsoft.com/office/officeart/2008/layout/LinedList"/>
    <dgm:cxn modelId="{BBA84F9A-C9B1-4FA5-800F-133823DF8CA1}" srcId="{EFD595D3-C679-4AA1-B913-43AD67BC1E6A}" destId="{E3664534-4EE8-4DED-B602-AD1846AE51FA}" srcOrd="0" destOrd="0" parTransId="{65E961A8-AEC5-4FA4-88EF-AD73A009DF73}" sibTransId="{6CAC127D-EF29-4CD1-871B-F2E324DC26F0}"/>
    <dgm:cxn modelId="{EA3C41A5-CDDA-4C06-A10B-6D2BA6CFE92C}" srcId="{EFD595D3-C679-4AA1-B913-43AD67BC1E6A}" destId="{4F9D3171-26BA-4165-AB6C-FF89461A9632}" srcOrd="2" destOrd="0" parTransId="{B6CAC65A-E84D-4BA4-ADAC-FFDE726E6590}" sibTransId="{4609595C-CD03-4B78-97CF-CEAC8223DC92}"/>
    <dgm:cxn modelId="{AE0EA3B8-D405-426E-B366-9547409E501F}" type="presOf" srcId="{CEBEF015-9ECB-47C0-A21D-AE80846A81A3}" destId="{3A24BC5D-24EF-400C-937A-F4CABEC0AE0B}" srcOrd="0" destOrd="0" presId="urn:microsoft.com/office/officeart/2008/layout/LinedList"/>
    <dgm:cxn modelId="{206AC2C1-E3F0-4B3B-938C-9BCC66BCF660}" srcId="{EFD595D3-C679-4AA1-B913-43AD67BC1E6A}" destId="{AFBC350B-42D0-4384-801A-605999734DD9}" srcOrd="3" destOrd="0" parTransId="{DEF44BBD-7AB7-449C-9741-AAEB1FB0C3DF}" sibTransId="{F52E035E-E6E9-4A57-ABC3-4B672DB58561}"/>
    <dgm:cxn modelId="{6804DCCC-147B-4CA7-8096-DDCD059558D9}" type="presOf" srcId="{EFD595D3-C679-4AA1-B913-43AD67BC1E6A}" destId="{1B3368FA-7CC5-4078-BC1A-BE573DB87DD3}" srcOrd="0" destOrd="0" presId="urn:microsoft.com/office/officeart/2008/layout/LinedList"/>
    <dgm:cxn modelId="{8CF125D5-1E74-4358-8AC7-9B129A7F9E71}" type="presOf" srcId="{AFBC350B-42D0-4384-801A-605999734DD9}" destId="{13C3ECB8-4746-4F14-A581-5BC0EDDDBE54}" srcOrd="0" destOrd="0" presId="urn:microsoft.com/office/officeart/2008/layout/LinedList"/>
    <dgm:cxn modelId="{790CECCC-1B16-4D6E-9188-B6D36EA9B42A}" type="presParOf" srcId="{1B3368FA-7CC5-4078-BC1A-BE573DB87DD3}" destId="{8802A534-4096-45FB-86CC-AB1F1128996B}" srcOrd="0" destOrd="0" presId="urn:microsoft.com/office/officeart/2008/layout/LinedList"/>
    <dgm:cxn modelId="{7BE1BE19-C1D7-48C0-9A65-0AC0C080E593}" type="presParOf" srcId="{1B3368FA-7CC5-4078-BC1A-BE573DB87DD3}" destId="{A8029EA2-1235-4FCA-AA33-65BEDACC6835}" srcOrd="1" destOrd="0" presId="urn:microsoft.com/office/officeart/2008/layout/LinedList"/>
    <dgm:cxn modelId="{E76E1E1D-DCAE-47A4-A5B1-980F28EB71D9}" type="presParOf" srcId="{A8029EA2-1235-4FCA-AA33-65BEDACC6835}" destId="{BB869115-7716-4247-9B6B-20EAC40A823E}" srcOrd="0" destOrd="0" presId="urn:microsoft.com/office/officeart/2008/layout/LinedList"/>
    <dgm:cxn modelId="{B2F9EB65-CBB2-435C-8F70-1EE72AAB070E}" type="presParOf" srcId="{A8029EA2-1235-4FCA-AA33-65BEDACC6835}" destId="{5C423405-F758-409F-8F99-7AEBED7B6BFD}" srcOrd="1" destOrd="0" presId="urn:microsoft.com/office/officeart/2008/layout/LinedList"/>
    <dgm:cxn modelId="{3619A9F0-9B2E-4042-8AF0-068CE9D035DE}" type="presParOf" srcId="{1B3368FA-7CC5-4078-BC1A-BE573DB87DD3}" destId="{BB0D1396-FA84-4F3F-AA68-40E3CE5E2BA0}" srcOrd="2" destOrd="0" presId="urn:microsoft.com/office/officeart/2008/layout/LinedList"/>
    <dgm:cxn modelId="{70CD18EE-D3D3-484C-9A65-A81E3248AB67}" type="presParOf" srcId="{1B3368FA-7CC5-4078-BC1A-BE573DB87DD3}" destId="{21DFB863-8C04-459F-8B85-787EC8A82F5D}" srcOrd="3" destOrd="0" presId="urn:microsoft.com/office/officeart/2008/layout/LinedList"/>
    <dgm:cxn modelId="{16B93488-D3A3-4C52-9A96-E72F56869089}" type="presParOf" srcId="{21DFB863-8C04-459F-8B85-787EC8A82F5D}" destId="{3A24BC5D-24EF-400C-937A-F4CABEC0AE0B}" srcOrd="0" destOrd="0" presId="urn:microsoft.com/office/officeart/2008/layout/LinedList"/>
    <dgm:cxn modelId="{0FACA54D-6DB9-4C58-8E6A-C7EDB3C83D67}" type="presParOf" srcId="{21DFB863-8C04-459F-8B85-787EC8A82F5D}" destId="{64DEE4FC-FCD7-4B08-8748-1F4547A85705}" srcOrd="1" destOrd="0" presId="urn:microsoft.com/office/officeart/2008/layout/LinedList"/>
    <dgm:cxn modelId="{B15B5785-0419-47DE-9003-F7F07A23AC64}" type="presParOf" srcId="{1B3368FA-7CC5-4078-BC1A-BE573DB87DD3}" destId="{A1F9F156-DA2B-4290-ADAD-D6C89BD9FB43}" srcOrd="4" destOrd="0" presId="urn:microsoft.com/office/officeart/2008/layout/LinedList"/>
    <dgm:cxn modelId="{94E87AE9-C9CE-4761-9E68-DD031ACD8B7E}" type="presParOf" srcId="{1B3368FA-7CC5-4078-BC1A-BE573DB87DD3}" destId="{9DCDE61F-3854-4ABD-90EB-04D0AC851223}" srcOrd="5" destOrd="0" presId="urn:microsoft.com/office/officeart/2008/layout/LinedList"/>
    <dgm:cxn modelId="{3E26D68E-79C5-4DDE-823D-06EDC682FF38}" type="presParOf" srcId="{9DCDE61F-3854-4ABD-90EB-04D0AC851223}" destId="{CD949E93-D9F4-408C-9882-6CDDD2B943FE}" srcOrd="0" destOrd="0" presId="urn:microsoft.com/office/officeart/2008/layout/LinedList"/>
    <dgm:cxn modelId="{5AE35807-FEF7-417E-AEF1-ED2B6E4421F9}" type="presParOf" srcId="{9DCDE61F-3854-4ABD-90EB-04D0AC851223}" destId="{49C70A77-5EAD-4433-ABA6-80C2A6C06F77}" srcOrd="1" destOrd="0" presId="urn:microsoft.com/office/officeart/2008/layout/LinedList"/>
    <dgm:cxn modelId="{F8BBCB70-60B0-405D-95C6-7D4976EC5930}" type="presParOf" srcId="{1B3368FA-7CC5-4078-BC1A-BE573DB87DD3}" destId="{A391934E-8795-4B99-9514-243DD35D348F}" srcOrd="6" destOrd="0" presId="urn:microsoft.com/office/officeart/2008/layout/LinedList"/>
    <dgm:cxn modelId="{609C4521-373B-45F6-9FFC-C3E9476FAAE0}" type="presParOf" srcId="{1B3368FA-7CC5-4078-BC1A-BE573DB87DD3}" destId="{42EE318D-9D14-49DF-BA4C-06FABF18F0D8}" srcOrd="7" destOrd="0" presId="urn:microsoft.com/office/officeart/2008/layout/LinedList"/>
    <dgm:cxn modelId="{EEEBFBFF-5F92-4FF2-82D2-5929FEE037C9}" type="presParOf" srcId="{42EE318D-9D14-49DF-BA4C-06FABF18F0D8}" destId="{13C3ECB8-4746-4F14-A581-5BC0EDDDBE54}" srcOrd="0" destOrd="0" presId="urn:microsoft.com/office/officeart/2008/layout/LinedList"/>
    <dgm:cxn modelId="{53752005-D946-4027-93E6-FB283C749DB1}" type="presParOf" srcId="{42EE318D-9D14-49DF-BA4C-06FABF18F0D8}" destId="{94F1E78B-DBC6-4F7F-8E14-D68E66051AB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2A534-4096-45FB-86CC-AB1F1128996B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69115-7716-4247-9B6B-20EAC40A823E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0" i="0" kern="1200" dirty="0"/>
            <a:t>Working in partnership with LGBTQIA+ communities – setting the scene</a:t>
          </a:r>
          <a:endParaRPr lang="en-US" sz="2700" kern="1200" dirty="0"/>
        </a:p>
      </dsp:txBody>
      <dsp:txXfrm>
        <a:off x="0" y="0"/>
        <a:ext cx="6900512" cy="1384035"/>
      </dsp:txXfrm>
    </dsp:sp>
    <dsp:sp modelId="{BB0D1396-FA84-4F3F-AA68-40E3CE5E2BA0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4BC5D-24EF-400C-937A-F4CABEC0AE0B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Introducing Amanda McGurk  - Amanda works between HERe NI &amp; The Rainbow Project as LGBT+ Mental Health Advocacy Officer. </a:t>
          </a:r>
          <a:endParaRPr lang="en-US" sz="2700" kern="1200"/>
        </a:p>
      </dsp:txBody>
      <dsp:txXfrm>
        <a:off x="0" y="1384035"/>
        <a:ext cx="6900512" cy="1384035"/>
      </dsp:txXfrm>
    </dsp:sp>
    <dsp:sp modelId="{A1F9F156-DA2B-4290-ADAD-D6C89BD9FB43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49E93-D9F4-408C-9882-6CDDD2B943FE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Introducing Leo Lardie from The Rainbow Prohect – Leo is the s</a:t>
          </a:r>
          <a:r>
            <a:rPr lang="en-GB" sz="2700" b="0" i="0" kern="1200"/>
            <a:t>exual health development officer for TRP</a:t>
          </a:r>
          <a:endParaRPr lang="en-US" sz="2700" kern="1200"/>
        </a:p>
      </dsp:txBody>
      <dsp:txXfrm>
        <a:off x="0" y="2768070"/>
        <a:ext cx="6900512" cy="1384035"/>
      </dsp:txXfrm>
    </dsp:sp>
    <dsp:sp modelId="{A391934E-8795-4B99-9514-243DD35D348F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3ECB8-4746-4F14-A581-5BC0EDDDBE54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Question and Answer session</a:t>
          </a:r>
          <a:endParaRPr lang="en-US" sz="2700" kern="1200" dirty="0"/>
        </a:p>
      </dsp:txBody>
      <dsp:txXfrm>
        <a:off x="0" y="4152105"/>
        <a:ext cx="6900512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CC5A5-EC82-4E78-9E48-8A3ECCD1A01C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609F6-75D4-40AB-B920-37B2F4ABEA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097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8975" y="731838"/>
            <a:ext cx="5575300" cy="31369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DDE06C-DBF7-0445-8E5B-97F5BA64F41D}" type="slidenum">
              <a:rPr lang="en-US" smtClean="0"/>
              <a:t>1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45A1CCB2-C065-BB1C-CD0F-D419746D27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6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F802A-810A-2ADA-4BC1-A576C1BF8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D1ECA-EEED-F005-1018-9E94D63B6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D43E5-AA94-2DC3-D1E9-D35DBFE08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96E8-AE6E-4A50-95FB-15D7952DDA8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68E98-6576-BBA1-D0B4-07309B440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E0768-D984-BA36-F50E-9841E2E61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58F9-2D34-4616-A54C-8D658F7A6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27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963FB-207A-1A54-9C27-F5B42427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6971AA-376D-07F3-6866-91FC153E3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3248C-B553-D704-52A6-59EBB765A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96E8-AE6E-4A50-95FB-15D7952DDA8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D3ECD-43DA-69E4-EBA7-83735C1F3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7E3D1-DECB-6939-1E9A-E87EC2CF5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58F9-2D34-4616-A54C-8D658F7A6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00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8EBA88-7062-E34E-FCD4-E8F9F54DC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55E2A-685D-D0BC-9457-9888D0F95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BB37C-FD2D-DF60-B014-4217675B4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96E8-AE6E-4A50-95FB-15D7952DDA8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7B05D-6282-9A70-2BB7-61EF830A1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2243D-6DA7-1E15-5440-397206A3E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58F9-2D34-4616-A54C-8D658F7A6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68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79EC-AEDC-77F3-07AE-0ED06544C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8AECD-F9F6-D8BF-A839-0B77C242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AFD1A-8A30-D082-1AFE-CFE3E0EDF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96E8-AE6E-4A50-95FB-15D7952DDA8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BEA04-370E-763D-7DE9-27C4EF88C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CA7A-CBAB-815C-013C-659CF3BCD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58F9-2D34-4616-A54C-8D658F7A6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5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2B017-4E3A-27BD-8BC3-1E3F497F5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4EF36-0911-654A-E066-C3264A21B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71EA3-1769-E902-2EFA-161CC142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96E8-AE6E-4A50-95FB-15D7952DDA8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3A5AF-B945-77F5-2AF1-4823EDAF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B28C0-0FC5-B61C-7963-B3ACA70F0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58F9-2D34-4616-A54C-8D658F7A6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9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39A01-A08F-6A99-2EA6-8297ECB9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BF93A-3FFB-12D1-78D6-26852A361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BBB00-8EBA-97FA-3270-E441DF8E2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7CAFD-EADD-66C7-F939-3ED96AA6E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96E8-AE6E-4A50-95FB-15D7952DDA8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B8657-0D9C-205B-DA72-B4A4F89ED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9E7C9-4A5D-00D7-761F-169FFB33B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58F9-2D34-4616-A54C-8D658F7A6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1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AA453-F59E-2FCE-3A93-729D1E2C6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40599-4E4D-F068-B4E7-626443299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78A79-82B1-DEC6-95D5-C08FAC6A2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1444CE-A4FC-0C65-CAF4-BAE4C4B79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B49BE8-4358-F932-3F3C-05663E05E6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6CFD36-D72C-9C70-4603-DFD6EF05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96E8-AE6E-4A50-95FB-15D7952DDA8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318158-43DD-0012-9E08-22196C74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AE3D3-CF03-4A65-F71F-028AF6F23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58F9-2D34-4616-A54C-8D658F7A6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56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F5D3F-31DB-CB6E-94DD-85AEC3E4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DA12D-4D18-3C58-D8E7-18D282DD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96E8-AE6E-4A50-95FB-15D7952DDA8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71C8A-8E19-76C5-BFD3-188FC8721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18714A-49C0-9D09-64C0-84B521D2D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58F9-2D34-4616-A54C-8D658F7A6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86E936-B86E-B398-022B-9B10A3F6A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96E8-AE6E-4A50-95FB-15D7952DDA8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E1179-E67E-87B0-A274-8BD613912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F9217-13ED-660C-7985-D2D5F9A8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58F9-2D34-4616-A54C-8D658F7A6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28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9984A-E38C-E1E5-F640-7E2C95149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7ED4F-8563-3AAC-DD8A-1568D0156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CDBD1-495B-1737-0FEC-642A72B74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3CCE4-BDCA-9F65-6779-7F4993589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96E8-AE6E-4A50-95FB-15D7952DDA8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7B4CA-1EF0-8E0B-662E-9846D31FF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9EBA8-49B2-DB23-01F0-51116E43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58F9-2D34-4616-A54C-8D658F7A6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44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C1F4-61A1-D148-55A1-97256ECDE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664D9-B0CA-D521-536F-F74C7E471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AD371-E608-B58F-CD9A-F4F6F64C8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67421-7907-7018-CB5C-A777B838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896E8-AE6E-4A50-95FB-15D7952DDA8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6A923-936A-657B-3162-4B3E3501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A87F3-E31A-126D-6B55-85391F52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58F9-2D34-4616-A54C-8D658F7A6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52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50BF6D-35FA-C95A-925D-6772DB9E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2B2F2-6D0B-C2EC-8FA9-64B6B5FD5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6FA59-1707-18EB-A9BC-921DDEDE5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896E8-AE6E-4A50-95FB-15D7952DDA88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6B0EB-10EA-0523-12E8-CA2FF4660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F9BD-C8E5-9E72-CC9B-61ABEE6EE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458F9-2D34-4616-A54C-8D658F7A6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7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650FC4-4459-BD47-A8D5-072CBBBAE060}"/>
              </a:ext>
            </a:extLst>
          </p:cNvPr>
          <p:cNvSpPr txBox="1"/>
          <p:nvPr/>
        </p:nvSpPr>
        <p:spPr>
          <a:xfrm>
            <a:off x="3092777" y="2702118"/>
            <a:ext cx="6333234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9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Working in partnership with LGBTQIA+ communities 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4C04C0D-0375-DE4E-A143-F88C48807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3271" y="2261566"/>
            <a:ext cx="1179012" cy="11790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70514B-FC8B-394F-ABB0-43EEA44086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7324" y="3429000"/>
            <a:ext cx="1188920" cy="1188920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E1543BBF-E65A-D441-8313-927BA6564D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432" y="471239"/>
            <a:ext cx="2916424" cy="104991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512552A-D29F-0B49-9C89-8C1629BCE43D}"/>
              </a:ext>
            </a:extLst>
          </p:cNvPr>
          <p:cNvSpPr txBox="1"/>
          <p:nvPr/>
        </p:nvSpPr>
        <p:spPr>
          <a:xfrm>
            <a:off x="10383140" y="5548558"/>
            <a:ext cx="1635097" cy="1073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D9222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SHAPING A 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D9222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BETTER WORLD</a:t>
            </a:r>
          </a:p>
          <a:p>
            <a:pPr marL="0" marR="0" lvl="0" indent="0" algn="l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D9222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SINCE 1845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F8D2DC-5C01-C74C-BE73-04D663CF3C1E}"/>
              </a:ext>
            </a:extLst>
          </p:cNvPr>
          <p:cNvSpPr txBox="1"/>
          <p:nvPr/>
        </p:nvSpPr>
        <p:spPr>
          <a:xfrm>
            <a:off x="564432" y="5623133"/>
            <a:ext cx="43202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Danielle Mackle QUB (she/her)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Amanda McGurk 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Here NI/TRP (she/her)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Leo </a:t>
            </a:r>
            <a:r>
              <a:rPr kumimoji="0" lang="en-US" sz="200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Lardie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TRP (he/him)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8454B0-FE9F-94A8-9A0A-9D1B0B6AB2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79904" y="294877"/>
            <a:ext cx="3690730" cy="216150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422A1CB-ADCB-FB1A-3F5C-31A6D206DC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67739" y="4850296"/>
            <a:ext cx="2574235" cy="177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9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EE1EA0-13AB-2D94-6716-21490D4A8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5400"/>
              <a:t>Welcome and Agenda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680749-A5B6-3318-628F-971E3EDD0E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52948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889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3DDDA-369A-40E4-B70B-CBFCCFD9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Statistics</a:t>
            </a:r>
          </a:p>
        </p:txBody>
      </p:sp>
      <p:sp>
        <p:nvSpPr>
          <p:cNvPr id="19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70A511A-6DE6-4448-A8D1-11C271E0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2200"/>
              <a:t>From the National LGBT Survey (2018) with 108,000 respondents</a:t>
            </a:r>
          </a:p>
          <a:p>
            <a:r>
              <a:rPr lang="en-GB" sz="2200" b="0" i="0">
                <a:effectLst/>
                <a:latin typeface="GDS Transport"/>
              </a:rPr>
              <a:t>68% participants stated they avoided holding hands in public with a same-sex partner for fear of a negative reaction from others. </a:t>
            </a:r>
          </a:p>
          <a:p>
            <a:r>
              <a:rPr lang="en-GB" sz="2200">
                <a:latin typeface="GDS Transport"/>
              </a:rPr>
              <a:t>56% of participants said they are not “out” at work.</a:t>
            </a:r>
          </a:p>
          <a:p>
            <a:r>
              <a:rPr lang="en-GB" sz="2200">
                <a:latin typeface="GDS Transport"/>
              </a:rPr>
              <a:t>25% of participants are not “out” to family members that they live with.</a:t>
            </a:r>
          </a:p>
          <a:p>
            <a:r>
              <a:rPr lang="en-GB" sz="2200">
                <a:latin typeface="GDS Transport"/>
              </a:rPr>
              <a:t>40% of participants had experienced a hate incident in the 12 months preceding the survey.</a:t>
            </a:r>
          </a:p>
          <a:p>
            <a:r>
              <a:rPr lang="en-GB" sz="2200">
                <a:latin typeface="GDS Transport"/>
              </a:rPr>
              <a:t>46% of participants have never discussed their LGBTQ+ identity with health and social care staff they have been involved with in the 12 months preceding the survey.</a:t>
            </a:r>
          </a:p>
          <a:p>
            <a:r>
              <a:rPr lang="en-GB" sz="2200">
                <a:latin typeface="GDS Transport"/>
              </a:rPr>
              <a:t>68% trans* participants stated that waiting lists for gender identity services are too long.</a:t>
            </a:r>
          </a:p>
          <a:p>
            <a:endParaRPr lang="en-GB" sz="2200">
              <a:latin typeface="GDS Transport"/>
            </a:endParaRPr>
          </a:p>
        </p:txBody>
      </p:sp>
    </p:spTree>
    <p:extLst>
      <p:ext uri="{BB962C8B-B14F-4D97-AF65-F5344CB8AC3E}">
        <p14:creationId xmlns:p14="http://schemas.microsoft.com/office/powerpoint/2010/main" val="300768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F7BDB2-CB58-BBD3-8211-1E8527F78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0" i="0">
                <a:solidFill>
                  <a:srgbClr val="FFFFFF"/>
                </a:solidFill>
                <a:effectLst/>
                <a:latin typeface="Helvetica Neue"/>
              </a:rPr>
              <a:t>Evidence from research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C796A9C-3950-CEAB-BBA4-A2C3DC7C2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2200" b="0" i="0">
                <a:effectLst/>
                <a:latin typeface="Helvetica Neue"/>
              </a:rPr>
              <a:t>Mental health problems are more prevalent among LGBTQIA+ people due to the experience of ongoing discrimination.</a:t>
            </a:r>
          </a:p>
          <a:p>
            <a:r>
              <a:rPr lang="en-GB" sz="2200" b="0" i="0">
                <a:effectLst/>
                <a:latin typeface="Helvetica Neue"/>
              </a:rPr>
              <a:t>Older people are likely to have experienced longer exposure to discrimination and hostility, including through living through discriminatory laws. </a:t>
            </a:r>
          </a:p>
          <a:p>
            <a:r>
              <a:rPr lang="en-GB" sz="2200" b="0" i="0">
                <a:effectLst/>
                <a:latin typeface="Helvetica Neue"/>
              </a:rPr>
              <a:t>Young people are at greater risk of going into care or experiencing homelessness than their peers due to the negative reactions of families or communities. </a:t>
            </a:r>
          </a:p>
          <a:p>
            <a:r>
              <a:rPr lang="en-GB" sz="2200" b="0" i="0">
                <a:effectLst/>
                <a:latin typeface="Helvetica Neue"/>
              </a:rPr>
              <a:t>Almost half of LGBTQIA+ young people experienced bullying at school. These experiences result in greater levels of mental ill-health, substance misuse, and sexual health issues for LGBTQ+ young people than their peers.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2900223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52C63B-4F4C-C849-6D66-D9A93717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700">
                <a:solidFill>
                  <a:srgbClr val="FFFFFF"/>
                </a:solidFill>
              </a:rPr>
              <a:t>Practice considerations</a:t>
            </a:r>
          </a:p>
        </p:txBody>
      </p:sp>
      <p:sp>
        <p:nvSpPr>
          <p:cNvPr id="16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C3225-B9B7-20F8-6899-0B6B3B5DA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fontAlgn="base"/>
            <a:r>
              <a:rPr lang="en-GB" sz="2200">
                <a:latin typeface="Helvetica Neue"/>
              </a:rPr>
              <a:t>S</a:t>
            </a:r>
            <a:r>
              <a:rPr lang="en-GB" sz="2200" b="0">
                <a:effectLst/>
                <a:latin typeface="Helvetica Neue"/>
              </a:rPr>
              <a:t>ocial work assessments often consider the support that family and extended family can give a person, LGBTQIA+ people are more likely than others to face challenges with their family. They may then seek support from a “chosen family” – a group of people who are not biologically related but support and care for each other.</a:t>
            </a:r>
          </a:p>
          <a:p>
            <a:pPr fontAlgn="base"/>
            <a:r>
              <a:rPr lang="en-GB" sz="2200" b="0">
                <a:effectLst/>
                <a:latin typeface="Helvetica Neue"/>
              </a:rPr>
              <a:t>Social workers may be uncertain about how to approach conversations surrounding sexuality and gender identity because they see them as ‘private’ and not appropriate for discussion during assessment. </a:t>
            </a:r>
          </a:p>
          <a:p>
            <a:pPr fontAlgn="base"/>
            <a:r>
              <a:rPr lang="en-GB" sz="2200" b="1" i="1" u="sng">
                <a:effectLst/>
                <a:latin typeface="Helvetica Neue"/>
              </a:rPr>
              <a:t>But how can a person’s needs be assessed holistically if they are LGBTQIA+ and the social worker does not know this?</a:t>
            </a:r>
          </a:p>
          <a:p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94598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B8B1A1-2902-B6DA-BABA-DC32F70A5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Creating an inclusive environment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660A4-75BC-38E9-219F-411693300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fontAlgn="base"/>
            <a:r>
              <a:rPr lang="en-GB" sz="2400" b="0">
                <a:effectLst/>
                <a:latin typeface="Helvetica Neue"/>
              </a:rPr>
              <a:t>Given LGBTQIA+ people’s experience of discrimination, harassment, and stigma, creating an inclusive environment is critical.  Some suggestions include:</a:t>
            </a:r>
          </a:p>
          <a:p>
            <a:pPr fontAlgn="base"/>
            <a:r>
              <a:rPr lang="en-GB" sz="2400" b="0" i="0">
                <a:effectLst/>
                <a:latin typeface="Helvetica Neue"/>
              </a:rPr>
              <a:t>Listening to how people describe their identity (pronouns, relationships) and using their language.</a:t>
            </a:r>
          </a:p>
          <a:p>
            <a:pPr fontAlgn="base"/>
            <a:r>
              <a:rPr lang="en-GB" sz="2400" b="0" i="0">
                <a:effectLst/>
                <a:latin typeface="Helvetica Neue"/>
              </a:rPr>
              <a:t>Displaying LGBTQIA+ inclusive literature in the waiting areas.</a:t>
            </a:r>
          </a:p>
          <a:p>
            <a:pPr fontAlgn="base"/>
            <a:r>
              <a:rPr lang="en-GB" sz="2400" b="0" i="0">
                <a:effectLst/>
                <a:latin typeface="Helvetica Neue"/>
              </a:rPr>
              <a:t>Using visible signs like rainbow ‘Pride’ lanyards or pronouns on name tags.</a:t>
            </a:r>
          </a:p>
          <a:p>
            <a:pPr fontAlgn="base"/>
            <a:r>
              <a:rPr lang="en-GB" sz="2400" b="0" i="0">
                <a:effectLst/>
                <a:latin typeface="Helvetica Neue"/>
              </a:rPr>
              <a:t>Having mandatory training for all staff about LGBTQIA+ identities and policy expectations.</a:t>
            </a:r>
          </a:p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107475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68718C-2131-6699-6549-5067981B7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Q&amp;A Session with speakers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5A2AA-AA0C-F95D-EEFD-7064BE557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 to you! </a:t>
            </a:r>
          </a:p>
        </p:txBody>
      </p:sp>
    </p:spTree>
    <p:extLst>
      <p:ext uri="{BB962C8B-B14F-4D97-AF65-F5344CB8AC3E}">
        <p14:creationId xmlns:p14="http://schemas.microsoft.com/office/powerpoint/2010/main" val="173661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547</Words>
  <Application>Microsoft Office PowerPoint</Application>
  <PresentationFormat>Widescreen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GDS Transport</vt:lpstr>
      <vt:lpstr>Helvetica Neue</vt:lpstr>
      <vt:lpstr>Office Theme</vt:lpstr>
      <vt:lpstr>PowerPoint Presentation</vt:lpstr>
      <vt:lpstr>Welcome and Agenda</vt:lpstr>
      <vt:lpstr>Statistics</vt:lpstr>
      <vt:lpstr>Evidence from research</vt:lpstr>
      <vt:lpstr>Practice considerations</vt:lpstr>
      <vt:lpstr>Creating an inclusive environment</vt:lpstr>
      <vt:lpstr>Q&amp;A Session with speakers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Mackle</dc:creator>
  <cp:lastModifiedBy>Alison Shaw</cp:lastModifiedBy>
  <cp:revision>1</cp:revision>
  <dcterms:created xsi:type="dcterms:W3CDTF">2023-02-08T09:07:32Z</dcterms:created>
  <dcterms:modified xsi:type="dcterms:W3CDTF">2023-02-13T12:53:36Z</dcterms:modified>
</cp:coreProperties>
</file>