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7" r:id="rId2"/>
    <p:sldId id="318" r:id="rId3"/>
    <p:sldId id="307" r:id="rId4"/>
    <p:sldId id="306" r:id="rId5"/>
    <p:sldId id="319" r:id="rId6"/>
    <p:sldId id="313" r:id="rId7"/>
    <p:sldId id="320" r:id="rId8"/>
    <p:sldId id="338" r:id="rId9"/>
    <p:sldId id="339" r:id="rId10"/>
    <p:sldId id="340" r:id="rId11"/>
    <p:sldId id="341" r:id="rId12"/>
    <p:sldId id="348" r:id="rId13"/>
    <p:sldId id="342" r:id="rId14"/>
    <p:sldId id="343" r:id="rId15"/>
    <p:sldId id="345" r:id="rId16"/>
    <p:sldId id="344" r:id="rId17"/>
    <p:sldId id="261" r:id="rId18"/>
    <p:sldId id="350" r:id="rId19"/>
    <p:sldId id="351" r:id="rId20"/>
    <p:sldId id="352" r:id="rId21"/>
    <p:sldId id="353" r:id="rId22"/>
    <p:sldId id="354" r:id="rId23"/>
    <p:sldId id="357" r:id="rId24"/>
    <p:sldId id="358" r:id="rId25"/>
    <p:sldId id="359" r:id="rId26"/>
    <p:sldId id="356" r:id="rId27"/>
    <p:sldId id="362" r:id="rId28"/>
    <p:sldId id="361" r:id="rId29"/>
    <p:sldId id="34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59653"/>
  </p:normalViewPr>
  <p:slideViewPr>
    <p:cSldViewPr snapToGrid="0">
      <p:cViewPr varScale="1">
        <p:scale>
          <a:sx n="40" d="100"/>
          <a:sy n="40" d="100"/>
        </p:scale>
        <p:origin x="1660"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F2B97F-ABEE-4FC4-BA7F-188BD50A9673}"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B41628B-880F-4E29-A9A7-53C3D39599ED}">
      <dgm:prSet/>
      <dgm:spPr/>
      <dgm:t>
        <a:bodyPr/>
        <a:lstStyle/>
        <a:p>
          <a:pPr>
            <a:lnSpc>
              <a:spcPct val="100000"/>
            </a:lnSpc>
            <a:defRPr cap="all"/>
          </a:pPr>
          <a:r>
            <a:rPr lang="en-GB">
              <a:solidFill>
                <a:schemeClr val="bg1"/>
              </a:solidFill>
            </a:rPr>
            <a:t>Weekly Tasks </a:t>
          </a:r>
          <a:endParaRPr lang="en-US">
            <a:solidFill>
              <a:schemeClr val="bg1"/>
            </a:solidFill>
          </a:endParaRPr>
        </a:p>
      </dgm:t>
    </dgm:pt>
    <dgm:pt modelId="{AD2025AC-25FD-4DDD-A4B9-C12D85A889FD}" type="parTrans" cxnId="{D12065E9-5665-4518-8D8F-5A48F87E9E6C}">
      <dgm:prSet/>
      <dgm:spPr/>
      <dgm:t>
        <a:bodyPr/>
        <a:lstStyle/>
        <a:p>
          <a:endParaRPr lang="en-US"/>
        </a:p>
      </dgm:t>
    </dgm:pt>
    <dgm:pt modelId="{E817401A-75D3-40A9-9AC8-48FF0121C89A}" type="sibTrans" cxnId="{D12065E9-5665-4518-8D8F-5A48F87E9E6C}">
      <dgm:prSet/>
      <dgm:spPr/>
      <dgm:t>
        <a:bodyPr/>
        <a:lstStyle/>
        <a:p>
          <a:endParaRPr lang="en-US"/>
        </a:p>
      </dgm:t>
    </dgm:pt>
    <dgm:pt modelId="{F46F0EF2-4BAD-48F4-B3FE-38B903A9EF44}">
      <dgm:prSet/>
      <dgm:spPr/>
      <dgm:t>
        <a:bodyPr/>
        <a:lstStyle/>
        <a:p>
          <a:pPr>
            <a:lnSpc>
              <a:spcPct val="100000"/>
            </a:lnSpc>
            <a:defRPr cap="all"/>
          </a:pPr>
          <a:r>
            <a:rPr lang="en-GB">
              <a:solidFill>
                <a:schemeClr val="bg1"/>
              </a:solidFill>
            </a:rPr>
            <a:t>Presentations</a:t>
          </a:r>
          <a:r>
            <a:rPr lang="en-GB"/>
            <a:t> </a:t>
          </a:r>
          <a:endParaRPr lang="en-US"/>
        </a:p>
      </dgm:t>
    </dgm:pt>
    <dgm:pt modelId="{552582AB-3AF8-4B03-BEF2-80BD7DECDCC4}" type="parTrans" cxnId="{447E24BA-CCC5-4B2D-886D-FADA410651C9}">
      <dgm:prSet/>
      <dgm:spPr/>
      <dgm:t>
        <a:bodyPr/>
        <a:lstStyle/>
        <a:p>
          <a:endParaRPr lang="en-US"/>
        </a:p>
      </dgm:t>
    </dgm:pt>
    <dgm:pt modelId="{A6F4B9A8-75AD-43CE-A92D-AFA8039DEB3C}" type="sibTrans" cxnId="{447E24BA-CCC5-4B2D-886D-FADA410651C9}">
      <dgm:prSet/>
      <dgm:spPr/>
      <dgm:t>
        <a:bodyPr/>
        <a:lstStyle/>
        <a:p>
          <a:endParaRPr lang="en-US"/>
        </a:p>
      </dgm:t>
    </dgm:pt>
    <dgm:pt modelId="{DADFD5AC-CFD1-4BD6-86EC-4150E504F35B}">
      <dgm:prSet/>
      <dgm:spPr/>
      <dgm:t>
        <a:bodyPr/>
        <a:lstStyle/>
        <a:p>
          <a:pPr>
            <a:lnSpc>
              <a:spcPct val="100000"/>
            </a:lnSpc>
            <a:defRPr cap="all"/>
          </a:pPr>
          <a:r>
            <a:rPr lang="en-GB">
              <a:solidFill>
                <a:schemeClr val="bg1"/>
              </a:solidFill>
            </a:rPr>
            <a:t>Workshops</a:t>
          </a:r>
          <a:r>
            <a:rPr lang="en-GB"/>
            <a:t> </a:t>
          </a:r>
          <a:endParaRPr lang="en-US"/>
        </a:p>
      </dgm:t>
    </dgm:pt>
    <dgm:pt modelId="{FA2B0086-8442-4F24-B78D-3A948E609F98}" type="parTrans" cxnId="{C783024A-F329-4B51-A468-2BAD09421A59}">
      <dgm:prSet/>
      <dgm:spPr/>
      <dgm:t>
        <a:bodyPr/>
        <a:lstStyle/>
        <a:p>
          <a:endParaRPr lang="en-US"/>
        </a:p>
      </dgm:t>
    </dgm:pt>
    <dgm:pt modelId="{701F3867-D68F-4006-BECF-FBDF8EF5EEAB}" type="sibTrans" cxnId="{C783024A-F329-4B51-A468-2BAD09421A59}">
      <dgm:prSet/>
      <dgm:spPr/>
      <dgm:t>
        <a:bodyPr/>
        <a:lstStyle/>
        <a:p>
          <a:endParaRPr lang="en-US"/>
        </a:p>
      </dgm:t>
    </dgm:pt>
    <dgm:pt modelId="{6288D818-F29F-43EA-BBA6-5A523D1CA48C}" type="pres">
      <dgm:prSet presAssocID="{50F2B97F-ABEE-4FC4-BA7F-188BD50A9673}" presName="root" presStyleCnt="0">
        <dgm:presLayoutVars>
          <dgm:dir/>
          <dgm:resizeHandles val="exact"/>
        </dgm:presLayoutVars>
      </dgm:prSet>
      <dgm:spPr/>
    </dgm:pt>
    <dgm:pt modelId="{9FAB95DF-8471-4A34-A07A-B1479DCE7212}" type="pres">
      <dgm:prSet presAssocID="{9B41628B-880F-4E29-A9A7-53C3D39599ED}" presName="compNode" presStyleCnt="0"/>
      <dgm:spPr/>
    </dgm:pt>
    <dgm:pt modelId="{F52715FF-7952-4FA7-A93E-8F4BA41F0FF8}" type="pres">
      <dgm:prSet presAssocID="{9B41628B-880F-4E29-A9A7-53C3D39599ED}" presName="iconBgRect" presStyleLbl="bgShp" presStyleIdx="0" presStyleCnt="3"/>
      <dgm:spPr/>
    </dgm:pt>
    <dgm:pt modelId="{B033DD64-0FB0-4E49-B9E7-23A6796030B0}" type="pres">
      <dgm:prSet presAssocID="{9B41628B-880F-4E29-A9A7-53C3D39599E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List"/>
        </a:ext>
      </dgm:extLst>
    </dgm:pt>
    <dgm:pt modelId="{E27FECAB-AD12-4C44-9F81-224DDC4AE0AF}" type="pres">
      <dgm:prSet presAssocID="{9B41628B-880F-4E29-A9A7-53C3D39599ED}" presName="spaceRect" presStyleCnt="0"/>
      <dgm:spPr/>
    </dgm:pt>
    <dgm:pt modelId="{C62AE1AC-B04B-4D34-B0CE-0E5AE7D8AB65}" type="pres">
      <dgm:prSet presAssocID="{9B41628B-880F-4E29-A9A7-53C3D39599ED}" presName="textRect" presStyleLbl="revTx" presStyleIdx="0" presStyleCnt="3">
        <dgm:presLayoutVars>
          <dgm:chMax val="1"/>
          <dgm:chPref val="1"/>
        </dgm:presLayoutVars>
      </dgm:prSet>
      <dgm:spPr/>
    </dgm:pt>
    <dgm:pt modelId="{ECC258C4-5DEE-440B-B49E-50421D664FAD}" type="pres">
      <dgm:prSet presAssocID="{E817401A-75D3-40A9-9AC8-48FF0121C89A}" presName="sibTrans" presStyleCnt="0"/>
      <dgm:spPr/>
    </dgm:pt>
    <dgm:pt modelId="{996B2970-350D-4E30-A6EB-EE6E2093363F}" type="pres">
      <dgm:prSet presAssocID="{F46F0EF2-4BAD-48F4-B3FE-38B903A9EF44}" presName="compNode" presStyleCnt="0"/>
      <dgm:spPr/>
    </dgm:pt>
    <dgm:pt modelId="{A676E26B-444E-4662-8A06-3887C948E5D6}" type="pres">
      <dgm:prSet presAssocID="{F46F0EF2-4BAD-48F4-B3FE-38B903A9EF44}" presName="iconBgRect" presStyleLbl="bgShp" presStyleIdx="1" presStyleCnt="3"/>
      <dgm:spPr/>
    </dgm:pt>
    <dgm:pt modelId="{26C943AE-AF83-4789-B8E4-C223DCCA39EF}" type="pres">
      <dgm:prSet presAssocID="{F46F0EF2-4BAD-48F4-B3FE-38B903A9EF4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17EA92D2-4A22-4876-9C98-18FE7599E37F}" type="pres">
      <dgm:prSet presAssocID="{F46F0EF2-4BAD-48F4-B3FE-38B903A9EF44}" presName="spaceRect" presStyleCnt="0"/>
      <dgm:spPr/>
    </dgm:pt>
    <dgm:pt modelId="{4D6EE9D1-18BA-4F0B-A789-C7CF4FB9A694}" type="pres">
      <dgm:prSet presAssocID="{F46F0EF2-4BAD-48F4-B3FE-38B903A9EF44}" presName="textRect" presStyleLbl="revTx" presStyleIdx="1" presStyleCnt="3">
        <dgm:presLayoutVars>
          <dgm:chMax val="1"/>
          <dgm:chPref val="1"/>
        </dgm:presLayoutVars>
      </dgm:prSet>
      <dgm:spPr/>
    </dgm:pt>
    <dgm:pt modelId="{F03E515C-9816-4654-850C-F6685AFE4CC7}" type="pres">
      <dgm:prSet presAssocID="{A6F4B9A8-75AD-43CE-A92D-AFA8039DEB3C}" presName="sibTrans" presStyleCnt="0"/>
      <dgm:spPr/>
    </dgm:pt>
    <dgm:pt modelId="{AA970120-4511-4EC5-96E9-008876C66354}" type="pres">
      <dgm:prSet presAssocID="{DADFD5AC-CFD1-4BD6-86EC-4150E504F35B}" presName="compNode" presStyleCnt="0"/>
      <dgm:spPr/>
    </dgm:pt>
    <dgm:pt modelId="{E9E4FE9B-D80C-448A-8B8D-474EFF932F0B}" type="pres">
      <dgm:prSet presAssocID="{DADFD5AC-CFD1-4BD6-86EC-4150E504F35B}" presName="iconBgRect" presStyleLbl="bgShp" presStyleIdx="2" presStyleCnt="3"/>
      <dgm:spPr/>
    </dgm:pt>
    <dgm:pt modelId="{D1CF04EA-E3A8-49CB-A9BF-4FB1E2A2C072}" type="pres">
      <dgm:prSet presAssocID="{DADFD5AC-CFD1-4BD6-86EC-4150E504F35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eting"/>
        </a:ext>
      </dgm:extLst>
    </dgm:pt>
    <dgm:pt modelId="{29BE3BCB-C88D-45B4-9F21-B3C96866DC2E}" type="pres">
      <dgm:prSet presAssocID="{DADFD5AC-CFD1-4BD6-86EC-4150E504F35B}" presName="spaceRect" presStyleCnt="0"/>
      <dgm:spPr/>
    </dgm:pt>
    <dgm:pt modelId="{8567D272-5A26-4B93-B75E-8807B2D39412}" type="pres">
      <dgm:prSet presAssocID="{DADFD5AC-CFD1-4BD6-86EC-4150E504F35B}" presName="textRect" presStyleLbl="revTx" presStyleIdx="2" presStyleCnt="3">
        <dgm:presLayoutVars>
          <dgm:chMax val="1"/>
          <dgm:chPref val="1"/>
        </dgm:presLayoutVars>
      </dgm:prSet>
      <dgm:spPr/>
    </dgm:pt>
  </dgm:ptLst>
  <dgm:cxnLst>
    <dgm:cxn modelId="{7B343C15-2341-A844-95FC-3206452CA280}" type="presOf" srcId="{9B41628B-880F-4E29-A9A7-53C3D39599ED}" destId="{C62AE1AC-B04B-4D34-B0CE-0E5AE7D8AB65}" srcOrd="0" destOrd="0" presId="urn:microsoft.com/office/officeart/2018/5/layout/IconCircleLabelList"/>
    <dgm:cxn modelId="{C783024A-F329-4B51-A468-2BAD09421A59}" srcId="{50F2B97F-ABEE-4FC4-BA7F-188BD50A9673}" destId="{DADFD5AC-CFD1-4BD6-86EC-4150E504F35B}" srcOrd="2" destOrd="0" parTransId="{FA2B0086-8442-4F24-B78D-3A948E609F98}" sibTransId="{701F3867-D68F-4006-BECF-FBDF8EF5EEAB}"/>
    <dgm:cxn modelId="{9FAA7A78-368B-E547-BAC3-EDAEAEB8DC72}" type="presOf" srcId="{F46F0EF2-4BAD-48F4-B3FE-38B903A9EF44}" destId="{4D6EE9D1-18BA-4F0B-A789-C7CF4FB9A694}" srcOrd="0" destOrd="0" presId="urn:microsoft.com/office/officeart/2018/5/layout/IconCircleLabelList"/>
    <dgm:cxn modelId="{8D6EB759-1E51-B74E-8997-52C8060D864C}" type="presOf" srcId="{DADFD5AC-CFD1-4BD6-86EC-4150E504F35B}" destId="{8567D272-5A26-4B93-B75E-8807B2D39412}" srcOrd="0" destOrd="0" presId="urn:microsoft.com/office/officeart/2018/5/layout/IconCircleLabelList"/>
    <dgm:cxn modelId="{B3B69BB9-875A-6746-9951-6BB119692C9E}" type="presOf" srcId="{50F2B97F-ABEE-4FC4-BA7F-188BD50A9673}" destId="{6288D818-F29F-43EA-BBA6-5A523D1CA48C}" srcOrd="0" destOrd="0" presId="urn:microsoft.com/office/officeart/2018/5/layout/IconCircleLabelList"/>
    <dgm:cxn modelId="{447E24BA-CCC5-4B2D-886D-FADA410651C9}" srcId="{50F2B97F-ABEE-4FC4-BA7F-188BD50A9673}" destId="{F46F0EF2-4BAD-48F4-B3FE-38B903A9EF44}" srcOrd="1" destOrd="0" parTransId="{552582AB-3AF8-4B03-BEF2-80BD7DECDCC4}" sibTransId="{A6F4B9A8-75AD-43CE-A92D-AFA8039DEB3C}"/>
    <dgm:cxn modelId="{D12065E9-5665-4518-8D8F-5A48F87E9E6C}" srcId="{50F2B97F-ABEE-4FC4-BA7F-188BD50A9673}" destId="{9B41628B-880F-4E29-A9A7-53C3D39599ED}" srcOrd="0" destOrd="0" parTransId="{AD2025AC-25FD-4DDD-A4B9-C12D85A889FD}" sibTransId="{E817401A-75D3-40A9-9AC8-48FF0121C89A}"/>
    <dgm:cxn modelId="{B9191330-D878-E340-A414-D53DF365A67D}" type="presParOf" srcId="{6288D818-F29F-43EA-BBA6-5A523D1CA48C}" destId="{9FAB95DF-8471-4A34-A07A-B1479DCE7212}" srcOrd="0" destOrd="0" presId="urn:microsoft.com/office/officeart/2018/5/layout/IconCircleLabelList"/>
    <dgm:cxn modelId="{E7736639-AD88-324F-BF9A-E618B3E4C228}" type="presParOf" srcId="{9FAB95DF-8471-4A34-A07A-B1479DCE7212}" destId="{F52715FF-7952-4FA7-A93E-8F4BA41F0FF8}" srcOrd="0" destOrd="0" presId="urn:microsoft.com/office/officeart/2018/5/layout/IconCircleLabelList"/>
    <dgm:cxn modelId="{E074C035-E5A9-5C4A-8CF3-C551CF25F50A}" type="presParOf" srcId="{9FAB95DF-8471-4A34-A07A-B1479DCE7212}" destId="{B033DD64-0FB0-4E49-B9E7-23A6796030B0}" srcOrd="1" destOrd="0" presId="urn:microsoft.com/office/officeart/2018/5/layout/IconCircleLabelList"/>
    <dgm:cxn modelId="{006CF8D8-E948-0F43-A4F5-0260AB06F50A}" type="presParOf" srcId="{9FAB95DF-8471-4A34-A07A-B1479DCE7212}" destId="{E27FECAB-AD12-4C44-9F81-224DDC4AE0AF}" srcOrd="2" destOrd="0" presId="urn:microsoft.com/office/officeart/2018/5/layout/IconCircleLabelList"/>
    <dgm:cxn modelId="{1B511031-3AE1-8946-93AA-35E82965EA02}" type="presParOf" srcId="{9FAB95DF-8471-4A34-A07A-B1479DCE7212}" destId="{C62AE1AC-B04B-4D34-B0CE-0E5AE7D8AB65}" srcOrd="3" destOrd="0" presId="urn:microsoft.com/office/officeart/2018/5/layout/IconCircleLabelList"/>
    <dgm:cxn modelId="{87953934-A25C-AD48-9A7E-65D55F73FFE8}" type="presParOf" srcId="{6288D818-F29F-43EA-BBA6-5A523D1CA48C}" destId="{ECC258C4-5DEE-440B-B49E-50421D664FAD}" srcOrd="1" destOrd="0" presId="urn:microsoft.com/office/officeart/2018/5/layout/IconCircleLabelList"/>
    <dgm:cxn modelId="{F409361B-43F5-AF48-BD3C-63EFDD1025F0}" type="presParOf" srcId="{6288D818-F29F-43EA-BBA6-5A523D1CA48C}" destId="{996B2970-350D-4E30-A6EB-EE6E2093363F}" srcOrd="2" destOrd="0" presId="urn:microsoft.com/office/officeart/2018/5/layout/IconCircleLabelList"/>
    <dgm:cxn modelId="{6FEB28D6-2C62-514C-B736-AFAAED1A27F1}" type="presParOf" srcId="{996B2970-350D-4E30-A6EB-EE6E2093363F}" destId="{A676E26B-444E-4662-8A06-3887C948E5D6}" srcOrd="0" destOrd="0" presId="urn:microsoft.com/office/officeart/2018/5/layout/IconCircleLabelList"/>
    <dgm:cxn modelId="{1A416CFF-E9CA-DD4B-91EE-FEC1F02C9E41}" type="presParOf" srcId="{996B2970-350D-4E30-A6EB-EE6E2093363F}" destId="{26C943AE-AF83-4789-B8E4-C223DCCA39EF}" srcOrd="1" destOrd="0" presId="urn:microsoft.com/office/officeart/2018/5/layout/IconCircleLabelList"/>
    <dgm:cxn modelId="{057CDF36-7D72-D244-8D76-9226D6FD4FAE}" type="presParOf" srcId="{996B2970-350D-4E30-A6EB-EE6E2093363F}" destId="{17EA92D2-4A22-4876-9C98-18FE7599E37F}" srcOrd="2" destOrd="0" presId="urn:microsoft.com/office/officeart/2018/5/layout/IconCircleLabelList"/>
    <dgm:cxn modelId="{BE27DE5C-FB40-FA45-8CC3-B40CA2EDD501}" type="presParOf" srcId="{996B2970-350D-4E30-A6EB-EE6E2093363F}" destId="{4D6EE9D1-18BA-4F0B-A789-C7CF4FB9A694}" srcOrd="3" destOrd="0" presId="urn:microsoft.com/office/officeart/2018/5/layout/IconCircleLabelList"/>
    <dgm:cxn modelId="{F367D9F8-9DBE-8840-9A49-2F975FBBBB03}" type="presParOf" srcId="{6288D818-F29F-43EA-BBA6-5A523D1CA48C}" destId="{F03E515C-9816-4654-850C-F6685AFE4CC7}" srcOrd="3" destOrd="0" presId="urn:microsoft.com/office/officeart/2018/5/layout/IconCircleLabelList"/>
    <dgm:cxn modelId="{31ED145C-C8A9-4845-8826-DA74FBF74D29}" type="presParOf" srcId="{6288D818-F29F-43EA-BBA6-5A523D1CA48C}" destId="{AA970120-4511-4EC5-96E9-008876C66354}" srcOrd="4" destOrd="0" presId="urn:microsoft.com/office/officeart/2018/5/layout/IconCircleLabelList"/>
    <dgm:cxn modelId="{231987F3-344E-6A46-BF04-E78B6048E5E2}" type="presParOf" srcId="{AA970120-4511-4EC5-96E9-008876C66354}" destId="{E9E4FE9B-D80C-448A-8B8D-474EFF932F0B}" srcOrd="0" destOrd="0" presId="urn:microsoft.com/office/officeart/2018/5/layout/IconCircleLabelList"/>
    <dgm:cxn modelId="{20394CB1-260C-7842-9F65-8CB337A91F5C}" type="presParOf" srcId="{AA970120-4511-4EC5-96E9-008876C66354}" destId="{D1CF04EA-E3A8-49CB-A9BF-4FB1E2A2C072}" srcOrd="1" destOrd="0" presId="urn:microsoft.com/office/officeart/2018/5/layout/IconCircleLabelList"/>
    <dgm:cxn modelId="{2C0AC1DF-AE2C-9540-94A1-A8884336FA8B}" type="presParOf" srcId="{AA970120-4511-4EC5-96E9-008876C66354}" destId="{29BE3BCB-C88D-45B4-9F21-B3C96866DC2E}" srcOrd="2" destOrd="0" presId="urn:microsoft.com/office/officeart/2018/5/layout/IconCircleLabelList"/>
    <dgm:cxn modelId="{35FA9C0D-716E-A64A-B19B-561874FF8B6F}" type="presParOf" srcId="{AA970120-4511-4EC5-96E9-008876C66354}" destId="{8567D272-5A26-4B93-B75E-8807B2D3941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6DD460-71C0-4AFE-A1F4-6A8FD28C089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CDF4237-C264-4CBB-BB06-DFBB674033E1}">
      <dgm:prSet/>
      <dgm:spPr/>
      <dgm:t>
        <a:bodyPr/>
        <a:lstStyle/>
        <a:p>
          <a:r>
            <a:rPr lang="en-GB" dirty="0"/>
            <a:t>It provided a safe space to chat about PLO </a:t>
          </a:r>
          <a:endParaRPr lang="en-US" dirty="0"/>
        </a:p>
      </dgm:t>
    </dgm:pt>
    <dgm:pt modelId="{5F3AC746-2945-4D28-A247-F297D1B2DC9F}" type="parTrans" cxnId="{9E0966C0-D728-4333-955A-520F92DC9D7E}">
      <dgm:prSet/>
      <dgm:spPr/>
      <dgm:t>
        <a:bodyPr/>
        <a:lstStyle/>
        <a:p>
          <a:endParaRPr lang="en-US"/>
        </a:p>
      </dgm:t>
    </dgm:pt>
    <dgm:pt modelId="{83E528BC-7CCE-4B7A-B07E-96F23B89FB28}" type="sibTrans" cxnId="{9E0966C0-D728-4333-955A-520F92DC9D7E}">
      <dgm:prSet/>
      <dgm:spPr/>
      <dgm:t>
        <a:bodyPr/>
        <a:lstStyle/>
        <a:p>
          <a:endParaRPr lang="en-US"/>
        </a:p>
      </dgm:t>
    </dgm:pt>
    <dgm:pt modelId="{1992AD73-CBF9-4218-A73E-ACB15A9A077E}">
      <dgm:prSet/>
      <dgm:spPr/>
      <dgm:t>
        <a:bodyPr/>
        <a:lstStyle/>
        <a:p>
          <a:r>
            <a:rPr lang="en-GB"/>
            <a:t>Built up digital skills </a:t>
          </a:r>
          <a:endParaRPr lang="en-US"/>
        </a:p>
      </dgm:t>
    </dgm:pt>
    <dgm:pt modelId="{364416B2-5769-4A2F-A555-93E1E112888F}" type="parTrans" cxnId="{F7E37B37-F774-4687-989A-E87C0A245E4C}">
      <dgm:prSet/>
      <dgm:spPr/>
      <dgm:t>
        <a:bodyPr/>
        <a:lstStyle/>
        <a:p>
          <a:endParaRPr lang="en-US"/>
        </a:p>
      </dgm:t>
    </dgm:pt>
    <dgm:pt modelId="{0299FA89-A805-4D88-AA82-D1EC79047BAD}" type="sibTrans" cxnId="{F7E37B37-F774-4687-989A-E87C0A245E4C}">
      <dgm:prSet/>
      <dgm:spPr/>
      <dgm:t>
        <a:bodyPr/>
        <a:lstStyle/>
        <a:p>
          <a:endParaRPr lang="en-US"/>
        </a:p>
      </dgm:t>
    </dgm:pt>
    <dgm:pt modelId="{BDE76D31-B3F5-4FFD-A4C5-E695FBBBE1A0}">
      <dgm:prSet/>
      <dgm:spPr/>
      <dgm:t>
        <a:bodyPr/>
        <a:lstStyle/>
        <a:p>
          <a:r>
            <a:rPr lang="en-GB" dirty="0"/>
            <a:t>Enhanced confidence </a:t>
          </a:r>
          <a:endParaRPr lang="en-US" dirty="0"/>
        </a:p>
      </dgm:t>
    </dgm:pt>
    <dgm:pt modelId="{CFB6C157-665D-4B4E-B499-91467C818475}" type="parTrans" cxnId="{008060A4-4705-4191-AD1D-988AD55D781F}">
      <dgm:prSet/>
      <dgm:spPr/>
      <dgm:t>
        <a:bodyPr/>
        <a:lstStyle/>
        <a:p>
          <a:endParaRPr lang="en-US"/>
        </a:p>
      </dgm:t>
    </dgm:pt>
    <dgm:pt modelId="{11D6F06A-C29C-416B-9F1D-64FF65AEFDBF}" type="sibTrans" cxnId="{008060A4-4705-4191-AD1D-988AD55D781F}">
      <dgm:prSet/>
      <dgm:spPr/>
      <dgm:t>
        <a:bodyPr/>
        <a:lstStyle/>
        <a:p>
          <a:endParaRPr lang="en-US"/>
        </a:p>
      </dgm:t>
    </dgm:pt>
    <dgm:pt modelId="{F031E40B-EF30-4D64-8368-00E143FF14AB}">
      <dgm:prSet/>
      <dgm:spPr/>
      <dgm:t>
        <a:bodyPr/>
        <a:lstStyle/>
        <a:p>
          <a:r>
            <a:rPr lang="en-GB" dirty="0"/>
            <a:t> Friend network </a:t>
          </a:r>
          <a:endParaRPr lang="en-US" dirty="0"/>
        </a:p>
      </dgm:t>
    </dgm:pt>
    <dgm:pt modelId="{34CFFEAA-5F76-41B3-AA80-45CD86AA9287}" type="parTrans" cxnId="{D4D9CB12-67C7-4D86-B3C2-856C2DDFEACE}">
      <dgm:prSet/>
      <dgm:spPr/>
      <dgm:t>
        <a:bodyPr/>
        <a:lstStyle/>
        <a:p>
          <a:endParaRPr lang="en-US"/>
        </a:p>
      </dgm:t>
    </dgm:pt>
    <dgm:pt modelId="{ADA7E56F-B16E-4349-9720-B0536D638951}" type="sibTrans" cxnId="{D4D9CB12-67C7-4D86-B3C2-856C2DDFEACE}">
      <dgm:prSet/>
      <dgm:spPr/>
      <dgm:t>
        <a:bodyPr/>
        <a:lstStyle/>
        <a:p>
          <a:endParaRPr lang="en-US"/>
        </a:p>
      </dgm:t>
    </dgm:pt>
    <dgm:pt modelId="{82839018-E484-0E4F-8C0F-E7240FC0AB7C}" type="pres">
      <dgm:prSet presAssocID="{016DD460-71C0-4AFE-A1F4-6A8FD28C0896}" presName="linear" presStyleCnt="0">
        <dgm:presLayoutVars>
          <dgm:animLvl val="lvl"/>
          <dgm:resizeHandles val="exact"/>
        </dgm:presLayoutVars>
      </dgm:prSet>
      <dgm:spPr/>
    </dgm:pt>
    <dgm:pt modelId="{2B049B53-143E-DD46-B349-954ED48AA6E2}" type="pres">
      <dgm:prSet presAssocID="{7CDF4237-C264-4CBB-BB06-DFBB674033E1}" presName="parentText" presStyleLbl="node1" presStyleIdx="0" presStyleCnt="4">
        <dgm:presLayoutVars>
          <dgm:chMax val="0"/>
          <dgm:bulletEnabled val="1"/>
        </dgm:presLayoutVars>
      </dgm:prSet>
      <dgm:spPr/>
    </dgm:pt>
    <dgm:pt modelId="{113BFA19-807B-A24A-99FF-D976F91078CB}" type="pres">
      <dgm:prSet presAssocID="{83E528BC-7CCE-4B7A-B07E-96F23B89FB28}" presName="spacer" presStyleCnt="0"/>
      <dgm:spPr/>
    </dgm:pt>
    <dgm:pt modelId="{EF3B99F8-449B-5C44-8719-9F91645EE501}" type="pres">
      <dgm:prSet presAssocID="{1992AD73-CBF9-4218-A73E-ACB15A9A077E}" presName="parentText" presStyleLbl="node1" presStyleIdx="1" presStyleCnt="4">
        <dgm:presLayoutVars>
          <dgm:chMax val="0"/>
          <dgm:bulletEnabled val="1"/>
        </dgm:presLayoutVars>
      </dgm:prSet>
      <dgm:spPr/>
    </dgm:pt>
    <dgm:pt modelId="{E90FDF70-B2C9-9643-B9F2-78C85B398714}" type="pres">
      <dgm:prSet presAssocID="{0299FA89-A805-4D88-AA82-D1EC79047BAD}" presName="spacer" presStyleCnt="0"/>
      <dgm:spPr/>
    </dgm:pt>
    <dgm:pt modelId="{16894E2F-BD24-5B42-9E47-498E0BF6427C}" type="pres">
      <dgm:prSet presAssocID="{BDE76D31-B3F5-4FFD-A4C5-E695FBBBE1A0}" presName="parentText" presStyleLbl="node1" presStyleIdx="2" presStyleCnt="4">
        <dgm:presLayoutVars>
          <dgm:chMax val="0"/>
          <dgm:bulletEnabled val="1"/>
        </dgm:presLayoutVars>
      </dgm:prSet>
      <dgm:spPr/>
    </dgm:pt>
    <dgm:pt modelId="{5E311EF4-2211-3A43-A610-919EC65E823E}" type="pres">
      <dgm:prSet presAssocID="{11D6F06A-C29C-416B-9F1D-64FF65AEFDBF}" presName="spacer" presStyleCnt="0"/>
      <dgm:spPr/>
    </dgm:pt>
    <dgm:pt modelId="{C485222B-E51C-2042-A4A8-F224CC4D9857}" type="pres">
      <dgm:prSet presAssocID="{F031E40B-EF30-4D64-8368-00E143FF14AB}" presName="parentText" presStyleLbl="node1" presStyleIdx="3" presStyleCnt="4">
        <dgm:presLayoutVars>
          <dgm:chMax val="0"/>
          <dgm:bulletEnabled val="1"/>
        </dgm:presLayoutVars>
      </dgm:prSet>
      <dgm:spPr/>
    </dgm:pt>
  </dgm:ptLst>
  <dgm:cxnLst>
    <dgm:cxn modelId="{D4D9CB12-67C7-4D86-B3C2-856C2DDFEACE}" srcId="{016DD460-71C0-4AFE-A1F4-6A8FD28C0896}" destId="{F031E40B-EF30-4D64-8368-00E143FF14AB}" srcOrd="3" destOrd="0" parTransId="{34CFFEAA-5F76-41B3-AA80-45CD86AA9287}" sibTransId="{ADA7E56F-B16E-4349-9720-B0536D638951}"/>
    <dgm:cxn modelId="{863A131B-AE41-0A4E-B789-591340AE0C51}" type="presOf" srcId="{016DD460-71C0-4AFE-A1F4-6A8FD28C0896}" destId="{82839018-E484-0E4F-8C0F-E7240FC0AB7C}" srcOrd="0" destOrd="0" presId="urn:microsoft.com/office/officeart/2005/8/layout/vList2"/>
    <dgm:cxn modelId="{F7E37B37-F774-4687-989A-E87C0A245E4C}" srcId="{016DD460-71C0-4AFE-A1F4-6A8FD28C0896}" destId="{1992AD73-CBF9-4218-A73E-ACB15A9A077E}" srcOrd="1" destOrd="0" parTransId="{364416B2-5769-4A2F-A555-93E1E112888F}" sibTransId="{0299FA89-A805-4D88-AA82-D1EC79047BAD}"/>
    <dgm:cxn modelId="{FDCE8A78-D422-8E44-B755-29326CAC97D2}" type="presOf" srcId="{BDE76D31-B3F5-4FFD-A4C5-E695FBBBE1A0}" destId="{16894E2F-BD24-5B42-9E47-498E0BF6427C}" srcOrd="0" destOrd="0" presId="urn:microsoft.com/office/officeart/2005/8/layout/vList2"/>
    <dgm:cxn modelId="{5053499D-699D-624C-B7E6-8056A6EFD44F}" type="presOf" srcId="{7CDF4237-C264-4CBB-BB06-DFBB674033E1}" destId="{2B049B53-143E-DD46-B349-954ED48AA6E2}" srcOrd="0" destOrd="0" presId="urn:microsoft.com/office/officeart/2005/8/layout/vList2"/>
    <dgm:cxn modelId="{008060A4-4705-4191-AD1D-988AD55D781F}" srcId="{016DD460-71C0-4AFE-A1F4-6A8FD28C0896}" destId="{BDE76D31-B3F5-4FFD-A4C5-E695FBBBE1A0}" srcOrd="2" destOrd="0" parTransId="{CFB6C157-665D-4B4E-B499-91467C818475}" sibTransId="{11D6F06A-C29C-416B-9F1D-64FF65AEFDBF}"/>
    <dgm:cxn modelId="{E984FDBF-E7E5-BC41-8D9B-B24DABA3B622}" type="presOf" srcId="{1992AD73-CBF9-4218-A73E-ACB15A9A077E}" destId="{EF3B99F8-449B-5C44-8719-9F91645EE501}" srcOrd="0" destOrd="0" presId="urn:microsoft.com/office/officeart/2005/8/layout/vList2"/>
    <dgm:cxn modelId="{9E0966C0-D728-4333-955A-520F92DC9D7E}" srcId="{016DD460-71C0-4AFE-A1F4-6A8FD28C0896}" destId="{7CDF4237-C264-4CBB-BB06-DFBB674033E1}" srcOrd="0" destOrd="0" parTransId="{5F3AC746-2945-4D28-A247-F297D1B2DC9F}" sibTransId="{83E528BC-7CCE-4B7A-B07E-96F23B89FB28}"/>
    <dgm:cxn modelId="{69E4A4DD-C0D8-3347-B702-4CA9CF3154CC}" type="presOf" srcId="{F031E40B-EF30-4D64-8368-00E143FF14AB}" destId="{C485222B-E51C-2042-A4A8-F224CC4D9857}" srcOrd="0" destOrd="0" presId="urn:microsoft.com/office/officeart/2005/8/layout/vList2"/>
    <dgm:cxn modelId="{E59EE8B0-3EDE-6149-A41C-27587388A6DD}" type="presParOf" srcId="{82839018-E484-0E4F-8C0F-E7240FC0AB7C}" destId="{2B049B53-143E-DD46-B349-954ED48AA6E2}" srcOrd="0" destOrd="0" presId="urn:microsoft.com/office/officeart/2005/8/layout/vList2"/>
    <dgm:cxn modelId="{5D6F4420-C593-D645-83A8-B4BAC9AD46D2}" type="presParOf" srcId="{82839018-E484-0E4F-8C0F-E7240FC0AB7C}" destId="{113BFA19-807B-A24A-99FF-D976F91078CB}" srcOrd="1" destOrd="0" presId="urn:microsoft.com/office/officeart/2005/8/layout/vList2"/>
    <dgm:cxn modelId="{58C568AA-5CFC-FA4E-BA5B-B5AF06EA3E44}" type="presParOf" srcId="{82839018-E484-0E4F-8C0F-E7240FC0AB7C}" destId="{EF3B99F8-449B-5C44-8719-9F91645EE501}" srcOrd="2" destOrd="0" presId="urn:microsoft.com/office/officeart/2005/8/layout/vList2"/>
    <dgm:cxn modelId="{ADD5127D-9A99-AA47-B90E-E4093E7522D9}" type="presParOf" srcId="{82839018-E484-0E4F-8C0F-E7240FC0AB7C}" destId="{E90FDF70-B2C9-9643-B9F2-78C85B398714}" srcOrd="3" destOrd="0" presId="urn:microsoft.com/office/officeart/2005/8/layout/vList2"/>
    <dgm:cxn modelId="{93546781-E380-E340-8C63-16DF76B59EFE}" type="presParOf" srcId="{82839018-E484-0E4F-8C0F-E7240FC0AB7C}" destId="{16894E2F-BD24-5B42-9E47-498E0BF6427C}" srcOrd="4" destOrd="0" presId="urn:microsoft.com/office/officeart/2005/8/layout/vList2"/>
    <dgm:cxn modelId="{5A39A68C-9947-8E45-9A7E-8ACEE6EA8D6D}" type="presParOf" srcId="{82839018-E484-0E4F-8C0F-E7240FC0AB7C}" destId="{5E311EF4-2211-3A43-A610-919EC65E823E}" srcOrd="5" destOrd="0" presId="urn:microsoft.com/office/officeart/2005/8/layout/vList2"/>
    <dgm:cxn modelId="{3F4A6396-74F8-F64B-AE85-34A428F4DADD}" type="presParOf" srcId="{82839018-E484-0E4F-8C0F-E7240FC0AB7C}" destId="{C485222B-E51C-2042-A4A8-F224CC4D985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93C980-94E8-4DA4-ACF4-86A956F6200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74AACDA-EE7C-483A-965A-865A4E3957DB}">
      <dgm:prSet/>
      <dgm:spPr/>
      <dgm:t>
        <a:bodyPr/>
        <a:lstStyle/>
        <a:p>
          <a:r>
            <a:rPr lang="en-GB"/>
            <a:t>Frequent sessions discussing any issues/questions raised </a:t>
          </a:r>
          <a:endParaRPr lang="en-US" dirty="0"/>
        </a:p>
      </dgm:t>
    </dgm:pt>
    <dgm:pt modelId="{168CAC48-BBCB-4D85-9EBF-85C94A72DA00}" type="parTrans" cxnId="{940F9B54-D009-4EAF-B1BE-5CFFBE8FC8EE}">
      <dgm:prSet/>
      <dgm:spPr/>
      <dgm:t>
        <a:bodyPr/>
        <a:lstStyle/>
        <a:p>
          <a:endParaRPr lang="en-US"/>
        </a:p>
      </dgm:t>
    </dgm:pt>
    <dgm:pt modelId="{5F873EFA-B891-4544-AB7B-726CBA0D727B}" type="sibTrans" cxnId="{940F9B54-D009-4EAF-B1BE-5CFFBE8FC8EE}">
      <dgm:prSet/>
      <dgm:spPr/>
      <dgm:t>
        <a:bodyPr/>
        <a:lstStyle/>
        <a:p>
          <a:endParaRPr lang="en-US"/>
        </a:p>
      </dgm:t>
    </dgm:pt>
    <dgm:pt modelId="{4C318DF5-1AA3-45CD-BEA4-1AA1188F7646}">
      <dgm:prSet/>
      <dgm:spPr/>
      <dgm:t>
        <a:bodyPr/>
        <a:lstStyle/>
        <a:p>
          <a:r>
            <a:rPr lang="en-GB" dirty="0"/>
            <a:t>Learning </a:t>
          </a:r>
          <a:r>
            <a:rPr lang="en-GB"/>
            <a:t>gained through </a:t>
          </a:r>
          <a:r>
            <a:rPr lang="en-GB" dirty="0"/>
            <a:t>different experiences on PLO</a:t>
          </a:r>
          <a:endParaRPr lang="en-US" dirty="0"/>
        </a:p>
      </dgm:t>
    </dgm:pt>
    <dgm:pt modelId="{ABD30305-DFD3-4941-AD6B-351205CCA501}" type="parTrans" cxnId="{8C4EA2E1-7D65-4C50-AF8A-9CA3BBED4C87}">
      <dgm:prSet/>
      <dgm:spPr/>
      <dgm:t>
        <a:bodyPr/>
        <a:lstStyle/>
        <a:p>
          <a:endParaRPr lang="en-US"/>
        </a:p>
      </dgm:t>
    </dgm:pt>
    <dgm:pt modelId="{F9EF5CC6-089C-4724-9ADA-F16A3E5452E1}" type="sibTrans" cxnId="{8C4EA2E1-7D65-4C50-AF8A-9CA3BBED4C87}">
      <dgm:prSet/>
      <dgm:spPr/>
      <dgm:t>
        <a:bodyPr/>
        <a:lstStyle/>
        <a:p>
          <a:endParaRPr lang="en-US"/>
        </a:p>
      </dgm:t>
    </dgm:pt>
    <dgm:pt modelId="{5A6D4D67-ED0E-4434-A749-EB991857863C}">
      <dgm:prSet/>
      <dgm:spPr/>
      <dgm:t>
        <a:bodyPr/>
        <a:lstStyle/>
        <a:p>
          <a:r>
            <a:rPr lang="en-GB" dirty="0"/>
            <a:t>Small group meaning more voices heard  and more topics covered </a:t>
          </a:r>
          <a:endParaRPr lang="en-US" dirty="0"/>
        </a:p>
      </dgm:t>
    </dgm:pt>
    <dgm:pt modelId="{22D50E47-3492-43BD-8A68-707730C78373}" type="parTrans" cxnId="{13BC524C-0D70-4C63-AFF0-553601AE1881}">
      <dgm:prSet/>
      <dgm:spPr/>
      <dgm:t>
        <a:bodyPr/>
        <a:lstStyle/>
        <a:p>
          <a:endParaRPr lang="en-US"/>
        </a:p>
      </dgm:t>
    </dgm:pt>
    <dgm:pt modelId="{CE1D2470-0DBE-4E53-A3F6-0C81DA16AAE7}" type="sibTrans" cxnId="{13BC524C-0D70-4C63-AFF0-553601AE1881}">
      <dgm:prSet/>
      <dgm:spPr/>
      <dgm:t>
        <a:bodyPr/>
        <a:lstStyle/>
        <a:p>
          <a:endParaRPr lang="en-US"/>
        </a:p>
      </dgm:t>
    </dgm:pt>
    <dgm:pt modelId="{912DEAE4-4041-FA4C-827D-552BB6D22177}" type="pres">
      <dgm:prSet presAssocID="{F593C980-94E8-4DA4-ACF4-86A956F6200E}" presName="linear" presStyleCnt="0">
        <dgm:presLayoutVars>
          <dgm:animLvl val="lvl"/>
          <dgm:resizeHandles val="exact"/>
        </dgm:presLayoutVars>
      </dgm:prSet>
      <dgm:spPr/>
    </dgm:pt>
    <dgm:pt modelId="{8BEE6B57-6949-A340-9D7A-2364BC87144A}" type="pres">
      <dgm:prSet presAssocID="{C74AACDA-EE7C-483A-965A-865A4E3957DB}" presName="parentText" presStyleLbl="node1" presStyleIdx="0" presStyleCnt="3">
        <dgm:presLayoutVars>
          <dgm:chMax val="0"/>
          <dgm:bulletEnabled val="1"/>
        </dgm:presLayoutVars>
      </dgm:prSet>
      <dgm:spPr/>
    </dgm:pt>
    <dgm:pt modelId="{510C224F-D29F-E54F-8A32-827F30434C16}" type="pres">
      <dgm:prSet presAssocID="{5F873EFA-B891-4544-AB7B-726CBA0D727B}" presName="spacer" presStyleCnt="0"/>
      <dgm:spPr/>
    </dgm:pt>
    <dgm:pt modelId="{6A38FB0B-5112-D842-8E3E-D4C0BC414BDC}" type="pres">
      <dgm:prSet presAssocID="{4C318DF5-1AA3-45CD-BEA4-1AA1188F7646}" presName="parentText" presStyleLbl="node1" presStyleIdx="1" presStyleCnt="3">
        <dgm:presLayoutVars>
          <dgm:chMax val="0"/>
          <dgm:bulletEnabled val="1"/>
        </dgm:presLayoutVars>
      </dgm:prSet>
      <dgm:spPr/>
    </dgm:pt>
    <dgm:pt modelId="{15D8E9E6-B27C-614A-B4AC-0419C3CF146A}" type="pres">
      <dgm:prSet presAssocID="{F9EF5CC6-089C-4724-9ADA-F16A3E5452E1}" presName="spacer" presStyleCnt="0"/>
      <dgm:spPr/>
    </dgm:pt>
    <dgm:pt modelId="{37251D96-3146-B64E-BE9B-E204988E1D0D}" type="pres">
      <dgm:prSet presAssocID="{5A6D4D67-ED0E-4434-A749-EB991857863C}" presName="parentText" presStyleLbl="node1" presStyleIdx="2" presStyleCnt="3">
        <dgm:presLayoutVars>
          <dgm:chMax val="0"/>
          <dgm:bulletEnabled val="1"/>
        </dgm:presLayoutVars>
      </dgm:prSet>
      <dgm:spPr/>
    </dgm:pt>
  </dgm:ptLst>
  <dgm:cxnLst>
    <dgm:cxn modelId="{13BC524C-0D70-4C63-AFF0-553601AE1881}" srcId="{F593C980-94E8-4DA4-ACF4-86A956F6200E}" destId="{5A6D4D67-ED0E-4434-A749-EB991857863C}" srcOrd="2" destOrd="0" parTransId="{22D50E47-3492-43BD-8A68-707730C78373}" sibTransId="{CE1D2470-0DBE-4E53-A3F6-0C81DA16AAE7}"/>
    <dgm:cxn modelId="{940F9B54-D009-4EAF-B1BE-5CFFBE8FC8EE}" srcId="{F593C980-94E8-4DA4-ACF4-86A956F6200E}" destId="{C74AACDA-EE7C-483A-965A-865A4E3957DB}" srcOrd="0" destOrd="0" parTransId="{168CAC48-BBCB-4D85-9EBF-85C94A72DA00}" sibTransId="{5F873EFA-B891-4544-AB7B-726CBA0D727B}"/>
    <dgm:cxn modelId="{D13B8491-E9B8-EB4E-B557-E074F44B5038}" type="presOf" srcId="{F593C980-94E8-4DA4-ACF4-86A956F6200E}" destId="{912DEAE4-4041-FA4C-827D-552BB6D22177}" srcOrd="0" destOrd="0" presId="urn:microsoft.com/office/officeart/2005/8/layout/vList2"/>
    <dgm:cxn modelId="{361B289E-0896-3745-925B-FC978FF020A6}" type="presOf" srcId="{5A6D4D67-ED0E-4434-A749-EB991857863C}" destId="{37251D96-3146-B64E-BE9B-E204988E1D0D}" srcOrd="0" destOrd="0" presId="urn:microsoft.com/office/officeart/2005/8/layout/vList2"/>
    <dgm:cxn modelId="{4750E0DC-0DFE-F348-A5BD-00423B01C495}" type="presOf" srcId="{C74AACDA-EE7C-483A-965A-865A4E3957DB}" destId="{8BEE6B57-6949-A340-9D7A-2364BC87144A}" srcOrd="0" destOrd="0" presId="urn:microsoft.com/office/officeart/2005/8/layout/vList2"/>
    <dgm:cxn modelId="{8C4EA2E1-7D65-4C50-AF8A-9CA3BBED4C87}" srcId="{F593C980-94E8-4DA4-ACF4-86A956F6200E}" destId="{4C318DF5-1AA3-45CD-BEA4-1AA1188F7646}" srcOrd="1" destOrd="0" parTransId="{ABD30305-DFD3-4941-AD6B-351205CCA501}" sibTransId="{F9EF5CC6-089C-4724-9ADA-F16A3E5452E1}"/>
    <dgm:cxn modelId="{AA51E9E3-BB09-0645-A53B-F4A7B4389CA7}" type="presOf" srcId="{4C318DF5-1AA3-45CD-BEA4-1AA1188F7646}" destId="{6A38FB0B-5112-D842-8E3E-D4C0BC414BDC}" srcOrd="0" destOrd="0" presId="urn:microsoft.com/office/officeart/2005/8/layout/vList2"/>
    <dgm:cxn modelId="{E08B60C5-3EE2-B740-81F3-DD1A60CDD895}" type="presParOf" srcId="{912DEAE4-4041-FA4C-827D-552BB6D22177}" destId="{8BEE6B57-6949-A340-9D7A-2364BC87144A}" srcOrd="0" destOrd="0" presId="urn:microsoft.com/office/officeart/2005/8/layout/vList2"/>
    <dgm:cxn modelId="{E03D299A-67B2-E64F-949D-9AAC1CC32302}" type="presParOf" srcId="{912DEAE4-4041-FA4C-827D-552BB6D22177}" destId="{510C224F-D29F-E54F-8A32-827F30434C16}" srcOrd="1" destOrd="0" presId="urn:microsoft.com/office/officeart/2005/8/layout/vList2"/>
    <dgm:cxn modelId="{1F03F717-8050-6546-994D-E9FA6B1C5DF6}" type="presParOf" srcId="{912DEAE4-4041-FA4C-827D-552BB6D22177}" destId="{6A38FB0B-5112-D842-8E3E-D4C0BC414BDC}" srcOrd="2" destOrd="0" presId="urn:microsoft.com/office/officeart/2005/8/layout/vList2"/>
    <dgm:cxn modelId="{E53ACB83-2445-A14B-B6FE-74B469BDB129}" type="presParOf" srcId="{912DEAE4-4041-FA4C-827D-552BB6D22177}" destId="{15D8E9E6-B27C-614A-B4AC-0419C3CF146A}" srcOrd="3" destOrd="0" presId="urn:microsoft.com/office/officeart/2005/8/layout/vList2"/>
    <dgm:cxn modelId="{23F67BDC-B5F0-174C-AC2A-C7244D17F2FD}" type="presParOf" srcId="{912DEAE4-4041-FA4C-827D-552BB6D22177}" destId="{37251D96-3146-B64E-BE9B-E204988E1D0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F6AA07-F926-413B-AF13-DDB20DA6FB2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7EBAB4C-6C77-4070-9830-BCAD96174175}">
      <dgm:prSet/>
      <dgm:spPr/>
      <dgm:t>
        <a:bodyPr/>
        <a:lstStyle/>
        <a:p>
          <a:r>
            <a:rPr lang="en-US" dirty="0"/>
            <a:t>Spending time with peers sharing learning and knowledge </a:t>
          </a:r>
        </a:p>
      </dgm:t>
    </dgm:pt>
    <dgm:pt modelId="{99DC39BB-8289-4278-8602-F61B25CE4995}" type="parTrans" cxnId="{5488AA41-C561-4F5C-8F21-3991E4403B75}">
      <dgm:prSet/>
      <dgm:spPr/>
      <dgm:t>
        <a:bodyPr/>
        <a:lstStyle/>
        <a:p>
          <a:endParaRPr lang="en-US"/>
        </a:p>
      </dgm:t>
    </dgm:pt>
    <dgm:pt modelId="{63DF86FD-1E3C-43B1-B920-9C0799D6318F}" type="sibTrans" cxnId="{5488AA41-C561-4F5C-8F21-3991E4403B75}">
      <dgm:prSet/>
      <dgm:spPr/>
      <dgm:t>
        <a:bodyPr/>
        <a:lstStyle/>
        <a:p>
          <a:endParaRPr lang="en-US"/>
        </a:p>
      </dgm:t>
    </dgm:pt>
    <dgm:pt modelId="{55F6D2B5-C536-4B5E-9852-711C9C7EBB55}">
      <dgm:prSet/>
      <dgm:spPr/>
      <dgm:t>
        <a:bodyPr/>
        <a:lstStyle/>
        <a:p>
          <a:r>
            <a:rPr lang="en-US"/>
            <a:t>Additional support </a:t>
          </a:r>
        </a:p>
      </dgm:t>
    </dgm:pt>
    <dgm:pt modelId="{A5FB16B8-B6EB-418B-B00B-B93C1B88C7E2}" type="parTrans" cxnId="{32687DF8-81C4-43B4-B0D2-C57F22238181}">
      <dgm:prSet/>
      <dgm:spPr/>
      <dgm:t>
        <a:bodyPr/>
        <a:lstStyle/>
        <a:p>
          <a:endParaRPr lang="en-US"/>
        </a:p>
      </dgm:t>
    </dgm:pt>
    <dgm:pt modelId="{B7EA3159-BFE8-470E-ADF0-90D18CFFD891}" type="sibTrans" cxnId="{32687DF8-81C4-43B4-B0D2-C57F22238181}">
      <dgm:prSet/>
      <dgm:spPr/>
      <dgm:t>
        <a:bodyPr/>
        <a:lstStyle/>
        <a:p>
          <a:endParaRPr lang="en-US"/>
        </a:p>
      </dgm:t>
    </dgm:pt>
    <dgm:pt modelId="{E56A05B5-DEB0-41C0-A45E-C72B679B6952}">
      <dgm:prSet/>
      <dgm:spPr/>
      <dgm:t>
        <a:bodyPr/>
        <a:lstStyle/>
        <a:p>
          <a:r>
            <a:rPr lang="en-US" dirty="0"/>
            <a:t>Increasing knowledge and skills by developing presentations</a:t>
          </a:r>
        </a:p>
      </dgm:t>
    </dgm:pt>
    <dgm:pt modelId="{7EDEA212-3F28-49E1-8F80-01B5B0D1073D}" type="parTrans" cxnId="{FAEFA180-54BD-4B86-B5EB-9E5C6DEABE97}">
      <dgm:prSet/>
      <dgm:spPr/>
      <dgm:t>
        <a:bodyPr/>
        <a:lstStyle/>
        <a:p>
          <a:endParaRPr lang="en-US"/>
        </a:p>
      </dgm:t>
    </dgm:pt>
    <dgm:pt modelId="{493D03D7-1624-4A7C-9AA2-7BE45DBA3C4E}" type="sibTrans" cxnId="{FAEFA180-54BD-4B86-B5EB-9E5C6DEABE97}">
      <dgm:prSet/>
      <dgm:spPr/>
      <dgm:t>
        <a:bodyPr/>
        <a:lstStyle/>
        <a:p>
          <a:endParaRPr lang="en-US"/>
        </a:p>
      </dgm:t>
    </dgm:pt>
    <dgm:pt modelId="{E8289850-A48C-4C74-BE40-8A0D50D48832}">
      <dgm:prSet/>
      <dgm:spPr/>
      <dgm:t>
        <a:bodyPr/>
        <a:lstStyle/>
        <a:p>
          <a:r>
            <a:rPr lang="en-US"/>
            <a:t>Safe place to discuss any issues with placement or concerns</a:t>
          </a:r>
        </a:p>
      </dgm:t>
    </dgm:pt>
    <dgm:pt modelId="{F6B8A724-35A9-4325-B8AD-8AC4B8F8CF4E}" type="parTrans" cxnId="{4E83F31D-67D2-498F-87F1-3C8CE07B16F6}">
      <dgm:prSet/>
      <dgm:spPr/>
      <dgm:t>
        <a:bodyPr/>
        <a:lstStyle/>
        <a:p>
          <a:endParaRPr lang="en-US"/>
        </a:p>
      </dgm:t>
    </dgm:pt>
    <dgm:pt modelId="{EF2AB4B9-AABB-43D4-898A-193BF166F563}" type="sibTrans" cxnId="{4E83F31D-67D2-498F-87F1-3C8CE07B16F6}">
      <dgm:prSet/>
      <dgm:spPr/>
      <dgm:t>
        <a:bodyPr/>
        <a:lstStyle/>
        <a:p>
          <a:endParaRPr lang="en-US"/>
        </a:p>
      </dgm:t>
    </dgm:pt>
    <dgm:pt modelId="{9B0782D5-8BC8-479B-A2CE-2F9E245443AA}">
      <dgm:prSet/>
      <dgm:spPr/>
      <dgm:t>
        <a:bodyPr/>
        <a:lstStyle/>
        <a:p>
          <a:r>
            <a:rPr lang="en-US"/>
            <a:t>Learning about other services </a:t>
          </a:r>
        </a:p>
      </dgm:t>
    </dgm:pt>
    <dgm:pt modelId="{FF35A256-08FA-4C3C-B9E0-025F6A5C8CEA}" type="parTrans" cxnId="{8B05223B-8652-4D08-94EA-4268DB8C6EA8}">
      <dgm:prSet/>
      <dgm:spPr/>
      <dgm:t>
        <a:bodyPr/>
        <a:lstStyle/>
        <a:p>
          <a:endParaRPr lang="en-US"/>
        </a:p>
      </dgm:t>
    </dgm:pt>
    <dgm:pt modelId="{E63ED724-90D0-483E-94D9-5E8B044359F9}" type="sibTrans" cxnId="{8B05223B-8652-4D08-94EA-4268DB8C6EA8}">
      <dgm:prSet/>
      <dgm:spPr/>
      <dgm:t>
        <a:bodyPr/>
        <a:lstStyle/>
        <a:p>
          <a:endParaRPr lang="en-US"/>
        </a:p>
      </dgm:t>
    </dgm:pt>
    <dgm:pt modelId="{432ADC55-C391-4449-AE30-C8B96A347CEA}" type="pres">
      <dgm:prSet presAssocID="{68F6AA07-F926-413B-AF13-DDB20DA6FB2D}" presName="linear" presStyleCnt="0">
        <dgm:presLayoutVars>
          <dgm:animLvl val="lvl"/>
          <dgm:resizeHandles val="exact"/>
        </dgm:presLayoutVars>
      </dgm:prSet>
      <dgm:spPr/>
    </dgm:pt>
    <dgm:pt modelId="{30BAE7D2-C16D-426E-B39B-567FD247230E}" type="pres">
      <dgm:prSet presAssocID="{C7EBAB4C-6C77-4070-9830-BCAD96174175}" presName="parentText" presStyleLbl="node1" presStyleIdx="0" presStyleCnt="5">
        <dgm:presLayoutVars>
          <dgm:chMax val="0"/>
          <dgm:bulletEnabled val="1"/>
        </dgm:presLayoutVars>
      </dgm:prSet>
      <dgm:spPr/>
    </dgm:pt>
    <dgm:pt modelId="{1A453A07-3652-4805-B47E-8E499234340B}" type="pres">
      <dgm:prSet presAssocID="{63DF86FD-1E3C-43B1-B920-9C0799D6318F}" presName="spacer" presStyleCnt="0"/>
      <dgm:spPr/>
    </dgm:pt>
    <dgm:pt modelId="{98EF824C-CC1B-4801-A33F-684FAE7C2643}" type="pres">
      <dgm:prSet presAssocID="{55F6D2B5-C536-4B5E-9852-711C9C7EBB55}" presName="parentText" presStyleLbl="node1" presStyleIdx="1" presStyleCnt="5">
        <dgm:presLayoutVars>
          <dgm:chMax val="0"/>
          <dgm:bulletEnabled val="1"/>
        </dgm:presLayoutVars>
      </dgm:prSet>
      <dgm:spPr/>
    </dgm:pt>
    <dgm:pt modelId="{ACAD427C-B9D8-472F-A7C2-74F63E6CE0E7}" type="pres">
      <dgm:prSet presAssocID="{B7EA3159-BFE8-470E-ADF0-90D18CFFD891}" presName="spacer" presStyleCnt="0"/>
      <dgm:spPr/>
    </dgm:pt>
    <dgm:pt modelId="{2C84075F-5F0F-4FAF-8060-0FF5DCC949D1}" type="pres">
      <dgm:prSet presAssocID="{E56A05B5-DEB0-41C0-A45E-C72B679B6952}" presName="parentText" presStyleLbl="node1" presStyleIdx="2" presStyleCnt="5">
        <dgm:presLayoutVars>
          <dgm:chMax val="0"/>
          <dgm:bulletEnabled val="1"/>
        </dgm:presLayoutVars>
      </dgm:prSet>
      <dgm:spPr/>
    </dgm:pt>
    <dgm:pt modelId="{E836D101-1AFA-407B-8174-68C03C622493}" type="pres">
      <dgm:prSet presAssocID="{493D03D7-1624-4A7C-9AA2-7BE45DBA3C4E}" presName="spacer" presStyleCnt="0"/>
      <dgm:spPr/>
    </dgm:pt>
    <dgm:pt modelId="{B4C132B2-7E28-4011-B2E8-E12678B0FE0F}" type="pres">
      <dgm:prSet presAssocID="{E8289850-A48C-4C74-BE40-8A0D50D48832}" presName="parentText" presStyleLbl="node1" presStyleIdx="3" presStyleCnt="5">
        <dgm:presLayoutVars>
          <dgm:chMax val="0"/>
          <dgm:bulletEnabled val="1"/>
        </dgm:presLayoutVars>
      </dgm:prSet>
      <dgm:spPr/>
    </dgm:pt>
    <dgm:pt modelId="{EE9F73D6-C2DA-4D6B-82EB-605CF23767A2}" type="pres">
      <dgm:prSet presAssocID="{EF2AB4B9-AABB-43D4-898A-193BF166F563}" presName="spacer" presStyleCnt="0"/>
      <dgm:spPr/>
    </dgm:pt>
    <dgm:pt modelId="{A242FCCF-548D-4A34-8C8F-9104F3B0BB78}" type="pres">
      <dgm:prSet presAssocID="{9B0782D5-8BC8-479B-A2CE-2F9E245443AA}" presName="parentText" presStyleLbl="node1" presStyleIdx="4" presStyleCnt="5">
        <dgm:presLayoutVars>
          <dgm:chMax val="0"/>
          <dgm:bulletEnabled val="1"/>
        </dgm:presLayoutVars>
      </dgm:prSet>
      <dgm:spPr/>
    </dgm:pt>
  </dgm:ptLst>
  <dgm:cxnLst>
    <dgm:cxn modelId="{4E83F31D-67D2-498F-87F1-3C8CE07B16F6}" srcId="{68F6AA07-F926-413B-AF13-DDB20DA6FB2D}" destId="{E8289850-A48C-4C74-BE40-8A0D50D48832}" srcOrd="3" destOrd="0" parTransId="{F6B8A724-35A9-4325-B8AD-8AC4B8F8CF4E}" sibTransId="{EF2AB4B9-AABB-43D4-898A-193BF166F563}"/>
    <dgm:cxn modelId="{0D75F22F-2A65-4CF8-B210-F2DC8754496C}" type="presOf" srcId="{9B0782D5-8BC8-479B-A2CE-2F9E245443AA}" destId="{A242FCCF-548D-4A34-8C8F-9104F3B0BB78}" srcOrd="0" destOrd="0" presId="urn:microsoft.com/office/officeart/2005/8/layout/vList2"/>
    <dgm:cxn modelId="{8B05223B-8652-4D08-94EA-4268DB8C6EA8}" srcId="{68F6AA07-F926-413B-AF13-DDB20DA6FB2D}" destId="{9B0782D5-8BC8-479B-A2CE-2F9E245443AA}" srcOrd="4" destOrd="0" parTransId="{FF35A256-08FA-4C3C-B9E0-025F6A5C8CEA}" sibTransId="{E63ED724-90D0-483E-94D9-5E8B044359F9}"/>
    <dgm:cxn modelId="{5488AA41-C561-4F5C-8F21-3991E4403B75}" srcId="{68F6AA07-F926-413B-AF13-DDB20DA6FB2D}" destId="{C7EBAB4C-6C77-4070-9830-BCAD96174175}" srcOrd="0" destOrd="0" parTransId="{99DC39BB-8289-4278-8602-F61B25CE4995}" sibTransId="{63DF86FD-1E3C-43B1-B920-9C0799D6318F}"/>
    <dgm:cxn modelId="{70A7AA49-377F-44C0-86F1-B9DCF040D7FA}" type="presOf" srcId="{55F6D2B5-C536-4B5E-9852-711C9C7EBB55}" destId="{98EF824C-CC1B-4801-A33F-684FAE7C2643}" srcOrd="0" destOrd="0" presId="urn:microsoft.com/office/officeart/2005/8/layout/vList2"/>
    <dgm:cxn modelId="{164A8B71-2278-46EC-94DE-E4105191E54C}" type="presOf" srcId="{E8289850-A48C-4C74-BE40-8A0D50D48832}" destId="{B4C132B2-7E28-4011-B2E8-E12678B0FE0F}" srcOrd="0" destOrd="0" presId="urn:microsoft.com/office/officeart/2005/8/layout/vList2"/>
    <dgm:cxn modelId="{FAEFA180-54BD-4B86-B5EB-9E5C6DEABE97}" srcId="{68F6AA07-F926-413B-AF13-DDB20DA6FB2D}" destId="{E56A05B5-DEB0-41C0-A45E-C72B679B6952}" srcOrd="2" destOrd="0" parTransId="{7EDEA212-3F28-49E1-8F80-01B5B0D1073D}" sibTransId="{493D03D7-1624-4A7C-9AA2-7BE45DBA3C4E}"/>
    <dgm:cxn modelId="{48910D96-457E-40F2-91FB-43392287A53D}" type="presOf" srcId="{C7EBAB4C-6C77-4070-9830-BCAD96174175}" destId="{30BAE7D2-C16D-426E-B39B-567FD247230E}" srcOrd="0" destOrd="0" presId="urn:microsoft.com/office/officeart/2005/8/layout/vList2"/>
    <dgm:cxn modelId="{887F3D9C-81B5-4D3F-8950-5F2D31F913D2}" type="presOf" srcId="{E56A05B5-DEB0-41C0-A45E-C72B679B6952}" destId="{2C84075F-5F0F-4FAF-8060-0FF5DCC949D1}" srcOrd="0" destOrd="0" presId="urn:microsoft.com/office/officeart/2005/8/layout/vList2"/>
    <dgm:cxn modelId="{DA6077A4-86EC-4A04-A0A5-E237F0988338}" type="presOf" srcId="{68F6AA07-F926-413B-AF13-DDB20DA6FB2D}" destId="{432ADC55-C391-4449-AE30-C8B96A347CEA}" srcOrd="0" destOrd="0" presId="urn:microsoft.com/office/officeart/2005/8/layout/vList2"/>
    <dgm:cxn modelId="{32687DF8-81C4-43B4-B0D2-C57F22238181}" srcId="{68F6AA07-F926-413B-AF13-DDB20DA6FB2D}" destId="{55F6D2B5-C536-4B5E-9852-711C9C7EBB55}" srcOrd="1" destOrd="0" parTransId="{A5FB16B8-B6EB-418B-B00B-B93C1B88C7E2}" sibTransId="{B7EA3159-BFE8-470E-ADF0-90D18CFFD891}"/>
    <dgm:cxn modelId="{991F4D9F-9BCF-4A51-A91C-282673C40AC6}" type="presParOf" srcId="{432ADC55-C391-4449-AE30-C8B96A347CEA}" destId="{30BAE7D2-C16D-426E-B39B-567FD247230E}" srcOrd="0" destOrd="0" presId="urn:microsoft.com/office/officeart/2005/8/layout/vList2"/>
    <dgm:cxn modelId="{F366AA62-13EF-4521-9E71-99ABA40A9129}" type="presParOf" srcId="{432ADC55-C391-4449-AE30-C8B96A347CEA}" destId="{1A453A07-3652-4805-B47E-8E499234340B}" srcOrd="1" destOrd="0" presId="urn:microsoft.com/office/officeart/2005/8/layout/vList2"/>
    <dgm:cxn modelId="{E09538A7-182D-4460-8ADA-6F9F667EB309}" type="presParOf" srcId="{432ADC55-C391-4449-AE30-C8B96A347CEA}" destId="{98EF824C-CC1B-4801-A33F-684FAE7C2643}" srcOrd="2" destOrd="0" presId="urn:microsoft.com/office/officeart/2005/8/layout/vList2"/>
    <dgm:cxn modelId="{89BC34BC-36CA-4B29-87DB-C9C3D0FE4706}" type="presParOf" srcId="{432ADC55-C391-4449-AE30-C8B96A347CEA}" destId="{ACAD427C-B9D8-472F-A7C2-74F63E6CE0E7}" srcOrd="3" destOrd="0" presId="urn:microsoft.com/office/officeart/2005/8/layout/vList2"/>
    <dgm:cxn modelId="{A85447A0-DAA5-4346-A1BE-F3DB54D32891}" type="presParOf" srcId="{432ADC55-C391-4449-AE30-C8B96A347CEA}" destId="{2C84075F-5F0F-4FAF-8060-0FF5DCC949D1}" srcOrd="4" destOrd="0" presId="urn:microsoft.com/office/officeart/2005/8/layout/vList2"/>
    <dgm:cxn modelId="{DA994114-8FB2-4ED1-854F-85F24A6B5DAC}" type="presParOf" srcId="{432ADC55-C391-4449-AE30-C8B96A347CEA}" destId="{E836D101-1AFA-407B-8174-68C03C622493}" srcOrd="5" destOrd="0" presId="urn:microsoft.com/office/officeart/2005/8/layout/vList2"/>
    <dgm:cxn modelId="{06FC0853-AC25-4278-8FC4-2962449BD838}" type="presParOf" srcId="{432ADC55-C391-4449-AE30-C8B96A347CEA}" destId="{B4C132B2-7E28-4011-B2E8-E12678B0FE0F}" srcOrd="6" destOrd="0" presId="urn:microsoft.com/office/officeart/2005/8/layout/vList2"/>
    <dgm:cxn modelId="{A35C73FA-FE00-4C2A-92A1-8C3165093DC5}" type="presParOf" srcId="{432ADC55-C391-4449-AE30-C8B96A347CEA}" destId="{EE9F73D6-C2DA-4D6B-82EB-605CF23767A2}" srcOrd="7" destOrd="0" presId="urn:microsoft.com/office/officeart/2005/8/layout/vList2"/>
    <dgm:cxn modelId="{7FBEBB32-6D9F-4B78-BD51-40A66FAAA6E4}" type="presParOf" srcId="{432ADC55-C391-4449-AE30-C8B96A347CEA}" destId="{A242FCCF-548D-4A34-8C8F-9104F3B0BB7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0026AA-6A73-4EEA-8108-FC05E761FA5F}"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0BE024CA-45A5-4742-8C27-C0F54204C33E}">
      <dgm:prSet/>
      <dgm:spPr/>
      <dgm:t>
        <a:bodyPr/>
        <a:lstStyle/>
        <a:p>
          <a:pPr>
            <a:defRPr cap="all"/>
          </a:pPr>
          <a:r>
            <a:rPr lang="en-US" baseline="0"/>
            <a:t>Provided a greater understanding how theory informs everyday practice within placement</a:t>
          </a:r>
          <a:endParaRPr lang="en-US"/>
        </a:p>
      </dgm:t>
    </dgm:pt>
    <dgm:pt modelId="{D3746261-4112-416F-9886-7BDD908517D0}" type="parTrans" cxnId="{BDD2CC3D-BC90-4330-88C1-54AF7CF9CB2F}">
      <dgm:prSet/>
      <dgm:spPr/>
      <dgm:t>
        <a:bodyPr/>
        <a:lstStyle/>
        <a:p>
          <a:endParaRPr lang="en-US"/>
        </a:p>
      </dgm:t>
    </dgm:pt>
    <dgm:pt modelId="{1DD331FD-78E8-4296-8AE1-23361E3C0D2D}" type="sibTrans" cxnId="{BDD2CC3D-BC90-4330-88C1-54AF7CF9CB2F}">
      <dgm:prSet/>
      <dgm:spPr/>
      <dgm:t>
        <a:bodyPr/>
        <a:lstStyle/>
        <a:p>
          <a:endParaRPr lang="en-US"/>
        </a:p>
      </dgm:t>
    </dgm:pt>
    <dgm:pt modelId="{A115E1CF-F9D2-4B9E-BC75-F1319EC47CFB}">
      <dgm:prSet/>
      <dgm:spPr/>
      <dgm:t>
        <a:bodyPr/>
        <a:lstStyle/>
        <a:p>
          <a:pPr>
            <a:defRPr cap="all"/>
          </a:pPr>
          <a:r>
            <a:rPr lang="en-US" baseline="0"/>
            <a:t>Different points of view from peers regarding assessments, endings and approaches</a:t>
          </a:r>
          <a:endParaRPr lang="en-US"/>
        </a:p>
      </dgm:t>
    </dgm:pt>
    <dgm:pt modelId="{605CC9AC-3B44-4252-996D-67492A52EE07}" type="parTrans" cxnId="{7753CDFC-2047-486C-8FDD-66A8182ECCA1}">
      <dgm:prSet/>
      <dgm:spPr/>
      <dgm:t>
        <a:bodyPr/>
        <a:lstStyle/>
        <a:p>
          <a:endParaRPr lang="en-US"/>
        </a:p>
      </dgm:t>
    </dgm:pt>
    <dgm:pt modelId="{5E9693BD-D054-417E-963D-8F0282F9CD1B}" type="sibTrans" cxnId="{7753CDFC-2047-486C-8FDD-66A8182ECCA1}">
      <dgm:prSet/>
      <dgm:spPr/>
      <dgm:t>
        <a:bodyPr/>
        <a:lstStyle/>
        <a:p>
          <a:endParaRPr lang="en-US"/>
        </a:p>
      </dgm:t>
    </dgm:pt>
    <dgm:pt modelId="{738E8C07-3968-4855-9511-B01B1D7ADC0E}">
      <dgm:prSet/>
      <dgm:spPr/>
      <dgm:t>
        <a:bodyPr/>
        <a:lstStyle/>
        <a:p>
          <a:pPr>
            <a:defRPr cap="all"/>
          </a:pPr>
          <a:r>
            <a:rPr lang="en-US" baseline="0"/>
            <a:t>More opportunity to explore other’s experiences </a:t>
          </a:r>
          <a:endParaRPr lang="en-US"/>
        </a:p>
      </dgm:t>
    </dgm:pt>
    <dgm:pt modelId="{E5CF852A-2FFF-4C37-8BF5-3F968D56645B}" type="parTrans" cxnId="{A0E75894-D501-4606-825B-F2570E6DA6CF}">
      <dgm:prSet/>
      <dgm:spPr/>
      <dgm:t>
        <a:bodyPr/>
        <a:lstStyle/>
        <a:p>
          <a:endParaRPr lang="en-US"/>
        </a:p>
      </dgm:t>
    </dgm:pt>
    <dgm:pt modelId="{72A26E9D-2B15-48AA-96EF-84E169090DFD}" type="sibTrans" cxnId="{A0E75894-D501-4606-825B-F2570E6DA6CF}">
      <dgm:prSet/>
      <dgm:spPr/>
      <dgm:t>
        <a:bodyPr/>
        <a:lstStyle/>
        <a:p>
          <a:endParaRPr lang="en-US"/>
        </a:p>
      </dgm:t>
    </dgm:pt>
    <dgm:pt modelId="{9B177CA8-399E-471F-A2E1-40E4C907F75F}" type="pres">
      <dgm:prSet presAssocID="{C30026AA-6A73-4EEA-8108-FC05E761FA5F}" presName="diagram" presStyleCnt="0">
        <dgm:presLayoutVars>
          <dgm:chPref val="1"/>
          <dgm:dir/>
          <dgm:animOne val="branch"/>
          <dgm:animLvl val="lvl"/>
          <dgm:resizeHandles/>
        </dgm:presLayoutVars>
      </dgm:prSet>
      <dgm:spPr/>
    </dgm:pt>
    <dgm:pt modelId="{EEF4F1F4-C51A-41D6-8FD3-055699A5D833}" type="pres">
      <dgm:prSet presAssocID="{0BE024CA-45A5-4742-8C27-C0F54204C33E}" presName="root" presStyleCnt="0"/>
      <dgm:spPr/>
    </dgm:pt>
    <dgm:pt modelId="{EEC731F4-EFA2-4DCB-904E-EAE04E9B5AAC}" type="pres">
      <dgm:prSet presAssocID="{0BE024CA-45A5-4742-8C27-C0F54204C33E}" presName="rootComposite" presStyleCnt="0"/>
      <dgm:spPr/>
    </dgm:pt>
    <dgm:pt modelId="{A74E5CE5-2EC3-489F-9AAF-39DEB99F5966}" type="pres">
      <dgm:prSet presAssocID="{0BE024CA-45A5-4742-8C27-C0F54204C33E}" presName="rootText" presStyleLbl="node1" presStyleIdx="0" presStyleCnt="3"/>
      <dgm:spPr/>
    </dgm:pt>
    <dgm:pt modelId="{4B6B9BFF-CA28-4A15-A84C-3352F070828C}" type="pres">
      <dgm:prSet presAssocID="{0BE024CA-45A5-4742-8C27-C0F54204C33E}" presName="rootConnector" presStyleLbl="node1" presStyleIdx="0" presStyleCnt="3"/>
      <dgm:spPr/>
    </dgm:pt>
    <dgm:pt modelId="{F6835232-9C6B-4221-847E-FEB475A9F08F}" type="pres">
      <dgm:prSet presAssocID="{0BE024CA-45A5-4742-8C27-C0F54204C33E}" presName="childShape" presStyleCnt="0"/>
      <dgm:spPr/>
    </dgm:pt>
    <dgm:pt modelId="{171A56B6-0E0E-4080-B354-23C2AFB244D6}" type="pres">
      <dgm:prSet presAssocID="{A115E1CF-F9D2-4B9E-BC75-F1319EC47CFB}" presName="root" presStyleCnt="0"/>
      <dgm:spPr/>
    </dgm:pt>
    <dgm:pt modelId="{19FF1F93-1E86-40AD-9860-5A381B464AC9}" type="pres">
      <dgm:prSet presAssocID="{A115E1CF-F9D2-4B9E-BC75-F1319EC47CFB}" presName="rootComposite" presStyleCnt="0"/>
      <dgm:spPr/>
    </dgm:pt>
    <dgm:pt modelId="{D33A6277-22E7-4358-8681-EA61F8FC50B2}" type="pres">
      <dgm:prSet presAssocID="{A115E1CF-F9D2-4B9E-BC75-F1319EC47CFB}" presName="rootText" presStyleLbl="node1" presStyleIdx="1" presStyleCnt="3"/>
      <dgm:spPr/>
    </dgm:pt>
    <dgm:pt modelId="{96F36258-17E7-4174-A370-BFE6B6B688BB}" type="pres">
      <dgm:prSet presAssocID="{A115E1CF-F9D2-4B9E-BC75-F1319EC47CFB}" presName="rootConnector" presStyleLbl="node1" presStyleIdx="1" presStyleCnt="3"/>
      <dgm:spPr/>
    </dgm:pt>
    <dgm:pt modelId="{5921052F-062F-41E3-A031-5EB92002C7B9}" type="pres">
      <dgm:prSet presAssocID="{A115E1CF-F9D2-4B9E-BC75-F1319EC47CFB}" presName="childShape" presStyleCnt="0"/>
      <dgm:spPr/>
    </dgm:pt>
    <dgm:pt modelId="{E6EFC19D-D449-438E-8932-51F43E0E03D0}" type="pres">
      <dgm:prSet presAssocID="{738E8C07-3968-4855-9511-B01B1D7ADC0E}" presName="root" presStyleCnt="0"/>
      <dgm:spPr/>
    </dgm:pt>
    <dgm:pt modelId="{0DF20221-5310-4E68-A42C-47F245C727BB}" type="pres">
      <dgm:prSet presAssocID="{738E8C07-3968-4855-9511-B01B1D7ADC0E}" presName="rootComposite" presStyleCnt="0"/>
      <dgm:spPr/>
    </dgm:pt>
    <dgm:pt modelId="{A1B92864-59D6-44D1-97D1-3396BABDA304}" type="pres">
      <dgm:prSet presAssocID="{738E8C07-3968-4855-9511-B01B1D7ADC0E}" presName="rootText" presStyleLbl="node1" presStyleIdx="2" presStyleCnt="3"/>
      <dgm:spPr/>
    </dgm:pt>
    <dgm:pt modelId="{2691BF72-DE0D-459A-AC19-4EB2B6C18BDF}" type="pres">
      <dgm:prSet presAssocID="{738E8C07-3968-4855-9511-B01B1D7ADC0E}" presName="rootConnector" presStyleLbl="node1" presStyleIdx="2" presStyleCnt="3"/>
      <dgm:spPr/>
    </dgm:pt>
    <dgm:pt modelId="{E8D3EA7C-6D81-4263-9210-D7CA593A6684}" type="pres">
      <dgm:prSet presAssocID="{738E8C07-3968-4855-9511-B01B1D7ADC0E}" presName="childShape" presStyleCnt="0"/>
      <dgm:spPr/>
    </dgm:pt>
  </dgm:ptLst>
  <dgm:cxnLst>
    <dgm:cxn modelId="{BDD2CC3D-BC90-4330-88C1-54AF7CF9CB2F}" srcId="{C30026AA-6A73-4EEA-8108-FC05E761FA5F}" destId="{0BE024CA-45A5-4742-8C27-C0F54204C33E}" srcOrd="0" destOrd="0" parTransId="{D3746261-4112-416F-9886-7BDD908517D0}" sibTransId="{1DD331FD-78E8-4296-8AE1-23361E3C0D2D}"/>
    <dgm:cxn modelId="{51FD0B43-30A3-477E-BF91-45898122C8DF}" type="presOf" srcId="{738E8C07-3968-4855-9511-B01B1D7ADC0E}" destId="{A1B92864-59D6-44D1-97D1-3396BABDA304}" srcOrd="0" destOrd="0" presId="urn:microsoft.com/office/officeart/2005/8/layout/hierarchy3"/>
    <dgm:cxn modelId="{5E02E06F-623D-4FD4-BECB-38DA74BDCD2F}" type="presOf" srcId="{A115E1CF-F9D2-4B9E-BC75-F1319EC47CFB}" destId="{D33A6277-22E7-4358-8681-EA61F8FC50B2}" srcOrd="0" destOrd="0" presId="urn:microsoft.com/office/officeart/2005/8/layout/hierarchy3"/>
    <dgm:cxn modelId="{1B2EBA83-66F0-4E62-9158-AE9791858745}" type="presOf" srcId="{738E8C07-3968-4855-9511-B01B1D7ADC0E}" destId="{2691BF72-DE0D-459A-AC19-4EB2B6C18BDF}" srcOrd="1" destOrd="0" presId="urn:microsoft.com/office/officeart/2005/8/layout/hierarchy3"/>
    <dgm:cxn modelId="{A0E75894-D501-4606-825B-F2570E6DA6CF}" srcId="{C30026AA-6A73-4EEA-8108-FC05E761FA5F}" destId="{738E8C07-3968-4855-9511-B01B1D7ADC0E}" srcOrd="2" destOrd="0" parTransId="{E5CF852A-2FFF-4C37-8BF5-3F968D56645B}" sibTransId="{72A26E9D-2B15-48AA-96EF-84E169090DFD}"/>
    <dgm:cxn modelId="{8A348699-87CE-4690-B484-BE55CD6FC4C4}" type="presOf" srcId="{A115E1CF-F9D2-4B9E-BC75-F1319EC47CFB}" destId="{96F36258-17E7-4174-A370-BFE6B6B688BB}" srcOrd="1" destOrd="0" presId="urn:microsoft.com/office/officeart/2005/8/layout/hierarchy3"/>
    <dgm:cxn modelId="{EC97B1A7-56AE-4F72-9C4F-FF3875E816BE}" type="presOf" srcId="{C30026AA-6A73-4EEA-8108-FC05E761FA5F}" destId="{9B177CA8-399E-471F-A2E1-40E4C907F75F}" srcOrd="0" destOrd="0" presId="urn:microsoft.com/office/officeart/2005/8/layout/hierarchy3"/>
    <dgm:cxn modelId="{50BAA8BC-6F3F-41F2-B31E-7B631C755098}" type="presOf" srcId="{0BE024CA-45A5-4742-8C27-C0F54204C33E}" destId="{A74E5CE5-2EC3-489F-9AAF-39DEB99F5966}" srcOrd="0" destOrd="0" presId="urn:microsoft.com/office/officeart/2005/8/layout/hierarchy3"/>
    <dgm:cxn modelId="{028F0BF0-3C05-49ED-82C1-0BDA6E4D70DB}" type="presOf" srcId="{0BE024CA-45A5-4742-8C27-C0F54204C33E}" destId="{4B6B9BFF-CA28-4A15-A84C-3352F070828C}" srcOrd="1" destOrd="0" presId="urn:microsoft.com/office/officeart/2005/8/layout/hierarchy3"/>
    <dgm:cxn modelId="{7753CDFC-2047-486C-8FDD-66A8182ECCA1}" srcId="{C30026AA-6A73-4EEA-8108-FC05E761FA5F}" destId="{A115E1CF-F9D2-4B9E-BC75-F1319EC47CFB}" srcOrd="1" destOrd="0" parTransId="{605CC9AC-3B44-4252-996D-67492A52EE07}" sibTransId="{5E9693BD-D054-417E-963D-8F0282F9CD1B}"/>
    <dgm:cxn modelId="{42DDABBC-9FB1-410B-A10D-FC37C564F068}" type="presParOf" srcId="{9B177CA8-399E-471F-A2E1-40E4C907F75F}" destId="{EEF4F1F4-C51A-41D6-8FD3-055699A5D833}" srcOrd="0" destOrd="0" presId="urn:microsoft.com/office/officeart/2005/8/layout/hierarchy3"/>
    <dgm:cxn modelId="{8E1A7F9F-231C-4C97-9575-3E323819B3B9}" type="presParOf" srcId="{EEF4F1F4-C51A-41D6-8FD3-055699A5D833}" destId="{EEC731F4-EFA2-4DCB-904E-EAE04E9B5AAC}" srcOrd="0" destOrd="0" presId="urn:microsoft.com/office/officeart/2005/8/layout/hierarchy3"/>
    <dgm:cxn modelId="{E1B7FF3E-6676-4043-8DE5-30E46EA2D086}" type="presParOf" srcId="{EEC731F4-EFA2-4DCB-904E-EAE04E9B5AAC}" destId="{A74E5CE5-2EC3-489F-9AAF-39DEB99F5966}" srcOrd="0" destOrd="0" presId="urn:microsoft.com/office/officeart/2005/8/layout/hierarchy3"/>
    <dgm:cxn modelId="{EDA25508-2250-42D5-A532-5B85D6BD9E3C}" type="presParOf" srcId="{EEC731F4-EFA2-4DCB-904E-EAE04E9B5AAC}" destId="{4B6B9BFF-CA28-4A15-A84C-3352F070828C}" srcOrd="1" destOrd="0" presId="urn:microsoft.com/office/officeart/2005/8/layout/hierarchy3"/>
    <dgm:cxn modelId="{D137ED92-1368-4FCF-BAA0-0D23D6C1F0BC}" type="presParOf" srcId="{EEF4F1F4-C51A-41D6-8FD3-055699A5D833}" destId="{F6835232-9C6B-4221-847E-FEB475A9F08F}" srcOrd="1" destOrd="0" presId="urn:microsoft.com/office/officeart/2005/8/layout/hierarchy3"/>
    <dgm:cxn modelId="{9722884D-0864-4311-925E-7E1A38C5F00C}" type="presParOf" srcId="{9B177CA8-399E-471F-A2E1-40E4C907F75F}" destId="{171A56B6-0E0E-4080-B354-23C2AFB244D6}" srcOrd="1" destOrd="0" presId="urn:microsoft.com/office/officeart/2005/8/layout/hierarchy3"/>
    <dgm:cxn modelId="{DD86ACD5-BEC4-4C0E-B034-60C05E230313}" type="presParOf" srcId="{171A56B6-0E0E-4080-B354-23C2AFB244D6}" destId="{19FF1F93-1E86-40AD-9860-5A381B464AC9}" srcOrd="0" destOrd="0" presId="urn:microsoft.com/office/officeart/2005/8/layout/hierarchy3"/>
    <dgm:cxn modelId="{205F17C3-8657-4F56-BE58-7BF14BA60AFD}" type="presParOf" srcId="{19FF1F93-1E86-40AD-9860-5A381B464AC9}" destId="{D33A6277-22E7-4358-8681-EA61F8FC50B2}" srcOrd="0" destOrd="0" presId="urn:microsoft.com/office/officeart/2005/8/layout/hierarchy3"/>
    <dgm:cxn modelId="{13C7DE47-C116-4256-953C-CCF251612F94}" type="presParOf" srcId="{19FF1F93-1E86-40AD-9860-5A381B464AC9}" destId="{96F36258-17E7-4174-A370-BFE6B6B688BB}" srcOrd="1" destOrd="0" presId="urn:microsoft.com/office/officeart/2005/8/layout/hierarchy3"/>
    <dgm:cxn modelId="{A7849D83-14BB-4985-8967-929D37AA299F}" type="presParOf" srcId="{171A56B6-0E0E-4080-B354-23C2AFB244D6}" destId="{5921052F-062F-41E3-A031-5EB92002C7B9}" srcOrd="1" destOrd="0" presId="urn:microsoft.com/office/officeart/2005/8/layout/hierarchy3"/>
    <dgm:cxn modelId="{7159FAC1-CA3C-4338-92E2-ED5442C54756}" type="presParOf" srcId="{9B177CA8-399E-471F-A2E1-40E4C907F75F}" destId="{E6EFC19D-D449-438E-8932-51F43E0E03D0}" srcOrd="2" destOrd="0" presId="urn:microsoft.com/office/officeart/2005/8/layout/hierarchy3"/>
    <dgm:cxn modelId="{2971BD46-7A2E-4469-B0DB-9CC9C32D552F}" type="presParOf" srcId="{E6EFC19D-D449-438E-8932-51F43E0E03D0}" destId="{0DF20221-5310-4E68-A42C-47F245C727BB}" srcOrd="0" destOrd="0" presId="urn:microsoft.com/office/officeart/2005/8/layout/hierarchy3"/>
    <dgm:cxn modelId="{744E5C2C-763D-46C7-AF3B-AA38DF0C99C1}" type="presParOf" srcId="{0DF20221-5310-4E68-A42C-47F245C727BB}" destId="{A1B92864-59D6-44D1-97D1-3396BABDA304}" srcOrd="0" destOrd="0" presId="urn:microsoft.com/office/officeart/2005/8/layout/hierarchy3"/>
    <dgm:cxn modelId="{D4248358-0625-4103-BB00-4B47B0E04713}" type="presParOf" srcId="{0DF20221-5310-4E68-A42C-47F245C727BB}" destId="{2691BF72-DE0D-459A-AC19-4EB2B6C18BDF}" srcOrd="1" destOrd="0" presId="urn:microsoft.com/office/officeart/2005/8/layout/hierarchy3"/>
    <dgm:cxn modelId="{D0CE5865-3E08-4EEC-B748-FF0C3463E590}" type="presParOf" srcId="{E6EFC19D-D449-438E-8932-51F43E0E03D0}" destId="{E8D3EA7C-6D81-4263-9210-D7CA593A6684}"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715FF-7952-4FA7-A93E-8F4BA41F0FF8}">
      <dsp:nvSpPr>
        <dsp:cNvPr id="0" name=""/>
        <dsp:cNvSpPr/>
      </dsp:nvSpPr>
      <dsp:spPr>
        <a:xfrm>
          <a:off x="673745" y="578169"/>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33DD64-0FB0-4E49-B9E7-23A6796030B0}">
      <dsp:nvSpPr>
        <dsp:cNvPr id="0" name=""/>
        <dsp:cNvSpPr/>
      </dsp:nvSpPr>
      <dsp:spPr>
        <a:xfrm>
          <a:off x="1075932"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2AE1AC-B04B-4D34-B0CE-0E5AE7D8AB65}">
      <dsp:nvSpPr>
        <dsp:cNvPr id="0" name=""/>
        <dsp:cNvSpPr/>
      </dsp:nvSpPr>
      <dsp:spPr>
        <a:xfrm>
          <a:off x="70463"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44650">
            <a:lnSpc>
              <a:spcPct val="100000"/>
            </a:lnSpc>
            <a:spcBef>
              <a:spcPct val="0"/>
            </a:spcBef>
            <a:spcAft>
              <a:spcPct val="35000"/>
            </a:spcAft>
            <a:buNone/>
            <a:defRPr cap="all"/>
          </a:pPr>
          <a:r>
            <a:rPr lang="en-GB" sz="3700" kern="1200">
              <a:solidFill>
                <a:schemeClr val="bg1"/>
              </a:solidFill>
            </a:rPr>
            <a:t>Weekly Tasks </a:t>
          </a:r>
          <a:endParaRPr lang="en-US" sz="3700" kern="1200">
            <a:solidFill>
              <a:schemeClr val="bg1"/>
            </a:solidFill>
          </a:endParaRPr>
        </a:p>
      </dsp:txBody>
      <dsp:txXfrm>
        <a:off x="70463" y="3053169"/>
        <a:ext cx="3093750" cy="720000"/>
      </dsp:txXfrm>
    </dsp:sp>
    <dsp:sp modelId="{A676E26B-444E-4662-8A06-3887C948E5D6}">
      <dsp:nvSpPr>
        <dsp:cNvPr id="0" name=""/>
        <dsp:cNvSpPr/>
      </dsp:nvSpPr>
      <dsp:spPr>
        <a:xfrm>
          <a:off x="4308901" y="578169"/>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C943AE-AF83-4789-B8E4-C223DCCA39EF}">
      <dsp:nvSpPr>
        <dsp:cNvPr id="0" name=""/>
        <dsp:cNvSpPr/>
      </dsp:nvSpPr>
      <dsp:spPr>
        <a:xfrm>
          <a:off x="4711088"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6EE9D1-18BA-4F0B-A789-C7CF4FB9A694}">
      <dsp:nvSpPr>
        <dsp:cNvPr id="0" name=""/>
        <dsp:cNvSpPr/>
      </dsp:nvSpPr>
      <dsp:spPr>
        <a:xfrm>
          <a:off x="3705620"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44650">
            <a:lnSpc>
              <a:spcPct val="100000"/>
            </a:lnSpc>
            <a:spcBef>
              <a:spcPct val="0"/>
            </a:spcBef>
            <a:spcAft>
              <a:spcPct val="35000"/>
            </a:spcAft>
            <a:buNone/>
            <a:defRPr cap="all"/>
          </a:pPr>
          <a:r>
            <a:rPr lang="en-GB" sz="3700" kern="1200">
              <a:solidFill>
                <a:schemeClr val="bg1"/>
              </a:solidFill>
            </a:rPr>
            <a:t>Presentations</a:t>
          </a:r>
          <a:r>
            <a:rPr lang="en-GB" sz="3700" kern="1200"/>
            <a:t> </a:t>
          </a:r>
          <a:endParaRPr lang="en-US" sz="3700" kern="1200"/>
        </a:p>
      </dsp:txBody>
      <dsp:txXfrm>
        <a:off x="3705620" y="3053169"/>
        <a:ext cx="3093750" cy="720000"/>
      </dsp:txXfrm>
    </dsp:sp>
    <dsp:sp modelId="{E9E4FE9B-D80C-448A-8B8D-474EFF932F0B}">
      <dsp:nvSpPr>
        <dsp:cNvPr id="0" name=""/>
        <dsp:cNvSpPr/>
      </dsp:nvSpPr>
      <dsp:spPr>
        <a:xfrm>
          <a:off x="7944057" y="578169"/>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CF04EA-E3A8-49CB-A9BF-4FB1E2A2C072}">
      <dsp:nvSpPr>
        <dsp:cNvPr id="0" name=""/>
        <dsp:cNvSpPr/>
      </dsp:nvSpPr>
      <dsp:spPr>
        <a:xfrm>
          <a:off x="8346245"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67D272-5A26-4B93-B75E-8807B2D39412}">
      <dsp:nvSpPr>
        <dsp:cNvPr id="0" name=""/>
        <dsp:cNvSpPr/>
      </dsp:nvSpPr>
      <dsp:spPr>
        <a:xfrm>
          <a:off x="7340776"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44650">
            <a:lnSpc>
              <a:spcPct val="100000"/>
            </a:lnSpc>
            <a:spcBef>
              <a:spcPct val="0"/>
            </a:spcBef>
            <a:spcAft>
              <a:spcPct val="35000"/>
            </a:spcAft>
            <a:buNone/>
            <a:defRPr cap="all"/>
          </a:pPr>
          <a:r>
            <a:rPr lang="en-GB" sz="3700" kern="1200">
              <a:solidFill>
                <a:schemeClr val="bg1"/>
              </a:solidFill>
            </a:rPr>
            <a:t>Workshops</a:t>
          </a:r>
          <a:r>
            <a:rPr lang="en-GB" sz="3700" kern="1200"/>
            <a:t> </a:t>
          </a:r>
          <a:endParaRPr lang="en-US" sz="3700" kern="1200"/>
        </a:p>
      </dsp:txBody>
      <dsp:txXfrm>
        <a:off x="7340776" y="3053169"/>
        <a:ext cx="3093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49B53-143E-DD46-B349-954ED48AA6E2}">
      <dsp:nvSpPr>
        <dsp:cNvPr id="0" name=""/>
        <dsp:cNvSpPr/>
      </dsp:nvSpPr>
      <dsp:spPr>
        <a:xfrm>
          <a:off x="0" y="48134"/>
          <a:ext cx="10515600" cy="8874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dirty="0"/>
            <a:t>It provided a safe space to chat about PLO </a:t>
          </a:r>
          <a:endParaRPr lang="en-US" sz="3700" kern="1200" dirty="0"/>
        </a:p>
      </dsp:txBody>
      <dsp:txXfrm>
        <a:off x="43321" y="91455"/>
        <a:ext cx="10428958" cy="800803"/>
      </dsp:txXfrm>
    </dsp:sp>
    <dsp:sp modelId="{EF3B99F8-449B-5C44-8719-9F91645EE501}">
      <dsp:nvSpPr>
        <dsp:cNvPr id="0" name=""/>
        <dsp:cNvSpPr/>
      </dsp:nvSpPr>
      <dsp:spPr>
        <a:xfrm>
          <a:off x="0" y="1042139"/>
          <a:ext cx="10515600" cy="887445"/>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a:t>Built up digital skills </a:t>
          </a:r>
          <a:endParaRPr lang="en-US" sz="3700" kern="1200"/>
        </a:p>
      </dsp:txBody>
      <dsp:txXfrm>
        <a:off x="43321" y="1085460"/>
        <a:ext cx="10428958" cy="800803"/>
      </dsp:txXfrm>
    </dsp:sp>
    <dsp:sp modelId="{16894E2F-BD24-5B42-9E47-498E0BF6427C}">
      <dsp:nvSpPr>
        <dsp:cNvPr id="0" name=""/>
        <dsp:cNvSpPr/>
      </dsp:nvSpPr>
      <dsp:spPr>
        <a:xfrm>
          <a:off x="0" y="2036145"/>
          <a:ext cx="10515600" cy="887445"/>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dirty="0"/>
            <a:t>Enhanced confidence </a:t>
          </a:r>
          <a:endParaRPr lang="en-US" sz="3700" kern="1200" dirty="0"/>
        </a:p>
      </dsp:txBody>
      <dsp:txXfrm>
        <a:off x="43321" y="2079466"/>
        <a:ext cx="10428958" cy="800803"/>
      </dsp:txXfrm>
    </dsp:sp>
    <dsp:sp modelId="{C485222B-E51C-2042-A4A8-F224CC4D9857}">
      <dsp:nvSpPr>
        <dsp:cNvPr id="0" name=""/>
        <dsp:cNvSpPr/>
      </dsp:nvSpPr>
      <dsp:spPr>
        <a:xfrm>
          <a:off x="0" y="3030150"/>
          <a:ext cx="10515600" cy="88744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dirty="0"/>
            <a:t> Friend network </a:t>
          </a:r>
          <a:endParaRPr lang="en-US" sz="3700" kern="1200" dirty="0"/>
        </a:p>
      </dsp:txBody>
      <dsp:txXfrm>
        <a:off x="43321" y="3073471"/>
        <a:ext cx="10428958" cy="800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E6B57-6949-A340-9D7A-2364BC87144A}">
      <dsp:nvSpPr>
        <dsp:cNvPr id="0" name=""/>
        <dsp:cNvSpPr/>
      </dsp:nvSpPr>
      <dsp:spPr>
        <a:xfrm>
          <a:off x="0" y="48969"/>
          <a:ext cx="8317375" cy="13525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Frequent sessions discussing any issues/questions raised </a:t>
          </a:r>
          <a:endParaRPr lang="en-US" sz="3400" kern="1200" dirty="0"/>
        </a:p>
      </dsp:txBody>
      <dsp:txXfrm>
        <a:off x="66025" y="114994"/>
        <a:ext cx="8185325" cy="1220470"/>
      </dsp:txXfrm>
    </dsp:sp>
    <dsp:sp modelId="{6A38FB0B-5112-D842-8E3E-D4C0BC414BDC}">
      <dsp:nvSpPr>
        <dsp:cNvPr id="0" name=""/>
        <dsp:cNvSpPr/>
      </dsp:nvSpPr>
      <dsp:spPr>
        <a:xfrm>
          <a:off x="0" y="1499409"/>
          <a:ext cx="8317375" cy="135252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dirty="0"/>
            <a:t>Learning </a:t>
          </a:r>
          <a:r>
            <a:rPr lang="en-GB" sz="3400" kern="1200"/>
            <a:t>gained through </a:t>
          </a:r>
          <a:r>
            <a:rPr lang="en-GB" sz="3400" kern="1200" dirty="0"/>
            <a:t>different experiences on PLO</a:t>
          </a:r>
          <a:endParaRPr lang="en-US" sz="3400" kern="1200" dirty="0"/>
        </a:p>
      </dsp:txBody>
      <dsp:txXfrm>
        <a:off x="66025" y="1565434"/>
        <a:ext cx="8185325" cy="1220470"/>
      </dsp:txXfrm>
    </dsp:sp>
    <dsp:sp modelId="{37251D96-3146-B64E-BE9B-E204988E1D0D}">
      <dsp:nvSpPr>
        <dsp:cNvPr id="0" name=""/>
        <dsp:cNvSpPr/>
      </dsp:nvSpPr>
      <dsp:spPr>
        <a:xfrm>
          <a:off x="0" y="2949848"/>
          <a:ext cx="8317375" cy="13525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dirty="0"/>
            <a:t>Small group meaning more voices heard  and more topics covered </a:t>
          </a:r>
          <a:endParaRPr lang="en-US" sz="3400" kern="1200" dirty="0"/>
        </a:p>
      </dsp:txBody>
      <dsp:txXfrm>
        <a:off x="66025" y="3015873"/>
        <a:ext cx="8185325" cy="12204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AE7D2-C16D-426E-B39B-567FD247230E}">
      <dsp:nvSpPr>
        <dsp:cNvPr id="0" name=""/>
        <dsp:cNvSpPr/>
      </dsp:nvSpPr>
      <dsp:spPr>
        <a:xfrm>
          <a:off x="0" y="72167"/>
          <a:ext cx="11270065" cy="8394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Spending time with peers sharing learning and knowledge </a:t>
          </a:r>
        </a:p>
      </dsp:txBody>
      <dsp:txXfrm>
        <a:off x="40980" y="113147"/>
        <a:ext cx="11188105" cy="757514"/>
      </dsp:txXfrm>
    </dsp:sp>
    <dsp:sp modelId="{98EF824C-CC1B-4801-A33F-684FAE7C2643}">
      <dsp:nvSpPr>
        <dsp:cNvPr id="0" name=""/>
        <dsp:cNvSpPr/>
      </dsp:nvSpPr>
      <dsp:spPr>
        <a:xfrm>
          <a:off x="0" y="1012442"/>
          <a:ext cx="11270065" cy="839474"/>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Additional support </a:t>
          </a:r>
        </a:p>
      </dsp:txBody>
      <dsp:txXfrm>
        <a:off x="40980" y="1053422"/>
        <a:ext cx="11188105" cy="757514"/>
      </dsp:txXfrm>
    </dsp:sp>
    <dsp:sp modelId="{2C84075F-5F0F-4FAF-8060-0FF5DCC949D1}">
      <dsp:nvSpPr>
        <dsp:cNvPr id="0" name=""/>
        <dsp:cNvSpPr/>
      </dsp:nvSpPr>
      <dsp:spPr>
        <a:xfrm>
          <a:off x="0" y="1952717"/>
          <a:ext cx="11270065" cy="839474"/>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Increasing knowledge and skills by developing presentations</a:t>
          </a:r>
        </a:p>
      </dsp:txBody>
      <dsp:txXfrm>
        <a:off x="40980" y="1993697"/>
        <a:ext cx="11188105" cy="757514"/>
      </dsp:txXfrm>
    </dsp:sp>
    <dsp:sp modelId="{B4C132B2-7E28-4011-B2E8-E12678B0FE0F}">
      <dsp:nvSpPr>
        <dsp:cNvPr id="0" name=""/>
        <dsp:cNvSpPr/>
      </dsp:nvSpPr>
      <dsp:spPr>
        <a:xfrm>
          <a:off x="0" y="2892991"/>
          <a:ext cx="11270065" cy="839474"/>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Safe place to discuss any issues with placement or concerns</a:t>
          </a:r>
        </a:p>
      </dsp:txBody>
      <dsp:txXfrm>
        <a:off x="40980" y="2933971"/>
        <a:ext cx="11188105" cy="757514"/>
      </dsp:txXfrm>
    </dsp:sp>
    <dsp:sp modelId="{A242FCCF-548D-4A34-8C8F-9104F3B0BB78}">
      <dsp:nvSpPr>
        <dsp:cNvPr id="0" name=""/>
        <dsp:cNvSpPr/>
      </dsp:nvSpPr>
      <dsp:spPr>
        <a:xfrm>
          <a:off x="0" y="3833266"/>
          <a:ext cx="11270065" cy="83947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Learning about other services </a:t>
          </a:r>
        </a:p>
      </dsp:txBody>
      <dsp:txXfrm>
        <a:off x="40980" y="3874246"/>
        <a:ext cx="11188105" cy="7575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E5CE5-2EC3-489F-9AAF-39DEB99F5966}">
      <dsp:nvSpPr>
        <dsp:cNvPr id="0" name=""/>
        <dsp:cNvSpPr/>
      </dsp:nvSpPr>
      <dsp:spPr>
        <a:xfrm>
          <a:off x="1353" y="1187643"/>
          <a:ext cx="3167875" cy="158393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defRPr cap="all"/>
          </a:pPr>
          <a:r>
            <a:rPr lang="en-US" sz="2000" kern="1200" baseline="0"/>
            <a:t>Provided a greater understanding how theory informs everyday practice within placement</a:t>
          </a:r>
          <a:endParaRPr lang="en-US" sz="2000" kern="1200"/>
        </a:p>
      </dsp:txBody>
      <dsp:txXfrm>
        <a:off x="47745" y="1234035"/>
        <a:ext cx="3075091" cy="1491153"/>
      </dsp:txXfrm>
    </dsp:sp>
    <dsp:sp modelId="{D33A6277-22E7-4358-8681-EA61F8FC50B2}">
      <dsp:nvSpPr>
        <dsp:cNvPr id="0" name=""/>
        <dsp:cNvSpPr/>
      </dsp:nvSpPr>
      <dsp:spPr>
        <a:xfrm>
          <a:off x="3961198" y="1187643"/>
          <a:ext cx="3167875" cy="158393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defRPr cap="all"/>
          </a:pPr>
          <a:r>
            <a:rPr lang="en-US" sz="2000" kern="1200" baseline="0"/>
            <a:t>Different points of view from peers regarding assessments, endings and approaches</a:t>
          </a:r>
          <a:endParaRPr lang="en-US" sz="2000" kern="1200"/>
        </a:p>
      </dsp:txBody>
      <dsp:txXfrm>
        <a:off x="4007590" y="1234035"/>
        <a:ext cx="3075091" cy="1491153"/>
      </dsp:txXfrm>
    </dsp:sp>
    <dsp:sp modelId="{A1B92864-59D6-44D1-97D1-3396BABDA304}">
      <dsp:nvSpPr>
        <dsp:cNvPr id="0" name=""/>
        <dsp:cNvSpPr/>
      </dsp:nvSpPr>
      <dsp:spPr>
        <a:xfrm>
          <a:off x="7921043" y="1187643"/>
          <a:ext cx="3167875" cy="158393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defRPr cap="all"/>
          </a:pPr>
          <a:r>
            <a:rPr lang="en-US" sz="2000" kern="1200" baseline="0"/>
            <a:t>More opportunity to explore other’s experiences </a:t>
          </a:r>
          <a:endParaRPr lang="en-US" sz="2000" kern="1200"/>
        </a:p>
      </dsp:txBody>
      <dsp:txXfrm>
        <a:off x="7967435" y="1234035"/>
        <a:ext cx="3075091" cy="149115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BBDCBA-07C9-8640-BFDD-6F7599E7DD18}" type="datetimeFigureOut">
              <a:rPr lang="en-GB" smtClean="0"/>
              <a:t>07/06/2023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2184B-471F-6146-B1C0-5876D5C3638B}" type="slidenum">
              <a:rPr lang="en-GB" smtClean="0"/>
              <a:t>‹#›</a:t>
            </a:fld>
            <a:endParaRPr lang="en-GB"/>
          </a:p>
        </p:txBody>
      </p:sp>
    </p:spTree>
    <p:extLst>
      <p:ext uri="{BB962C8B-B14F-4D97-AF65-F5344CB8AC3E}">
        <p14:creationId xmlns:p14="http://schemas.microsoft.com/office/powerpoint/2010/main" val="1583652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E2184B-471F-6146-B1C0-5876D5C3638B}" type="slidenum">
              <a:rPr lang="en-GB" smtClean="0"/>
              <a:t>1</a:t>
            </a:fld>
            <a:endParaRPr lang="en-GB"/>
          </a:p>
        </p:txBody>
      </p:sp>
    </p:spTree>
    <p:extLst>
      <p:ext uri="{BB962C8B-B14F-4D97-AF65-F5344CB8AC3E}">
        <p14:creationId xmlns:p14="http://schemas.microsoft.com/office/powerpoint/2010/main" val="168409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E2184B-471F-6146-B1C0-5876D5C3638B}" type="slidenum">
              <a:rPr lang="en-GB" smtClean="0"/>
              <a:t>10</a:t>
            </a:fld>
            <a:endParaRPr lang="en-GB"/>
          </a:p>
        </p:txBody>
      </p:sp>
    </p:spTree>
    <p:extLst>
      <p:ext uri="{BB962C8B-B14F-4D97-AF65-F5344CB8AC3E}">
        <p14:creationId xmlns:p14="http://schemas.microsoft.com/office/powerpoint/2010/main" val="4285600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E2184B-471F-6146-B1C0-5876D5C3638B}" type="slidenum">
              <a:rPr lang="en-GB" smtClean="0"/>
              <a:t>11</a:t>
            </a:fld>
            <a:endParaRPr lang="en-GB"/>
          </a:p>
        </p:txBody>
      </p:sp>
    </p:spTree>
    <p:extLst>
      <p:ext uri="{BB962C8B-B14F-4D97-AF65-F5344CB8AC3E}">
        <p14:creationId xmlns:p14="http://schemas.microsoft.com/office/powerpoint/2010/main" val="2673387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E2184B-471F-6146-B1C0-5876D5C3638B}" type="slidenum">
              <a:rPr lang="en-GB" smtClean="0"/>
              <a:t>12</a:t>
            </a:fld>
            <a:endParaRPr lang="en-GB"/>
          </a:p>
        </p:txBody>
      </p:sp>
    </p:spTree>
    <p:extLst>
      <p:ext uri="{BB962C8B-B14F-4D97-AF65-F5344CB8AC3E}">
        <p14:creationId xmlns:p14="http://schemas.microsoft.com/office/powerpoint/2010/main" val="2860480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E2184B-471F-6146-B1C0-5876D5C3638B}" type="slidenum">
              <a:rPr lang="en-GB" smtClean="0"/>
              <a:t>13</a:t>
            </a:fld>
            <a:endParaRPr lang="en-GB"/>
          </a:p>
        </p:txBody>
      </p:sp>
    </p:spTree>
    <p:extLst>
      <p:ext uri="{BB962C8B-B14F-4D97-AF65-F5344CB8AC3E}">
        <p14:creationId xmlns:p14="http://schemas.microsoft.com/office/powerpoint/2010/main" val="836871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E2184B-471F-6146-B1C0-5876D5C3638B}" type="slidenum">
              <a:rPr lang="en-GB" smtClean="0"/>
              <a:t>14</a:t>
            </a:fld>
            <a:endParaRPr lang="en-GB"/>
          </a:p>
        </p:txBody>
      </p:sp>
    </p:spTree>
    <p:extLst>
      <p:ext uri="{BB962C8B-B14F-4D97-AF65-F5344CB8AC3E}">
        <p14:creationId xmlns:p14="http://schemas.microsoft.com/office/powerpoint/2010/main" val="315206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E2184B-471F-6146-B1C0-5876D5C3638B}" type="slidenum">
              <a:rPr lang="en-GB" smtClean="0"/>
              <a:t>15</a:t>
            </a:fld>
            <a:endParaRPr lang="en-GB"/>
          </a:p>
        </p:txBody>
      </p:sp>
    </p:spTree>
    <p:extLst>
      <p:ext uri="{BB962C8B-B14F-4D97-AF65-F5344CB8AC3E}">
        <p14:creationId xmlns:p14="http://schemas.microsoft.com/office/powerpoint/2010/main" val="339346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E2184B-471F-6146-B1C0-5876D5C3638B}" type="slidenum">
              <a:rPr lang="en-GB" smtClean="0"/>
              <a:t>16</a:t>
            </a:fld>
            <a:endParaRPr lang="en-GB"/>
          </a:p>
        </p:txBody>
      </p:sp>
    </p:spTree>
    <p:extLst>
      <p:ext uri="{BB962C8B-B14F-4D97-AF65-F5344CB8AC3E}">
        <p14:creationId xmlns:p14="http://schemas.microsoft.com/office/powerpoint/2010/main" val="1344943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E2184B-471F-6146-B1C0-5876D5C3638B}" type="slidenum">
              <a:rPr lang="en-GB" smtClean="0"/>
              <a:t>17</a:t>
            </a:fld>
            <a:endParaRPr lang="en-GB"/>
          </a:p>
        </p:txBody>
      </p:sp>
    </p:spTree>
    <p:extLst>
      <p:ext uri="{BB962C8B-B14F-4D97-AF65-F5344CB8AC3E}">
        <p14:creationId xmlns:p14="http://schemas.microsoft.com/office/powerpoint/2010/main" val="2797175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E2184B-471F-6146-B1C0-5876D5C3638B}" type="slidenum">
              <a:rPr lang="en-GB" smtClean="0"/>
              <a:t>18</a:t>
            </a:fld>
            <a:endParaRPr lang="en-GB"/>
          </a:p>
        </p:txBody>
      </p:sp>
    </p:spTree>
    <p:extLst>
      <p:ext uri="{BB962C8B-B14F-4D97-AF65-F5344CB8AC3E}">
        <p14:creationId xmlns:p14="http://schemas.microsoft.com/office/powerpoint/2010/main" val="3215166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E2184B-471F-6146-B1C0-5876D5C3638B}" type="slidenum">
              <a:rPr lang="en-GB" smtClean="0"/>
              <a:t>19</a:t>
            </a:fld>
            <a:endParaRPr lang="en-GB"/>
          </a:p>
        </p:txBody>
      </p:sp>
    </p:spTree>
    <p:extLst>
      <p:ext uri="{BB962C8B-B14F-4D97-AF65-F5344CB8AC3E}">
        <p14:creationId xmlns:p14="http://schemas.microsoft.com/office/powerpoint/2010/main" val="3160341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E2184B-471F-6146-B1C0-5876D5C3638B}" type="slidenum">
              <a:rPr lang="en-GB" smtClean="0"/>
              <a:t>2</a:t>
            </a:fld>
            <a:endParaRPr lang="en-GB"/>
          </a:p>
        </p:txBody>
      </p:sp>
    </p:spTree>
    <p:extLst>
      <p:ext uri="{BB962C8B-B14F-4D97-AF65-F5344CB8AC3E}">
        <p14:creationId xmlns:p14="http://schemas.microsoft.com/office/powerpoint/2010/main" val="2650907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E2184B-471F-6146-B1C0-5876D5C3638B}" type="slidenum">
              <a:rPr lang="en-GB" smtClean="0"/>
              <a:t>20</a:t>
            </a:fld>
            <a:endParaRPr lang="en-GB"/>
          </a:p>
        </p:txBody>
      </p:sp>
    </p:spTree>
    <p:extLst>
      <p:ext uri="{BB962C8B-B14F-4D97-AF65-F5344CB8AC3E}">
        <p14:creationId xmlns:p14="http://schemas.microsoft.com/office/powerpoint/2010/main" val="64677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E2184B-471F-6146-B1C0-5876D5C3638B}" type="slidenum">
              <a:rPr lang="en-GB" smtClean="0"/>
              <a:t>21</a:t>
            </a:fld>
            <a:endParaRPr lang="en-GB"/>
          </a:p>
        </p:txBody>
      </p:sp>
    </p:spTree>
    <p:extLst>
      <p:ext uri="{BB962C8B-B14F-4D97-AF65-F5344CB8AC3E}">
        <p14:creationId xmlns:p14="http://schemas.microsoft.com/office/powerpoint/2010/main" val="2918224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E2184B-471F-6146-B1C0-5876D5C3638B}" type="slidenum">
              <a:rPr lang="en-GB" smtClean="0"/>
              <a:t>22</a:t>
            </a:fld>
            <a:endParaRPr lang="en-GB"/>
          </a:p>
        </p:txBody>
      </p:sp>
    </p:spTree>
    <p:extLst>
      <p:ext uri="{BB962C8B-B14F-4D97-AF65-F5344CB8AC3E}">
        <p14:creationId xmlns:p14="http://schemas.microsoft.com/office/powerpoint/2010/main" val="1040257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gn="just">
              <a:lnSpc>
                <a:spcPct val="115000"/>
              </a:lnSpc>
            </a:pPr>
            <a:r>
              <a:rPr lang="en-GB" sz="1800"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2E2184B-471F-6146-B1C0-5876D5C3638B}" type="slidenum">
              <a:rPr lang="en-GB" smtClean="0"/>
              <a:t>23</a:t>
            </a:fld>
            <a:endParaRPr lang="en-GB"/>
          </a:p>
        </p:txBody>
      </p:sp>
    </p:spTree>
    <p:extLst>
      <p:ext uri="{BB962C8B-B14F-4D97-AF65-F5344CB8AC3E}">
        <p14:creationId xmlns:p14="http://schemas.microsoft.com/office/powerpoint/2010/main" val="3041563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E2184B-471F-6146-B1C0-5876D5C3638B}" type="slidenum">
              <a:rPr lang="en-GB" smtClean="0"/>
              <a:t>24</a:t>
            </a:fld>
            <a:endParaRPr lang="en-GB"/>
          </a:p>
        </p:txBody>
      </p:sp>
    </p:spTree>
    <p:extLst>
      <p:ext uri="{BB962C8B-B14F-4D97-AF65-F5344CB8AC3E}">
        <p14:creationId xmlns:p14="http://schemas.microsoft.com/office/powerpoint/2010/main" val="4239216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E2184B-471F-6146-B1C0-5876D5C3638B}" type="slidenum">
              <a:rPr lang="en-GB" smtClean="0"/>
              <a:t>25</a:t>
            </a:fld>
            <a:endParaRPr lang="en-GB"/>
          </a:p>
        </p:txBody>
      </p:sp>
    </p:spTree>
    <p:extLst>
      <p:ext uri="{BB962C8B-B14F-4D97-AF65-F5344CB8AC3E}">
        <p14:creationId xmlns:p14="http://schemas.microsoft.com/office/powerpoint/2010/main" val="3867512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Times New Roman" panose="02020603050405020304" pitchFamily="18" charset="0"/>
              </a:rPr>
              <a:t>” </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2E2184B-471F-6146-B1C0-5876D5C3638B}" type="slidenum">
              <a:rPr lang="en-GB" smtClean="0"/>
              <a:t>26</a:t>
            </a:fld>
            <a:endParaRPr lang="en-GB"/>
          </a:p>
        </p:txBody>
      </p:sp>
    </p:spTree>
    <p:extLst>
      <p:ext uri="{BB962C8B-B14F-4D97-AF65-F5344CB8AC3E}">
        <p14:creationId xmlns:p14="http://schemas.microsoft.com/office/powerpoint/2010/main" val="565399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E2184B-471F-6146-B1C0-5876D5C3638B}" type="slidenum">
              <a:rPr lang="en-GB" smtClean="0"/>
              <a:t>27</a:t>
            </a:fld>
            <a:endParaRPr lang="en-GB"/>
          </a:p>
        </p:txBody>
      </p:sp>
    </p:spTree>
    <p:extLst>
      <p:ext uri="{BB962C8B-B14F-4D97-AF65-F5344CB8AC3E}">
        <p14:creationId xmlns:p14="http://schemas.microsoft.com/office/powerpoint/2010/main" val="2851679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E2184B-471F-6146-B1C0-5876D5C3638B}" type="slidenum">
              <a:rPr lang="en-GB" smtClean="0"/>
              <a:t>28</a:t>
            </a:fld>
            <a:endParaRPr lang="en-GB"/>
          </a:p>
        </p:txBody>
      </p:sp>
    </p:spTree>
    <p:extLst>
      <p:ext uri="{BB962C8B-B14F-4D97-AF65-F5344CB8AC3E}">
        <p14:creationId xmlns:p14="http://schemas.microsoft.com/office/powerpoint/2010/main" val="2530733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E2184B-471F-6146-B1C0-5876D5C3638B}" type="slidenum">
              <a:rPr lang="en-GB" smtClean="0"/>
              <a:t>29</a:t>
            </a:fld>
            <a:endParaRPr lang="en-GB"/>
          </a:p>
        </p:txBody>
      </p:sp>
    </p:spTree>
    <p:extLst>
      <p:ext uri="{BB962C8B-B14F-4D97-AF65-F5344CB8AC3E}">
        <p14:creationId xmlns:p14="http://schemas.microsoft.com/office/powerpoint/2010/main" val="3072016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endParaRPr lang="en-GB" dirty="0"/>
          </a:p>
        </p:txBody>
      </p:sp>
      <p:sp>
        <p:nvSpPr>
          <p:cNvPr id="4" name="Slide Number Placeholder 3"/>
          <p:cNvSpPr>
            <a:spLocks noGrp="1"/>
          </p:cNvSpPr>
          <p:nvPr>
            <p:ph type="sldNum" sz="quarter" idx="5"/>
          </p:nvPr>
        </p:nvSpPr>
        <p:spPr/>
        <p:txBody>
          <a:bodyPr/>
          <a:lstStyle/>
          <a:p>
            <a:fld id="{D2E2184B-471F-6146-B1C0-5876D5C3638B}" type="slidenum">
              <a:rPr lang="en-GB" smtClean="0"/>
              <a:t>3</a:t>
            </a:fld>
            <a:endParaRPr lang="en-GB"/>
          </a:p>
        </p:txBody>
      </p:sp>
    </p:spTree>
    <p:extLst>
      <p:ext uri="{BB962C8B-B14F-4D97-AF65-F5344CB8AC3E}">
        <p14:creationId xmlns:p14="http://schemas.microsoft.com/office/powerpoint/2010/main" val="56911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E2184B-471F-6146-B1C0-5876D5C3638B}" type="slidenum">
              <a:rPr lang="en-GB" smtClean="0"/>
              <a:t>4</a:t>
            </a:fld>
            <a:endParaRPr lang="en-GB"/>
          </a:p>
        </p:txBody>
      </p:sp>
    </p:spTree>
    <p:extLst>
      <p:ext uri="{BB962C8B-B14F-4D97-AF65-F5344CB8AC3E}">
        <p14:creationId xmlns:p14="http://schemas.microsoft.com/office/powerpoint/2010/main" val="1934199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E2184B-471F-6146-B1C0-5876D5C3638B}" type="slidenum">
              <a:rPr lang="en-GB" smtClean="0"/>
              <a:t>5</a:t>
            </a:fld>
            <a:endParaRPr lang="en-GB"/>
          </a:p>
        </p:txBody>
      </p:sp>
    </p:spTree>
    <p:extLst>
      <p:ext uri="{BB962C8B-B14F-4D97-AF65-F5344CB8AC3E}">
        <p14:creationId xmlns:p14="http://schemas.microsoft.com/office/powerpoint/2010/main" val="1638876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E2184B-471F-6146-B1C0-5876D5C3638B}" type="slidenum">
              <a:rPr lang="en-GB" smtClean="0"/>
              <a:t>6</a:t>
            </a:fld>
            <a:endParaRPr lang="en-GB"/>
          </a:p>
        </p:txBody>
      </p:sp>
    </p:spTree>
    <p:extLst>
      <p:ext uri="{BB962C8B-B14F-4D97-AF65-F5344CB8AC3E}">
        <p14:creationId xmlns:p14="http://schemas.microsoft.com/office/powerpoint/2010/main" val="969072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E2184B-471F-6146-B1C0-5876D5C3638B}" type="slidenum">
              <a:rPr lang="en-GB" smtClean="0"/>
              <a:t>7</a:t>
            </a:fld>
            <a:endParaRPr lang="en-GB"/>
          </a:p>
        </p:txBody>
      </p:sp>
    </p:spTree>
    <p:extLst>
      <p:ext uri="{BB962C8B-B14F-4D97-AF65-F5344CB8AC3E}">
        <p14:creationId xmlns:p14="http://schemas.microsoft.com/office/powerpoint/2010/main" val="2704689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E2184B-471F-6146-B1C0-5876D5C3638B}" type="slidenum">
              <a:rPr lang="en-GB" smtClean="0"/>
              <a:t>8</a:t>
            </a:fld>
            <a:endParaRPr lang="en-GB"/>
          </a:p>
        </p:txBody>
      </p:sp>
    </p:spTree>
    <p:extLst>
      <p:ext uri="{BB962C8B-B14F-4D97-AF65-F5344CB8AC3E}">
        <p14:creationId xmlns:p14="http://schemas.microsoft.com/office/powerpoint/2010/main" val="375248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E2184B-471F-6146-B1C0-5876D5C3638B}" type="slidenum">
              <a:rPr lang="en-GB" smtClean="0"/>
              <a:t>9</a:t>
            </a:fld>
            <a:endParaRPr lang="en-GB"/>
          </a:p>
        </p:txBody>
      </p:sp>
    </p:spTree>
    <p:extLst>
      <p:ext uri="{BB962C8B-B14F-4D97-AF65-F5344CB8AC3E}">
        <p14:creationId xmlns:p14="http://schemas.microsoft.com/office/powerpoint/2010/main" val="283420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2336-569E-9703-51CB-B055F38B08F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33CBA5A-C844-4F47-0669-2A14AACB2D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184B82AA-8911-6F40-5CC3-20E4A2A8D19F}"/>
              </a:ext>
            </a:extLst>
          </p:cNvPr>
          <p:cNvSpPr>
            <a:spLocks noGrp="1"/>
          </p:cNvSpPr>
          <p:nvPr>
            <p:ph type="dt" sz="half" idx="10"/>
          </p:nvPr>
        </p:nvSpPr>
        <p:spPr/>
        <p:txBody>
          <a:bodyPr/>
          <a:lstStyle/>
          <a:p>
            <a:fld id="{2408D3B0-6FF6-B44F-9D1E-4762576EA2AD}" type="datetimeFigureOut">
              <a:rPr lang="en-GB" smtClean="0"/>
              <a:t>07/06/2023</a:t>
            </a:fld>
            <a:endParaRPr lang="en-GB"/>
          </a:p>
        </p:txBody>
      </p:sp>
      <p:sp>
        <p:nvSpPr>
          <p:cNvPr id="5" name="Footer Placeholder 4">
            <a:extLst>
              <a:ext uri="{FF2B5EF4-FFF2-40B4-BE49-F238E27FC236}">
                <a16:creationId xmlns:a16="http://schemas.microsoft.com/office/drawing/2014/main" id="{C8DA7197-A3E7-B434-E648-E2F59815C9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4322E6-49A8-4217-9DC4-F71F1A245E0B}"/>
              </a:ext>
            </a:extLst>
          </p:cNvPr>
          <p:cNvSpPr>
            <a:spLocks noGrp="1"/>
          </p:cNvSpPr>
          <p:nvPr>
            <p:ph type="sldNum" sz="quarter" idx="12"/>
          </p:nvPr>
        </p:nvSpPr>
        <p:spPr/>
        <p:txBody>
          <a:bodyPr/>
          <a:lstStyle/>
          <a:p>
            <a:fld id="{164893EB-38E9-2645-B4AC-520D5C869151}" type="slidenum">
              <a:rPr lang="en-GB" smtClean="0"/>
              <a:t>‹#›</a:t>
            </a:fld>
            <a:endParaRPr lang="en-GB"/>
          </a:p>
        </p:txBody>
      </p:sp>
    </p:spTree>
    <p:extLst>
      <p:ext uri="{BB962C8B-B14F-4D97-AF65-F5344CB8AC3E}">
        <p14:creationId xmlns:p14="http://schemas.microsoft.com/office/powerpoint/2010/main" val="8383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B428A-2E90-6198-BA63-39270FE1804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CAECC31-6C93-C563-8363-201F9AA4728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6412303-E4A6-3121-C7B7-6DE72D395201}"/>
              </a:ext>
            </a:extLst>
          </p:cNvPr>
          <p:cNvSpPr>
            <a:spLocks noGrp="1"/>
          </p:cNvSpPr>
          <p:nvPr>
            <p:ph type="dt" sz="half" idx="10"/>
          </p:nvPr>
        </p:nvSpPr>
        <p:spPr/>
        <p:txBody>
          <a:bodyPr/>
          <a:lstStyle/>
          <a:p>
            <a:fld id="{2408D3B0-6FF6-B44F-9D1E-4762576EA2AD}" type="datetimeFigureOut">
              <a:rPr lang="en-GB" smtClean="0"/>
              <a:t>07/06/2023</a:t>
            </a:fld>
            <a:endParaRPr lang="en-GB"/>
          </a:p>
        </p:txBody>
      </p:sp>
      <p:sp>
        <p:nvSpPr>
          <p:cNvPr id="5" name="Footer Placeholder 4">
            <a:extLst>
              <a:ext uri="{FF2B5EF4-FFF2-40B4-BE49-F238E27FC236}">
                <a16:creationId xmlns:a16="http://schemas.microsoft.com/office/drawing/2014/main" id="{FD6E7EE2-C22B-ACD9-8D08-A4C2EEAAAA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322C46-F13C-1161-BD9C-F658A87E7AF8}"/>
              </a:ext>
            </a:extLst>
          </p:cNvPr>
          <p:cNvSpPr>
            <a:spLocks noGrp="1"/>
          </p:cNvSpPr>
          <p:nvPr>
            <p:ph type="sldNum" sz="quarter" idx="12"/>
          </p:nvPr>
        </p:nvSpPr>
        <p:spPr/>
        <p:txBody>
          <a:bodyPr/>
          <a:lstStyle/>
          <a:p>
            <a:fld id="{164893EB-38E9-2645-B4AC-520D5C869151}" type="slidenum">
              <a:rPr lang="en-GB" smtClean="0"/>
              <a:t>‹#›</a:t>
            </a:fld>
            <a:endParaRPr lang="en-GB"/>
          </a:p>
        </p:txBody>
      </p:sp>
    </p:spTree>
    <p:extLst>
      <p:ext uri="{BB962C8B-B14F-4D97-AF65-F5344CB8AC3E}">
        <p14:creationId xmlns:p14="http://schemas.microsoft.com/office/powerpoint/2010/main" val="2186874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E08B74-FEBB-0BEC-41A3-72BFC06812F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D324F8A-6D59-3023-ECF3-AA114F25B70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09BA6C6-D38F-AE1E-86C0-0E31B7770D96}"/>
              </a:ext>
            </a:extLst>
          </p:cNvPr>
          <p:cNvSpPr>
            <a:spLocks noGrp="1"/>
          </p:cNvSpPr>
          <p:nvPr>
            <p:ph type="dt" sz="half" idx="10"/>
          </p:nvPr>
        </p:nvSpPr>
        <p:spPr/>
        <p:txBody>
          <a:bodyPr/>
          <a:lstStyle/>
          <a:p>
            <a:fld id="{2408D3B0-6FF6-B44F-9D1E-4762576EA2AD}" type="datetimeFigureOut">
              <a:rPr lang="en-GB" smtClean="0"/>
              <a:t>07/06/2023</a:t>
            </a:fld>
            <a:endParaRPr lang="en-GB"/>
          </a:p>
        </p:txBody>
      </p:sp>
      <p:sp>
        <p:nvSpPr>
          <p:cNvPr id="5" name="Footer Placeholder 4">
            <a:extLst>
              <a:ext uri="{FF2B5EF4-FFF2-40B4-BE49-F238E27FC236}">
                <a16:creationId xmlns:a16="http://schemas.microsoft.com/office/drawing/2014/main" id="{20D199A9-0BC0-DB72-4EE6-2AA265720F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5B5BF-F07F-4D51-31D8-F212926D7B14}"/>
              </a:ext>
            </a:extLst>
          </p:cNvPr>
          <p:cNvSpPr>
            <a:spLocks noGrp="1"/>
          </p:cNvSpPr>
          <p:nvPr>
            <p:ph type="sldNum" sz="quarter" idx="12"/>
          </p:nvPr>
        </p:nvSpPr>
        <p:spPr/>
        <p:txBody>
          <a:bodyPr/>
          <a:lstStyle/>
          <a:p>
            <a:fld id="{164893EB-38E9-2645-B4AC-520D5C869151}" type="slidenum">
              <a:rPr lang="en-GB" smtClean="0"/>
              <a:t>‹#›</a:t>
            </a:fld>
            <a:endParaRPr lang="en-GB"/>
          </a:p>
        </p:txBody>
      </p:sp>
    </p:spTree>
    <p:extLst>
      <p:ext uri="{BB962C8B-B14F-4D97-AF65-F5344CB8AC3E}">
        <p14:creationId xmlns:p14="http://schemas.microsoft.com/office/powerpoint/2010/main" val="682982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onten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C55AD5-07A5-4C77-AF5E-7B6F25871BB7}"/>
              </a:ext>
            </a:extLst>
          </p:cNvPr>
          <p:cNvSpPr>
            <a:spLocks noGrp="1"/>
          </p:cNvSpPr>
          <p:nvPr>
            <p:ph type="body" sz="quarter" idx="13" hasCustomPrompt="1"/>
          </p:nvPr>
        </p:nvSpPr>
        <p:spPr>
          <a:xfrm>
            <a:off x="539076" y="1656141"/>
            <a:ext cx="11156213" cy="4700209"/>
          </a:xfrm>
        </p:spPr>
        <p:txBody>
          <a:bodyPr>
            <a:normAutofit/>
          </a:bodyPr>
          <a:lstStyle>
            <a:lvl1pPr marL="0" indent="0">
              <a:buNone/>
              <a:defRPr sz="1800">
                <a:latin typeface="Arial" panose="020B0604020202020204" pitchFamily="34" charset="0"/>
                <a:cs typeface="Arial" panose="020B0604020202020204" pitchFamily="34" charset="0"/>
              </a:defRPr>
            </a:lvl1pPr>
          </a:lstStyle>
          <a:p>
            <a:pPr lvl="0"/>
            <a:r>
              <a:rPr lang="en-US" dirty="0"/>
              <a:t>Insert text here</a:t>
            </a:r>
          </a:p>
        </p:txBody>
      </p:sp>
      <p:sp>
        <p:nvSpPr>
          <p:cNvPr id="14" name="Title 1">
            <a:extLst>
              <a:ext uri="{FF2B5EF4-FFF2-40B4-BE49-F238E27FC236}">
                <a16:creationId xmlns:a16="http://schemas.microsoft.com/office/drawing/2014/main" id="{60DD24ED-37BE-394C-8D9F-604A00988790}"/>
              </a:ext>
            </a:extLst>
          </p:cNvPr>
          <p:cNvSpPr>
            <a:spLocks noGrp="1"/>
          </p:cNvSpPr>
          <p:nvPr>
            <p:ph type="title" hasCustomPrompt="1"/>
          </p:nvPr>
        </p:nvSpPr>
        <p:spPr>
          <a:xfrm>
            <a:off x="539076" y="569815"/>
            <a:ext cx="7494003" cy="772528"/>
          </a:xfrm>
        </p:spPr>
        <p:txBody>
          <a:bodyPr anchor="b">
            <a:normAutofit/>
          </a:bodyPr>
          <a:lstStyle>
            <a:lvl1pPr>
              <a:defRPr lang="en-US" sz="4000" b="1" kern="1200" baseline="0" dirty="0">
                <a:solidFill>
                  <a:srgbClr val="009FDF"/>
                </a:solidFill>
                <a:latin typeface="Arial" panose="020B0604020202020204" pitchFamily="34" charset="0"/>
                <a:ea typeface="+mn-ea"/>
                <a:cs typeface="Arial" panose="020B0604020202020204" pitchFamily="34" charset="0"/>
              </a:defRPr>
            </a:lvl1pPr>
          </a:lstStyle>
          <a:p>
            <a:r>
              <a:rPr lang="en-US" dirty="0"/>
              <a:t>Title</a:t>
            </a:r>
          </a:p>
        </p:txBody>
      </p:sp>
      <p:sp>
        <p:nvSpPr>
          <p:cNvPr id="10" name="TextBox 9">
            <a:extLst>
              <a:ext uri="{FF2B5EF4-FFF2-40B4-BE49-F238E27FC236}">
                <a16:creationId xmlns:a16="http://schemas.microsoft.com/office/drawing/2014/main" id="{48A0152A-F46E-C341-AC8E-B5FF8206963C}"/>
              </a:ext>
            </a:extLst>
          </p:cNvPr>
          <p:cNvSpPr txBox="1"/>
          <p:nvPr userDrawn="1"/>
        </p:nvSpPr>
        <p:spPr>
          <a:xfrm>
            <a:off x="1032734" y="5164800"/>
            <a:ext cx="11695289" cy="2246769"/>
          </a:xfrm>
          <a:prstGeom prst="rect">
            <a:avLst/>
          </a:prstGeom>
          <a:noFill/>
        </p:spPr>
        <p:txBody>
          <a:bodyPr wrap="square" rtlCol="0">
            <a:spAutoFit/>
          </a:bodyPr>
          <a:lstStyle/>
          <a:p>
            <a:r>
              <a:rPr lang="en-US" sz="14000" b="1" i="0" baseline="0" dirty="0">
                <a:ln w="12700">
                  <a:noFill/>
                </a:ln>
                <a:solidFill>
                  <a:srgbClr val="009FDF"/>
                </a:solidFill>
                <a:latin typeface="Arial Black" panose="020B0604020202020204" pitchFamily="34" charset="0"/>
              </a:rPr>
              <a:t>WE ARE UU</a:t>
            </a:r>
          </a:p>
        </p:txBody>
      </p:sp>
    </p:spTree>
    <p:extLst>
      <p:ext uri="{BB962C8B-B14F-4D97-AF65-F5344CB8AC3E}">
        <p14:creationId xmlns:p14="http://schemas.microsoft.com/office/powerpoint/2010/main" val="2378506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2">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194918C2-5EF1-FA47-B80D-CA95DD68086E}"/>
              </a:ext>
            </a:extLst>
          </p:cNvPr>
          <p:cNvSpPr>
            <a:spLocks noGrp="1"/>
          </p:cNvSpPr>
          <p:nvPr>
            <p:ph type="dt" sz="half" idx="10"/>
          </p:nvPr>
        </p:nvSpPr>
        <p:spPr/>
        <p:txBody>
          <a:bodyPr/>
          <a:lstStyle/>
          <a:p>
            <a:fld id="{6287191F-8C38-AF48-8E3C-1D86AD82874A}" type="datetimeFigureOut">
              <a:rPr lang="en-US" smtClean="0"/>
              <a:t>6/7/2023</a:t>
            </a:fld>
            <a:endParaRPr lang="en-US"/>
          </a:p>
        </p:txBody>
      </p:sp>
      <p:sp>
        <p:nvSpPr>
          <p:cNvPr id="8" name="Footer Placeholder 7">
            <a:extLst>
              <a:ext uri="{FF2B5EF4-FFF2-40B4-BE49-F238E27FC236}">
                <a16:creationId xmlns:a16="http://schemas.microsoft.com/office/drawing/2014/main" id="{5476EFEE-8937-D24F-B42B-8CF581455C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88F660-2C85-A141-88E2-1E82F571D4B2}"/>
              </a:ext>
            </a:extLst>
          </p:cNvPr>
          <p:cNvSpPr>
            <a:spLocks noGrp="1"/>
          </p:cNvSpPr>
          <p:nvPr>
            <p:ph type="sldNum" sz="quarter" idx="12"/>
          </p:nvPr>
        </p:nvSpPr>
        <p:spPr/>
        <p:txBody>
          <a:bodyPr/>
          <a:lstStyle/>
          <a:p>
            <a:fld id="{45E6B147-1C8A-A447-BBAC-D422CEF64DFA}" type="slidenum">
              <a:rPr lang="en-US" smtClean="0"/>
              <a:t>‹#›</a:t>
            </a:fld>
            <a:endParaRPr lang="en-US"/>
          </a:p>
        </p:txBody>
      </p:sp>
      <p:sp>
        <p:nvSpPr>
          <p:cNvPr id="10" name="Rectangle 9">
            <a:extLst>
              <a:ext uri="{FF2B5EF4-FFF2-40B4-BE49-F238E27FC236}">
                <a16:creationId xmlns:a16="http://schemas.microsoft.com/office/drawing/2014/main" id="{A2ACC116-3B83-4913-83B7-1B3EB87095CD}"/>
              </a:ext>
            </a:extLst>
          </p:cNvPr>
          <p:cNvSpPr/>
          <p:nvPr userDrawn="1"/>
        </p:nvSpPr>
        <p:spPr>
          <a:xfrm>
            <a:off x="1" y="0"/>
            <a:ext cx="12192000" cy="6858000"/>
          </a:xfrm>
          <a:prstGeom prst="rect">
            <a:avLst/>
          </a:prstGeom>
          <a:solidFill>
            <a:srgbClr val="130E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A8376443-DB4F-429F-A8EC-273541967C67}"/>
              </a:ext>
            </a:extLst>
          </p:cNvPr>
          <p:cNvSpPr>
            <a:spLocks noGrp="1"/>
          </p:cNvSpPr>
          <p:nvPr>
            <p:ph type="title" hasCustomPrompt="1"/>
          </p:nvPr>
        </p:nvSpPr>
        <p:spPr>
          <a:xfrm>
            <a:off x="539076" y="524659"/>
            <a:ext cx="9293546" cy="772528"/>
          </a:xfrm>
        </p:spPr>
        <p:txBody>
          <a:bodyPr anchor="b">
            <a:normAutofit/>
          </a:bodyPr>
          <a:lstStyle>
            <a:lvl1pPr>
              <a:defRPr lang="en-US" sz="4000" b="1" kern="1200" dirty="0">
                <a:solidFill>
                  <a:srgbClr val="009FDF"/>
                </a:solidFill>
                <a:latin typeface="Arial" panose="020B0604020202020204" pitchFamily="34" charset="0"/>
                <a:ea typeface="+mn-ea"/>
                <a:cs typeface="Arial" panose="020B0604020202020204" pitchFamily="34" charset="0"/>
              </a:defRPr>
            </a:lvl1pPr>
          </a:lstStyle>
          <a:p>
            <a:r>
              <a:rPr lang="en-US" dirty="0"/>
              <a:t>Title</a:t>
            </a:r>
          </a:p>
        </p:txBody>
      </p:sp>
      <p:sp>
        <p:nvSpPr>
          <p:cNvPr id="13" name="Text Placeholder 2">
            <a:extLst>
              <a:ext uri="{FF2B5EF4-FFF2-40B4-BE49-F238E27FC236}">
                <a16:creationId xmlns:a16="http://schemas.microsoft.com/office/drawing/2014/main" id="{04A989FD-66BE-4C4F-9FBF-C857B619BF19}"/>
              </a:ext>
            </a:extLst>
          </p:cNvPr>
          <p:cNvSpPr>
            <a:spLocks noGrp="1"/>
          </p:cNvSpPr>
          <p:nvPr>
            <p:ph type="body" sz="quarter" idx="13" hasCustomPrompt="1"/>
          </p:nvPr>
        </p:nvSpPr>
        <p:spPr>
          <a:xfrm>
            <a:off x="539076" y="1554541"/>
            <a:ext cx="11178791" cy="4801809"/>
          </a:xfrm>
        </p:spPr>
        <p:txBody>
          <a:bodyPr>
            <a:norm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Insert text here</a:t>
            </a:r>
          </a:p>
        </p:txBody>
      </p:sp>
      <p:pic>
        <p:nvPicPr>
          <p:cNvPr id="12" name="Picture 11">
            <a:extLst>
              <a:ext uri="{FF2B5EF4-FFF2-40B4-BE49-F238E27FC236}">
                <a16:creationId xmlns:a16="http://schemas.microsoft.com/office/drawing/2014/main" id="{CBABD5FA-A3EF-6E4C-9F09-7432597D578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05309" y="455977"/>
            <a:ext cx="1531862" cy="763224"/>
          </a:xfrm>
          <a:prstGeom prst="rect">
            <a:avLst/>
          </a:prstGeom>
        </p:spPr>
      </p:pic>
    </p:spTree>
    <p:extLst>
      <p:ext uri="{BB962C8B-B14F-4D97-AF65-F5344CB8AC3E}">
        <p14:creationId xmlns:p14="http://schemas.microsoft.com/office/powerpoint/2010/main" val="3325178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ED1FB0C-88CD-474B-A77C-B2308528E18A}"/>
              </a:ext>
            </a:extLst>
          </p:cNvPr>
          <p:cNvSpPr>
            <a:spLocks noGrp="1"/>
          </p:cNvSpPr>
          <p:nvPr>
            <p:ph type="dt" sz="half" idx="10"/>
          </p:nvPr>
        </p:nvSpPr>
        <p:spPr/>
        <p:txBody>
          <a:bodyPr/>
          <a:lstStyle/>
          <a:p>
            <a:fld id="{6287191F-8C38-AF48-8E3C-1D86AD82874A}" type="datetimeFigureOut">
              <a:rPr lang="en-US" smtClean="0"/>
              <a:t>6/7/2023</a:t>
            </a:fld>
            <a:endParaRPr lang="en-US"/>
          </a:p>
        </p:txBody>
      </p:sp>
      <p:sp>
        <p:nvSpPr>
          <p:cNvPr id="6" name="Footer Placeholder 5">
            <a:extLst>
              <a:ext uri="{FF2B5EF4-FFF2-40B4-BE49-F238E27FC236}">
                <a16:creationId xmlns:a16="http://schemas.microsoft.com/office/drawing/2014/main" id="{DC7976E6-20A4-3B4C-8671-D3A1D245E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03726E-91D2-A044-AA3B-EA636B572D66}"/>
              </a:ext>
            </a:extLst>
          </p:cNvPr>
          <p:cNvSpPr>
            <a:spLocks noGrp="1"/>
          </p:cNvSpPr>
          <p:nvPr>
            <p:ph type="sldNum" sz="quarter" idx="12"/>
          </p:nvPr>
        </p:nvSpPr>
        <p:spPr/>
        <p:txBody>
          <a:bodyPr/>
          <a:lstStyle/>
          <a:p>
            <a:fld id="{45E6B147-1C8A-A447-BBAC-D422CEF64DFA}" type="slidenum">
              <a:rPr lang="en-US" smtClean="0"/>
              <a:t>‹#›</a:t>
            </a:fld>
            <a:endParaRPr lang="en-US"/>
          </a:p>
        </p:txBody>
      </p:sp>
      <p:sp>
        <p:nvSpPr>
          <p:cNvPr id="3" name="Text Placeholder 2">
            <a:extLst>
              <a:ext uri="{FF2B5EF4-FFF2-40B4-BE49-F238E27FC236}">
                <a16:creationId xmlns:a16="http://schemas.microsoft.com/office/drawing/2014/main" id="{04C55AD5-07A5-4C77-AF5E-7B6F25871BB7}"/>
              </a:ext>
            </a:extLst>
          </p:cNvPr>
          <p:cNvSpPr>
            <a:spLocks noGrp="1"/>
          </p:cNvSpPr>
          <p:nvPr>
            <p:ph type="body" sz="quarter" idx="13" hasCustomPrompt="1"/>
          </p:nvPr>
        </p:nvSpPr>
        <p:spPr>
          <a:xfrm>
            <a:off x="747889" y="3471105"/>
            <a:ext cx="3846689" cy="1278970"/>
          </a:xfrm>
        </p:spPr>
        <p:txBody>
          <a:bodyPr>
            <a:normAutofit/>
          </a:bodyPr>
          <a:lstStyle>
            <a:lvl1pPr marL="0" indent="0">
              <a:buNone/>
              <a:defRPr sz="1800">
                <a:latin typeface="Arial" panose="020B0604020202020204" pitchFamily="34" charset="0"/>
                <a:cs typeface="Arial" panose="020B0604020202020204" pitchFamily="34" charset="0"/>
              </a:defRPr>
            </a:lvl1pPr>
          </a:lstStyle>
          <a:p>
            <a:pPr lvl="0"/>
            <a:r>
              <a:rPr lang="en-US" dirty="0"/>
              <a:t>Insert text here</a:t>
            </a:r>
          </a:p>
        </p:txBody>
      </p:sp>
      <p:pic>
        <p:nvPicPr>
          <p:cNvPr id="13" name="Picture 12">
            <a:extLst>
              <a:ext uri="{FF2B5EF4-FFF2-40B4-BE49-F238E27FC236}">
                <a16:creationId xmlns:a16="http://schemas.microsoft.com/office/drawing/2014/main" id="{E0E86CD6-3D6D-EA44-B0C8-2A4B239CB36A}"/>
              </a:ext>
            </a:extLst>
          </p:cNvPr>
          <p:cNvPicPr>
            <a:picLocks noChangeAspect="1"/>
          </p:cNvPicPr>
          <p:nvPr userDrawn="1"/>
        </p:nvPicPr>
        <p:blipFill>
          <a:blip r:embed="rId2"/>
          <a:stretch>
            <a:fillRect/>
          </a:stretch>
        </p:blipFill>
        <p:spPr>
          <a:xfrm>
            <a:off x="421544" y="212624"/>
            <a:ext cx="2340000" cy="1639443"/>
          </a:xfrm>
          <a:prstGeom prst="rect">
            <a:avLst/>
          </a:prstGeom>
        </p:spPr>
      </p:pic>
      <p:sp>
        <p:nvSpPr>
          <p:cNvPr id="14" name="Title 1">
            <a:extLst>
              <a:ext uri="{FF2B5EF4-FFF2-40B4-BE49-F238E27FC236}">
                <a16:creationId xmlns:a16="http://schemas.microsoft.com/office/drawing/2014/main" id="{60DD24ED-37BE-394C-8D9F-604A00988790}"/>
              </a:ext>
            </a:extLst>
          </p:cNvPr>
          <p:cNvSpPr>
            <a:spLocks noGrp="1"/>
          </p:cNvSpPr>
          <p:nvPr>
            <p:ph type="title" hasCustomPrompt="1"/>
          </p:nvPr>
        </p:nvSpPr>
        <p:spPr>
          <a:xfrm>
            <a:off x="747889" y="2371273"/>
            <a:ext cx="7494003" cy="772528"/>
          </a:xfrm>
        </p:spPr>
        <p:txBody>
          <a:bodyPr anchor="b">
            <a:normAutofit/>
          </a:bodyPr>
          <a:lstStyle>
            <a:lvl1pPr>
              <a:defRPr lang="en-US" sz="4000" b="1" kern="1200" dirty="0">
                <a:solidFill>
                  <a:srgbClr val="009FDF"/>
                </a:solidFill>
                <a:latin typeface="Arial" panose="020B0604020202020204" pitchFamily="34" charset="0"/>
                <a:ea typeface="+mn-ea"/>
                <a:cs typeface="Arial" panose="020B0604020202020204" pitchFamily="34" charset="0"/>
              </a:defRPr>
            </a:lvl1pPr>
          </a:lstStyle>
          <a:p>
            <a:r>
              <a:rPr lang="en-US" dirty="0"/>
              <a:t>Title</a:t>
            </a:r>
          </a:p>
        </p:txBody>
      </p:sp>
    </p:spTree>
    <p:extLst>
      <p:ext uri="{BB962C8B-B14F-4D97-AF65-F5344CB8AC3E}">
        <p14:creationId xmlns:p14="http://schemas.microsoft.com/office/powerpoint/2010/main" val="3750389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4E626-F21E-C874-219C-7859C67BC04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2FD1FBD-5B5D-93B5-69F5-548B32CD44E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D5074D2-8620-6DE5-EEE4-A0BAE6AB61D2}"/>
              </a:ext>
            </a:extLst>
          </p:cNvPr>
          <p:cNvSpPr>
            <a:spLocks noGrp="1"/>
          </p:cNvSpPr>
          <p:nvPr>
            <p:ph type="dt" sz="half" idx="10"/>
          </p:nvPr>
        </p:nvSpPr>
        <p:spPr/>
        <p:txBody>
          <a:bodyPr/>
          <a:lstStyle/>
          <a:p>
            <a:fld id="{2408D3B0-6FF6-B44F-9D1E-4762576EA2AD}" type="datetimeFigureOut">
              <a:rPr lang="en-GB" smtClean="0"/>
              <a:t>07/06/2023</a:t>
            </a:fld>
            <a:endParaRPr lang="en-GB"/>
          </a:p>
        </p:txBody>
      </p:sp>
      <p:sp>
        <p:nvSpPr>
          <p:cNvPr id="5" name="Footer Placeholder 4">
            <a:extLst>
              <a:ext uri="{FF2B5EF4-FFF2-40B4-BE49-F238E27FC236}">
                <a16:creationId xmlns:a16="http://schemas.microsoft.com/office/drawing/2014/main" id="{2C8EECB9-A378-EDD7-A504-E25E31E7F8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394B72-869B-08BB-87C6-21B93ACF751C}"/>
              </a:ext>
            </a:extLst>
          </p:cNvPr>
          <p:cNvSpPr>
            <a:spLocks noGrp="1"/>
          </p:cNvSpPr>
          <p:nvPr>
            <p:ph type="sldNum" sz="quarter" idx="12"/>
          </p:nvPr>
        </p:nvSpPr>
        <p:spPr/>
        <p:txBody>
          <a:bodyPr/>
          <a:lstStyle/>
          <a:p>
            <a:fld id="{164893EB-38E9-2645-B4AC-520D5C869151}" type="slidenum">
              <a:rPr lang="en-GB" smtClean="0"/>
              <a:t>‹#›</a:t>
            </a:fld>
            <a:endParaRPr lang="en-GB"/>
          </a:p>
        </p:txBody>
      </p:sp>
    </p:spTree>
    <p:extLst>
      <p:ext uri="{BB962C8B-B14F-4D97-AF65-F5344CB8AC3E}">
        <p14:creationId xmlns:p14="http://schemas.microsoft.com/office/powerpoint/2010/main" val="3992841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3FBB8-FFD9-BC54-E62F-9B928DC2CB6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48A2D03-198F-75AD-644A-540F705ACB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78814F0-C373-67F2-9788-8B1AE90956F4}"/>
              </a:ext>
            </a:extLst>
          </p:cNvPr>
          <p:cNvSpPr>
            <a:spLocks noGrp="1"/>
          </p:cNvSpPr>
          <p:nvPr>
            <p:ph type="dt" sz="half" idx="10"/>
          </p:nvPr>
        </p:nvSpPr>
        <p:spPr/>
        <p:txBody>
          <a:bodyPr/>
          <a:lstStyle/>
          <a:p>
            <a:fld id="{2408D3B0-6FF6-B44F-9D1E-4762576EA2AD}" type="datetimeFigureOut">
              <a:rPr lang="en-GB" smtClean="0"/>
              <a:t>07/06/2023</a:t>
            </a:fld>
            <a:endParaRPr lang="en-GB"/>
          </a:p>
        </p:txBody>
      </p:sp>
      <p:sp>
        <p:nvSpPr>
          <p:cNvPr id="5" name="Footer Placeholder 4">
            <a:extLst>
              <a:ext uri="{FF2B5EF4-FFF2-40B4-BE49-F238E27FC236}">
                <a16:creationId xmlns:a16="http://schemas.microsoft.com/office/drawing/2014/main" id="{808B48F7-2DDB-409B-6EF4-0521CD23FD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58EA9F-186E-21EF-FADB-D30D12FA431E}"/>
              </a:ext>
            </a:extLst>
          </p:cNvPr>
          <p:cNvSpPr>
            <a:spLocks noGrp="1"/>
          </p:cNvSpPr>
          <p:nvPr>
            <p:ph type="sldNum" sz="quarter" idx="12"/>
          </p:nvPr>
        </p:nvSpPr>
        <p:spPr/>
        <p:txBody>
          <a:bodyPr/>
          <a:lstStyle/>
          <a:p>
            <a:fld id="{164893EB-38E9-2645-B4AC-520D5C869151}" type="slidenum">
              <a:rPr lang="en-GB" smtClean="0"/>
              <a:t>‹#›</a:t>
            </a:fld>
            <a:endParaRPr lang="en-GB"/>
          </a:p>
        </p:txBody>
      </p:sp>
    </p:spTree>
    <p:extLst>
      <p:ext uri="{BB962C8B-B14F-4D97-AF65-F5344CB8AC3E}">
        <p14:creationId xmlns:p14="http://schemas.microsoft.com/office/powerpoint/2010/main" val="3586247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2E26-20B6-5073-1A02-65737EEF3DB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81A784C-FB95-40B2-E364-C304499FDCD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F5B7C1A-78F4-B989-FF88-D4B94EA507B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27F3659-21D2-9EE8-CF46-76CB5DC2487E}"/>
              </a:ext>
            </a:extLst>
          </p:cNvPr>
          <p:cNvSpPr>
            <a:spLocks noGrp="1"/>
          </p:cNvSpPr>
          <p:nvPr>
            <p:ph type="dt" sz="half" idx="10"/>
          </p:nvPr>
        </p:nvSpPr>
        <p:spPr/>
        <p:txBody>
          <a:bodyPr/>
          <a:lstStyle/>
          <a:p>
            <a:fld id="{2408D3B0-6FF6-B44F-9D1E-4762576EA2AD}" type="datetimeFigureOut">
              <a:rPr lang="en-GB" smtClean="0"/>
              <a:t>07/06/2023</a:t>
            </a:fld>
            <a:endParaRPr lang="en-GB"/>
          </a:p>
        </p:txBody>
      </p:sp>
      <p:sp>
        <p:nvSpPr>
          <p:cNvPr id="6" name="Footer Placeholder 5">
            <a:extLst>
              <a:ext uri="{FF2B5EF4-FFF2-40B4-BE49-F238E27FC236}">
                <a16:creationId xmlns:a16="http://schemas.microsoft.com/office/drawing/2014/main" id="{1F3C797E-E30D-8F52-4F13-56D06FC416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97CEFD-6E86-717C-E800-A6C3D8F201A8}"/>
              </a:ext>
            </a:extLst>
          </p:cNvPr>
          <p:cNvSpPr>
            <a:spLocks noGrp="1"/>
          </p:cNvSpPr>
          <p:nvPr>
            <p:ph type="sldNum" sz="quarter" idx="12"/>
          </p:nvPr>
        </p:nvSpPr>
        <p:spPr/>
        <p:txBody>
          <a:bodyPr/>
          <a:lstStyle/>
          <a:p>
            <a:fld id="{164893EB-38E9-2645-B4AC-520D5C869151}" type="slidenum">
              <a:rPr lang="en-GB" smtClean="0"/>
              <a:t>‹#›</a:t>
            </a:fld>
            <a:endParaRPr lang="en-GB"/>
          </a:p>
        </p:txBody>
      </p:sp>
    </p:spTree>
    <p:extLst>
      <p:ext uri="{BB962C8B-B14F-4D97-AF65-F5344CB8AC3E}">
        <p14:creationId xmlns:p14="http://schemas.microsoft.com/office/powerpoint/2010/main" val="195416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CED23-F049-AFF7-1AB7-E431A34AC13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56117CD-E96E-8D11-B1F4-3C84B5C9DE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26FDE7-4B45-14A3-EC71-CD5634A4ED5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8887BB2-71FB-54F4-3E71-7994306814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4B0EF9D-87AC-2507-2A87-CA4D6673C8A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6A84009-EBBF-2F24-2810-29BEF05DA605}"/>
              </a:ext>
            </a:extLst>
          </p:cNvPr>
          <p:cNvSpPr>
            <a:spLocks noGrp="1"/>
          </p:cNvSpPr>
          <p:nvPr>
            <p:ph type="dt" sz="half" idx="10"/>
          </p:nvPr>
        </p:nvSpPr>
        <p:spPr/>
        <p:txBody>
          <a:bodyPr/>
          <a:lstStyle/>
          <a:p>
            <a:fld id="{2408D3B0-6FF6-B44F-9D1E-4762576EA2AD}" type="datetimeFigureOut">
              <a:rPr lang="en-GB" smtClean="0"/>
              <a:t>07/06/2023</a:t>
            </a:fld>
            <a:endParaRPr lang="en-GB"/>
          </a:p>
        </p:txBody>
      </p:sp>
      <p:sp>
        <p:nvSpPr>
          <p:cNvPr id="8" name="Footer Placeholder 7">
            <a:extLst>
              <a:ext uri="{FF2B5EF4-FFF2-40B4-BE49-F238E27FC236}">
                <a16:creationId xmlns:a16="http://schemas.microsoft.com/office/drawing/2014/main" id="{3442852C-0D4A-CDB0-62D0-CCE164C3DE1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3E80E2-E0DC-B7DC-8E56-38E57008834F}"/>
              </a:ext>
            </a:extLst>
          </p:cNvPr>
          <p:cNvSpPr>
            <a:spLocks noGrp="1"/>
          </p:cNvSpPr>
          <p:nvPr>
            <p:ph type="sldNum" sz="quarter" idx="12"/>
          </p:nvPr>
        </p:nvSpPr>
        <p:spPr/>
        <p:txBody>
          <a:bodyPr/>
          <a:lstStyle/>
          <a:p>
            <a:fld id="{164893EB-38E9-2645-B4AC-520D5C869151}" type="slidenum">
              <a:rPr lang="en-GB" smtClean="0"/>
              <a:t>‹#›</a:t>
            </a:fld>
            <a:endParaRPr lang="en-GB"/>
          </a:p>
        </p:txBody>
      </p:sp>
    </p:spTree>
    <p:extLst>
      <p:ext uri="{BB962C8B-B14F-4D97-AF65-F5344CB8AC3E}">
        <p14:creationId xmlns:p14="http://schemas.microsoft.com/office/powerpoint/2010/main" val="2511572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31F0D-BD41-A815-9129-A54B710AD30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36171CC-9D10-76F9-A221-57A50EA4DE87}"/>
              </a:ext>
            </a:extLst>
          </p:cNvPr>
          <p:cNvSpPr>
            <a:spLocks noGrp="1"/>
          </p:cNvSpPr>
          <p:nvPr>
            <p:ph type="dt" sz="half" idx="10"/>
          </p:nvPr>
        </p:nvSpPr>
        <p:spPr/>
        <p:txBody>
          <a:bodyPr/>
          <a:lstStyle/>
          <a:p>
            <a:fld id="{2408D3B0-6FF6-B44F-9D1E-4762576EA2AD}" type="datetimeFigureOut">
              <a:rPr lang="en-GB" smtClean="0"/>
              <a:t>07/06/2023</a:t>
            </a:fld>
            <a:endParaRPr lang="en-GB"/>
          </a:p>
        </p:txBody>
      </p:sp>
      <p:sp>
        <p:nvSpPr>
          <p:cNvPr id="4" name="Footer Placeholder 3">
            <a:extLst>
              <a:ext uri="{FF2B5EF4-FFF2-40B4-BE49-F238E27FC236}">
                <a16:creationId xmlns:a16="http://schemas.microsoft.com/office/drawing/2014/main" id="{C9F70FC4-610B-A46B-8F2D-E6A27B99B8E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0458F3B-9D8E-34FE-2256-C9126C7DC2FB}"/>
              </a:ext>
            </a:extLst>
          </p:cNvPr>
          <p:cNvSpPr>
            <a:spLocks noGrp="1"/>
          </p:cNvSpPr>
          <p:nvPr>
            <p:ph type="sldNum" sz="quarter" idx="12"/>
          </p:nvPr>
        </p:nvSpPr>
        <p:spPr/>
        <p:txBody>
          <a:bodyPr/>
          <a:lstStyle/>
          <a:p>
            <a:fld id="{164893EB-38E9-2645-B4AC-520D5C869151}" type="slidenum">
              <a:rPr lang="en-GB" smtClean="0"/>
              <a:t>‹#›</a:t>
            </a:fld>
            <a:endParaRPr lang="en-GB"/>
          </a:p>
        </p:txBody>
      </p:sp>
    </p:spTree>
    <p:extLst>
      <p:ext uri="{BB962C8B-B14F-4D97-AF65-F5344CB8AC3E}">
        <p14:creationId xmlns:p14="http://schemas.microsoft.com/office/powerpoint/2010/main" val="62980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925BCB-F4BE-58BD-0AEA-AA7C0FD11074}"/>
              </a:ext>
            </a:extLst>
          </p:cNvPr>
          <p:cNvSpPr>
            <a:spLocks noGrp="1"/>
          </p:cNvSpPr>
          <p:nvPr>
            <p:ph type="dt" sz="half" idx="10"/>
          </p:nvPr>
        </p:nvSpPr>
        <p:spPr/>
        <p:txBody>
          <a:bodyPr/>
          <a:lstStyle/>
          <a:p>
            <a:fld id="{2408D3B0-6FF6-B44F-9D1E-4762576EA2AD}" type="datetimeFigureOut">
              <a:rPr lang="en-GB" smtClean="0"/>
              <a:t>07/06/2023</a:t>
            </a:fld>
            <a:endParaRPr lang="en-GB"/>
          </a:p>
        </p:txBody>
      </p:sp>
      <p:sp>
        <p:nvSpPr>
          <p:cNvPr id="3" name="Footer Placeholder 2">
            <a:extLst>
              <a:ext uri="{FF2B5EF4-FFF2-40B4-BE49-F238E27FC236}">
                <a16:creationId xmlns:a16="http://schemas.microsoft.com/office/drawing/2014/main" id="{1E07520D-E933-415B-7C08-A3AD08E380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F16DFA1-3492-9098-93D9-434DAC5AF975}"/>
              </a:ext>
            </a:extLst>
          </p:cNvPr>
          <p:cNvSpPr>
            <a:spLocks noGrp="1"/>
          </p:cNvSpPr>
          <p:nvPr>
            <p:ph type="sldNum" sz="quarter" idx="12"/>
          </p:nvPr>
        </p:nvSpPr>
        <p:spPr/>
        <p:txBody>
          <a:bodyPr/>
          <a:lstStyle/>
          <a:p>
            <a:fld id="{164893EB-38E9-2645-B4AC-520D5C869151}" type="slidenum">
              <a:rPr lang="en-GB" smtClean="0"/>
              <a:t>‹#›</a:t>
            </a:fld>
            <a:endParaRPr lang="en-GB"/>
          </a:p>
        </p:txBody>
      </p:sp>
    </p:spTree>
    <p:extLst>
      <p:ext uri="{BB962C8B-B14F-4D97-AF65-F5344CB8AC3E}">
        <p14:creationId xmlns:p14="http://schemas.microsoft.com/office/powerpoint/2010/main" val="2143967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E7910-C82A-6D2E-E8F7-F847848B261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245999D8-E5CB-4E22-AB0A-4D9AFE851B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C99633E-ADDE-AB01-5CE7-9892EB7A4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1A642DF-3795-7227-E96D-816FAB04B18E}"/>
              </a:ext>
            </a:extLst>
          </p:cNvPr>
          <p:cNvSpPr>
            <a:spLocks noGrp="1"/>
          </p:cNvSpPr>
          <p:nvPr>
            <p:ph type="dt" sz="half" idx="10"/>
          </p:nvPr>
        </p:nvSpPr>
        <p:spPr/>
        <p:txBody>
          <a:bodyPr/>
          <a:lstStyle/>
          <a:p>
            <a:fld id="{2408D3B0-6FF6-B44F-9D1E-4762576EA2AD}" type="datetimeFigureOut">
              <a:rPr lang="en-GB" smtClean="0"/>
              <a:t>07/06/2023</a:t>
            </a:fld>
            <a:endParaRPr lang="en-GB"/>
          </a:p>
        </p:txBody>
      </p:sp>
      <p:sp>
        <p:nvSpPr>
          <p:cNvPr id="6" name="Footer Placeholder 5">
            <a:extLst>
              <a:ext uri="{FF2B5EF4-FFF2-40B4-BE49-F238E27FC236}">
                <a16:creationId xmlns:a16="http://schemas.microsoft.com/office/drawing/2014/main" id="{18BD93A0-783F-FFA9-C478-5AE0692002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55112A-DA52-E111-0B0D-3AE14158AB14}"/>
              </a:ext>
            </a:extLst>
          </p:cNvPr>
          <p:cNvSpPr>
            <a:spLocks noGrp="1"/>
          </p:cNvSpPr>
          <p:nvPr>
            <p:ph type="sldNum" sz="quarter" idx="12"/>
          </p:nvPr>
        </p:nvSpPr>
        <p:spPr/>
        <p:txBody>
          <a:bodyPr/>
          <a:lstStyle/>
          <a:p>
            <a:fld id="{164893EB-38E9-2645-B4AC-520D5C869151}" type="slidenum">
              <a:rPr lang="en-GB" smtClean="0"/>
              <a:t>‹#›</a:t>
            </a:fld>
            <a:endParaRPr lang="en-GB"/>
          </a:p>
        </p:txBody>
      </p:sp>
    </p:spTree>
    <p:extLst>
      <p:ext uri="{BB962C8B-B14F-4D97-AF65-F5344CB8AC3E}">
        <p14:creationId xmlns:p14="http://schemas.microsoft.com/office/powerpoint/2010/main" val="669271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C1EE0-8D83-9AE8-7C9B-06BA9F0C1C6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3381583-9999-4E41-8761-04F1130D7B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59429F9-352F-2983-D399-25D2A1F26F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35DE019-0B1B-079C-90D1-EC48CAC41737}"/>
              </a:ext>
            </a:extLst>
          </p:cNvPr>
          <p:cNvSpPr>
            <a:spLocks noGrp="1"/>
          </p:cNvSpPr>
          <p:nvPr>
            <p:ph type="dt" sz="half" idx="10"/>
          </p:nvPr>
        </p:nvSpPr>
        <p:spPr/>
        <p:txBody>
          <a:bodyPr/>
          <a:lstStyle/>
          <a:p>
            <a:fld id="{2408D3B0-6FF6-B44F-9D1E-4762576EA2AD}" type="datetimeFigureOut">
              <a:rPr lang="en-GB" smtClean="0"/>
              <a:t>07/06/2023</a:t>
            </a:fld>
            <a:endParaRPr lang="en-GB"/>
          </a:p>
        </p:txBody>
      </p:sp>
      <p:sp>
        <p:nvSpPr>
          <p:cNvPr id="6" name="Footer Placeholder 5">
            <a:extLst>
              <a:ext uri="{FF2B5EF4-FFF2-40B4-BE49-F238E27FC236}">
                <a16:creationId xmlns:a16="http://schemas.microsoft.com/office/drawing/2014/main" id="{987CB7CB-D906-F8B9-5901-80189A2BFC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79259D-D44F-4F35-1289-11FCEEE745C3}"/>
              </a:ext>
            </a:extLst>
          </p:cNvPr>
          <p:cNvSpPr>
            <a:spLocks noGrp="1"/>
          </p:cNvSpPr>
          <p:nvPr>
            <p:ph type="sldNum" sz="quarter" idx="12"/>
          </p:nvPr>
        </p:nvSpPr>
        <p:spPr/>
        <p:txBody>
          <a:bodyPr/>
          <a:lstStyle/>
          <a:p>
            <a:fld id="{164893EB-38E9-2645-B4AC-520D5C869151}" type="slidenum">
              <a:rPr lang="en-GB" smtClean="0"/>
              <a:t>‹#›</a:t>
            </a:fld>
            <a:endParaRPr lang="en-GB"/>
          </a:p>
        </p:txBody>
      </p:sp>
    </p:spTree>
    <p:extLst>
      <p:ext uri="{BB962C8B-B14F-4D97-AF65-F5344CB8AC3E}">
        <p14:creationId xmlns:p14="http://schemas.microsoft.com/office/powerpoint/2010/main" val="258634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319FE2-4D0E-4F67-6BF5-F490CD6EBF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FF30B79-10EA-6E44-DA79-149A5965F8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76C897B-D7B0-7E5F-D0CE-59861AF031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08D3B0-6FF6-B44F-9D1E-4762576EA2AD}" type="datetimeFigureOut">
              <a:rPr lang="en-GB" smtClean="0"/>
              <a:t>07/06/2023</a:t>
            </a:fld>
            <a:endParaRPr lang="en-GB"/>
          </a:p>
        </p:txBody>
      </p:sp>
      <p:sp>
        <p:nvSpPr>
          <p:cNvPr id="5" name="Footer Placeholder 4">
            <a:extLst>
              <a:ext uri="{FF2B5EF4-FFF2-40B4-BE49-F238E27FC236}">
                <a16:creationId xmlns:a16="http://schemas.microsoft.com/office/drawing/2014/main" id="{D03022EE-81E7-907B-D58A-7ACC76973D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53B51C4-BA37-6154-2E28-1A1232E5A0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893EB-38E9-2645-B4AC-520D5C869151}" type="slidenum">
              <a:rPr lang="en-GB" smtClean="0"/>
              <a:t>‹#›</a:t>
            </a:fld>
            <a:endParaRPr lang="en-GB"/>
          </a:p>
        </p:txBody>
      </p:sp>
    </p:spTree>
    <p:extLst>
      <p:ext uri="{BB962C8B-B14F-4D97-AF65-F5344CB8AC3E}">
        <p14:creationId xmlns:p14="http://schemas.microsoft.com/office/powerpoint/2010/main" val="661236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www.tandfonline.com/doi/full/10.1080/09503153.2021.1904868"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hyperlink" Target="http://www.nidswp.net/" TargetMode="External"/><Relationship Id="rId5" Type="http://schemas.openxmlformats.org/officeDocument/2006/relationships/hyperlink" Target="mailto:caoimhe.macdermott@brysoncarewest.org" TargetMode="External"/><Relationship Id="rId4" Type="http://schemas.openxmlformats.org/officeDocument/2006/relationships/hyperlink" Target="mailto:dj.macdermott@ulster.ac.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building, outdoor, sky&#10;&#10;Description automatically generated">
            <a:extLst>
              <a:ext uri="{FF2B5EF4-FFF2-40B4-BE49-F238E27FC236}">
                <a16:creationId xmlns:a16="http://schemas.microsoft.com/office/drawing/2014/main" id="{0494A944-013B-5FE5-ECD4-07B53E83330E}"/>
              </a:ext>
            </a:extLst>
          </p:cNvPr>
          <p:cNvPicPr>
            <a:picLocks noChangeAspect="1"/>
          </p:cNvPicPr>
          <p:nvPr/>
        </p:nvPicPr>
        <p:blipFill rotWithShape="1">
          <a:blip r:embed="rId3"/>
          <a:srcRect/>
          <a:stretch/>
        </p:blipFill>
        <p:spPr>
          <a:xfrm>
            <a:off x="20" y="0"/>
            <a:ext cx="12191980" cy="7179256"/>
          </a:xfrm>
          <a:prstGeom prst="rect">
            <a:avLst/>
          </a:prstGeom>
        </p:spPr>
      </p:pic>
      <p:sp>
        <p:nvSpPr>
          <p:cNvPr id="2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3D695F3C-48B9-B448-AF20-3E9DED4C2B94}"/>
              </a:ext>
            </a:extLst>
          </p:cNvPr>
          <p:cNvSpPr>
            <a:spLocks noGrp="1"/>
          </p:cNvSpPr>
          <p:nvPr>
            <p:ph type="ctrTitle"/>
          </p:nvPr>
        </p:nvSpPr>
        <p:spPr>
          <a:xfrm>
            <a:off x="8100079" y="2631688"/>
            <a:ext cx="3852041" cy="2952629"/>
          </a:xfrm>
        </p:spPr>
        <p:txBody>
          <a:bodyPr>
            <a:normAutofit/>
          </a:bodyPr>
          <a:lstStyle/>
          <a:p>
            <a:r>
              <a:rPr lang="en-GB" sz="2800" dirty="0"/>
              <a:t>Applying the Peer Learning Bubble Model with voluntary sector social work students in Northern Ireland</a:t>
            </a:r>
            <a:br>
              <a:rPr lang="en-GB" sz="2800" dirty="0"/>
            </a:br>
            <a:br>
              <a:rPr lang="en-GB" sz="2800" dirty="0"/>
            </a:br>
            <a:br>
              <a:rPr lang="en-GB" sz="1300" dirty="0"/>
            </a:br>
            <a:br>
              <a:rPr lang="en-GB" sz="1300" dirty="0"/>
            </a:br>
            <a:endParaRPr lang="en-GB" sz="1300" dirty="0"/>
          </a:p>
        </p:txBody>
      </p:sp>
      <p:sp>
        <p:nvSpPr>
          <p:cNvPr id="3" name="Subtitle 2">
            <a:extLst>
              <a:ext uri="{FF2B5EF4-FFF2-40B4-BE49-F238E27FC236}">
                <a16:creationId xmlns:a16="http://schemas.microsoft.com/office/drawing/2014/main" id="{A9F082BE-94DB-F659-29DC-7622B1CF64FA}"/>
              </a:ext>
            </a:extLst>
          </p:cNvPr>
          <p:cNvSpPr>
            <a:spLocks noGrp="1"/>
          </p:cNvSpPr>
          <p:nvPr>
            <p:ph type="subTitle" idx="1"/>
          </p:nvPr>
        </p:nvSpPr>
        <p:spPr>
          <a:xfrm>
            <a:off x="7782910" y="4895385"/>
            <a:ext cx="4330262" cy="1030574"/>
          </a:xfrm>
        </p:spPr>
        <p:txBody>
          <a:bodyPr>
            <a:normAutofit fontScale="92500" lnSpcReduction="20000"/>
          </a:bodyPr>
          <a:lstStyle/>
          <a:p>
            <a:endParaRPr lang="en-GB" sz="2000" dirty="0"/>
          </a:p>
          <a:p>
            <a:r>
              <a:rPr lang="en-GB" sz="2000" dirty="0"/>
              <a:t>Dr Denise MacDermott and </a:t>
            </a:r>
          </a:p>
          <a:p>
            <a:r>
              <a:rPr lang="en-GB" sz="2000" dirty="0"/>
              <a:t>Caoimhe Harkin-MacDermott</a:t>
            </a:r>
          </a:p>
          <a:p>
            <a:endParaRPr lang="en-GB" sz="2000" dirty="0"/>
          </a:p>
        </p:txBody>
      </p:sp>
      <p:cxnSp>
        <p:nvCxnSpPr>
          <p:cNvPr id="22"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E3CC4C5-0D54-8347-BFD9-4A036280E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3997" y="107805"/>
            <a:ext cx="2289175" cy="988695"/>
          </a:xfrm>
          <a:prstGeom prst="rect">
            <a:avLst/>
          </a:prstGeom>
        </p:spPr>
      </p:pic>
    </p:spTree>
    <p:extLst>
      <p:ext uri="{BB962C8B-B14F-4D97-AF65-F5344CB8AC3E}">
        <p14:creationId xmlns:p14="http://schemas.microsoft.com/office/powerpoint/2010/main" val="369086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790EBCB-557A-B442-A956-3039B45CB780}"/>
              </a:ext>
            </a:extLst>
          </p:cNvPr>
          <p:cNvSpPr>
            <a:spLocks noGrp="1"/>
          </p:cNvSpPr>
          <p:nvPr>
            <p:ph type="body" sz="quarter" idx="13"/>
          </p:nvPr>
        </p:nvSpPr>
        <p:spPr/>
        <p:txBody>
          <a:bodyPr/>
          <a:lstStyle/>
          <a:p>
            <a:r>
              <a:rPr lang="en-US" dirty="0">
                <a:cs typeface="Calibri" panose="020F0502020204030204"/>
              </a:rPr>
              <a:t>Being set Action Learning Tasks made me understand my placement setting better, as I researched and reflected a lot more, which increased my confidence with service users. </a:t>
            </a:r>
          </a:p>
          <a:p>
            <a:endParaRPr lang="en-US" dirty="0"/>
          </a:p>
          <a:p>
            <a:r>
              <a:rPr lang="en-US" dirty="0">
                <a:cs typeface="Calibri" panose="020F0502020204030204"/>
              </a:rPr>
              <a:t>Action Learning Tasks prepared me for Mid-Point Review, Reflection and Case Study assignments. Through the research and theory that I presented; I was able to apply this to written work. </a:t>
            </a:r>
          </a:p>
          <a:p>
            <a:endParaRPr lang="en-US" dirty="0"/>
          </a:p>
          <a:p>
            <a:r>
              <a:rPr lang="en-US" dirty="0">
                <a:cs typeface="Calibri"/>
              </a:rPr>
              <a:t>Discussing our practice in our own language helped my understanding much more. I feel I have progressed so much more through exploring and learning from each other. </a:t>
            </a:r>
          </a:p>
          <a:p>
            <a:endParaRPr lang="en-US" dirty="0"/>
          </a:p>
          <a:p>
            <a:r>
              <a:rPr lang="en-US" dirty="0">
                <a:cs typeface="Calibri" panose="020F0502020204030204"/>
              </a:rPr>
              <a:t>Helped me with my ability to apply theory to practice, through discussing it with peers openly, but also learning from them. Giving and receiving feedback to each other helped me with confidence but also in understanding knowledge. </a:t>
            </a:r>
          </a:p>
          <a:p>
            <a:endParaRPr lang="en-US" dirty="0"/>
          </a:p>
        </p:txBody>
      </p:sp>
      <p:sp>
        <p:nvSpPr>
          <p:cNvPr id="4" name="Title 3">
            <a:extLst>
              <a:ext uri="{FF2B5EF4-FFF2-40B4-BE49-F238E27FC236}">
                <a16:creationId xmlns:a16="http://schemas.microsoft.com/office/drawing/2014/main" id="{752B9D0A-301F-4E41-A4A5-B1ACC7BFA02E}"/>
              </a:ext>
            </a:extLst>
          </p:cNvPr>
          <p:cNvSpPr>
            <a:spLocks noGrp="1"/>
          </p:cNvSpPr>
          <p:nvPr>
            <p:ph type="title"/>
          </p:nvPr>
        </p:nvSpPr>
        <p:spPr>
          <a:xfrm>
            <a:off x="539076" y="0"/>
            <a:ext cx="10179081" cy="1574157"/>
          </a:xfrm>
        </p:spPr>
        <p:txBody>
          <a:bodyPr>
            <a:normAutofit/>
          </a:bodyPr>
          <a:lstStyle/>
          <a:p>
            <a:r>
              <a:rPr lang="en-US" sz="3100" b="1" dirty="0">
                <a:ea typeface="+mn-lt"/>
                <a:cs typeface="+mn-lt"/>
              </a:rPr>
              <a:t>How did the Peer Learning Bubble sessions add to your learning on placement?</a:t>
            </a:r>
            <a:br>
              <a:rPr lang="en-US" b="1" dirty="0"/>
            </a:br>
            <a:endParaRPr lang="en-US" dirty="0"/>
          </a:p>
        </p:txBody>
      </p:sp>
    </p:spTree>
    <p:extLst>
      <p:ext uri="{BB962C8B-B14F-4D97-AF65-F5344CB8AC3E}">
        <p14:creationId xmlns:p14="http://schemas.microsoft.com/office/powerpoint/2010/main" val="476307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790EBCB-557A-B442-A956-3039B45CB780}"/>
              </a:ext>
            </a:extLst>
          </p:cNvPr>
          <p:cNvSpPr>
            <a:spLocks noGrp="1"/>
          </p:cNvSpPr>
          <p:nvPr>
            <p:ph type="body" sz="quarter" idx="13"/>
          </p:nvPr>
        </p:nvSpPr>
        <p:spPr/>
        <p:txBody>
          <a:bodyPr/>
          <a:lstStyle/>
          <a:p>
            <a:endParaRPr lang="en-US" b="1" dirty="0">
              <a:cs typeface="Calibri"/>
            </a:endParaRPr>
          </a:p>
          <a:p>
            <a:r>
              <a:rPr lang="en-US" sz="2800" dirty="0">
                <a:cs typeface="Calibri"/>
              </a:rPr>
              <a:t>Reflection in the Peer Learning Bubble was a form self-care. </a:t>
            </a:r>
          </a:p>
          <a:p>
            <a:r>
              <a:rPr lang="en-US" sz="2800" dirty="0">
                <a:cs typeface="Calibri"/>
              </a:rPr>
              <a:t>A non-judgmental and safe space to be open and honest, with peers who are in the same position. </a:t>
            </a:r>
          </a:p>
          <a:p>
            <a:r>
              <a:rPr lang="en-US" sz="2800" dirty="0">
                <a:cs typeface="Calibri"/>
              </a:rPr>
              <a:t>We became a supportive network to each other, allowing us to offload and feel supported. </a:t>
            </a:r>
            <a:endParaRPr lang="en-US" sz="2800" dirty="0"/>
          </a:p>
          <a:p>
            <a:endParaRPr lang="en-US" dirty="0"/>
          </a:p>
        </p:txBody>
      </p:sp>
      <p:sp>
        <p:nvSpPr>
          <p:cNvPr id="4" name="Title 3">
            <a:extLst>
              <a:ext uri="{FF2B5EF4-FFF2-40B4-BE49-F238E27FC236}">
                <a16:creationId xmlns:a16="http://schemas.microsoft.com/office/drawing/2014/main" id="{752B9D0A-301F-4E41-A4A5-B1ACC7BFA02E}"/>
              </a:ext>
            </a:extLst>
          </p:cNvPr>
          <p:cNvSpPr>
            <a:spLocks noGrp="1"/>
          </p:cNvSpPr>
          <p:nvPr>
            <p:ph type="title"/>
          </p:nvPr>
        </p:nvSpPr>
        <p:spPr/>
        <p:txBody>
          <a:bodyPr/>
          <a:lstStyle/>
          <a:p>
            <a:r>
              <a:rPr lang="en-US" dirty="0"/>
              <a:t>Rachel’s final reflection</a:t>
            </a:r>
          </a:p>
        </p:txBody>
      </p:sp>
    </p:spTree>
    <p:extLst>
      <p:ext uri="{BB962C8B-B14F-4D97-AF65-F5344CB8AC3E}">
        <p14:creationId xmlns:p14="http://schemas.microsoft.com/office/powerpoint/2010/main" val="2730844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5269B-8F9A-41C0-A9C8-BE24E866D71E}"/>
              </a:ext>
            </a:extLst>
          </p:cNvPr>
          <p:cNvSpPr>
            <a:spLocks noGrp="1"/>
          </p:cNvSpPr>
          <p:nvPr>
            <p:ph type="title"/>
          </p:nvPr>
        </p:nvSpPr>
        <p:spPr>
          <a:xfrm>
            <a:off x="539077" y="1835053"/>
            <a:ext cx="6702971" cy="772528"/>
          </a:xfrm>
        </p:spPr>
        <p:txBody>
          <a:bodyPr>
            <a:normAutofit/>
          </a:bodyPr>
          <a:lstStyle/>
          <a:p>
            <a:pPr algn="ctr"/>
            <a:r>
              <a:rPr lang="en-US" sz="4800" dirty="0"/>
              <a:t>Over to You</a:t>
            </a:r>
          </a:p>
        </p:txBody>
      </p:sp>
      <p:sp>
        <p:nvSpPr>
          <p:cNvPr id="3" name="Text Placeholder 2">
            <a:extLst>
              <a:ext uri="{FF2B5EF4-FFF2-40B4-BE49-F238E27FC236}">
                <a16:creationId xmlns:a16="http://schemas.microsoft.com/office/drawing/2014/main" id="{7FD17A69-DE5E-442F-AFE7-4A260AC8D1A3}"/>
              </a:ext>
            </a:extLst>
          </p:cNvPr>
          <p:cNvSpPr>
            <a:spLocks noGrp="1"/>
          </p:cNvSpPr>
          <p:nvPr>
            <p:ph type="body" sz="quarter" idx="4294967295"/>
          </p:nvPr>
        </p:nvSpPr>
        <p:spPr>
          <a:xfrm>
            <a:off x="539076" y="2840466"/>
            <a:ext cx="6208965" cy="1185123"/>
          </a:xfrm>
        </p:spPr>
        <p:txBody>
          <a:bodyPr>
            <a:normAutofit fontScale="25000" lnSpcReduction="20000"/>
          </a:bodyPr>
          <a:lstStyle/>
          <a:p>
            <a:pPr marL="0" indent="0" algn="ctr">
              <a:buNone/>
            </a:pPr>
            <a:endParaRPr lang="en-US" sz="7600" b="1" dirty="0">
              <a:ea typeface="+mn-lt"/>
              <a:cs typeface="+mn-lt"/>
            </a:endParaRPr>
          </a:p>
          <a:p>
            <a:pPr marL="0" indent="0" algn="ctr">
              <a:buNone/>
            </a:pPr>
            <a:r>
              <a:rPr lang="en-US" sz="14400" b="1" dirty="0">
                <a:ea typeface="+mn-lt"/>
                <a:cs typeface="+mn-lt"/>
              </a:rPr>
              <a:t>Breakout rooms  </a:t>
            </a:r>
          </a:p>
          <a:p>
            <a:pPr marL="0" indent="0" algn="ctr">
              <a:buNone/>
            </a:pPr>
            <a:endParaRPr lang="en-US" sz="5900" b="1" dirty="0">
              <a:ea typeface="+mn-lt"/>
              <a:cs typeface="+mn-lt"/>
            </a:endParaRPr>
          </a:p>
          <a:p>
            <a:pPr marL="0" indent="0" algn="ctr">
              <a:buNone/>
            </a:pPr>
            <a:r>
              <a:rPr lang="en-US" sz="5900" b="1" dirty="0">
                <a:ea typeface="+mn-lt"/>
                <a:cs typeface="+mn-lt"/>
              </a:rPr>
              <a:t>  </a:t>
            </a:r>
          </a:p>
          <a:p>
            <a:endParaRPr lang="en-US" dirty="0"/>
          </a:p>
        </p:txBody>
      </p:sp>
      <p:pic>
        <p:nvPicPr>
          <p:cNvPr id="9" name="Picture 8">
            <a:extLst>
              <a:ext uri="{FF2B5EF4-FFF2-40B4-BE49-F238E27FC236}">
                <a16:creationId xmlns:a16="http://schemas.microsoft.com/office/drawing/2014/main" id="{81681DE1-6C90-C441-A437-F79F9F124D7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7685200" y="0"/>
            <a:ext cx="4506800" cy="6858000"/>
          </a:xfrm>
          <a:prstGeom prst="rect">
            <a:avLst/>
          </a:prstGeom>
        </p:spPr>
      </p:pic>
      <p:sp>
        <p:nvSpPr>
          <p:cNvPr id="10" name="TextBox 9">
            <a:extLst>
              <a:ext uri="{FF2B5EF4-FFF2-40B4-BE49-F238E27FC236}">
                <a16:creationId xmlns:a16="http://schemas.microsoft.com/office/drawing/2014/main" id="{564B384C-20BA-EAAF-D13D-75DD04B2B54B}"/>
              </a:ext>
            </a:extLst>
          </p:cNvPr>
          <p:cNvSpPr txBox="1"/>
          <p:nvPr/>
        </p:nvSpPr>
        <p:spPr>
          <a:xfrm>
            <a:off x="925551" y="4516244"/>
            <a:ext cx="5932449" cy="646331"/>
          </a:xfrm>
          <a:prstGeom prst="rect">
            <a:avLst/>
          </a:prstGeom>
          <a:noFill/>
        </p:spPr>
        <p:txBody>
          <a:bodyPr wrap="square" rtlCol="0">
            <a:spAutoFit/>
          </a:bodyPr>
          <a:lstStyle/>
          <a:p>
            <a:r>
              <a:rPr lang="en-GB" b="1" dirty="0"/>
              <a:t>Q1</a:t>
            </a:r>
            <a:r>
              <a:rPr lang="en-GB" dirty="0"/>
              <a:t>. What are the potential benefits and opportunities of applying the model in practice learning settings?</a:t>
            </a:r>
          </a:p>
        </p:txBody>
      </p:sp>
    </p:spTree>
    <p:extLst>
      <p:ext uri="{BB962C8B-B14F-4D97-AF65-F5344CB8AC3E}">
        <p14:creationId xmlns:p14="http://schemas.microsoft.com/office/powerpoint/2010/main" val="4088390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con&#10;&#10;Description automatically generated">
            <a:extLst>
              <a:ext uri="{FF2B5EF4-FFF2-40B4-BE49-F238E27FC236}">
                <a16:creationId xmlns:a16="http://schemas.microsoft.com/office/drawing/2014/main" id="{194E4CE5-2EF6-6395-4834-3B46920B070C}"/>
              </a:ext>
            </a:extLst>
          </p:cNvPr>
          <p:cNvPicPr>
            <a:picLocks noChangeAspect="1"/>
          </p:cNvPicPr>
          <p:nvPr/>
        </p:nvPicPr>
        <p:blipFill>
          <a:blip r:embed="rId3"/>
          <a:stretch>
            <a:fillRect/>
          </a:stretch>
        </p:blipFill>
        <p:spPr>
          <a:xfrm>
            <a:off x="645906" y="4784439"/>
            <a:ext cx="1485900" cy="1485900"/>
          </a:xfrm>
          <a:prstGeom prst="rect">
            <a:avLst/>
          </a:prstGeom>
        </p:spPr>
      </p:pic>
      <p:pic>
        <p:nvPicPr>
          <p:cNvPr id="5" name="Picture 4" descr="Logo, company name&#10;&#10;Description automatically generated">
            <a:extLst>
              <a:ext uri="{FF2B5EF4-FFF2-40B4-BE49-F238E27FC236}">
                <a16:creationId xmlns:a16="http://schemas.microsoft.com/office/drawing/2014/main" id="{0B3A0893-80F4-600E-0555-8AA7A7C7245F}"/>
              </a:ext>
            </a:extLst>
          </p:cNvPr>
          <p:cNvPicPr>
            <a:picLocks noChangeAspect="1"/>
          </p:cNvPicPr>
          <p:nvPr/>
        </p:nvPicPr>
        <p:blipFill>
          <a:blip r:embed="rId4"/>
          <a:stretch>
            <a:fillRect/>
          </a:stretch>
        </p:blipFill>
        <p:spPr>
          <a:xfrm>
            <a:off x="3015725" y="4784439"/>
            <a:ext cx="1485900" cy="1485900"/>
          </a:xfrm>
          <a:prstGeom prst="rect">
            <a:avLst/>
          </a:prstGeom>
        </p:spPr>
      </p:pic>
      <p:pic>
        <p:nvPicPr>
          <p:cNvPr id="7" name="Picture 6" descr="Logo, company name&#10;&#10;Description automatically generated">
            <a:extLst>
              <a:ext uri="{FF2B5EF4-FFF2-40B4-BE49-F238E27FC236}">
                <a16:creationId xmlns:a16="http://schemas.microsoft.com/office/drawing/2014/main" id="{6040BCAA-47F3-E149-AD04-267E9B2A1BF6}"/>
              </a:ext>
            </a:extLst>
          </p:cNvPr>
          <p:cNvPicPr>
            <a:picLocks noChangeAspect="1"/>
          </p:cNvPicPr>
          <p:nvPr/>
        </p:nvPicPr>
        <p:blipFill>
          <a:blip r:embed="rId5"/>
          <a:stretch>
            <a:fillRect/>
          </a:stretch>
        </p:blipFill>
        <p:spPr>
          <a:xfrm>
            <a:off x="5466151" y="4751388"/>
            <a:ext cx="1485900" cy="1485900"/>
          </a:xfrm>
          <a:prstGeom prst="rect">
            <a:avLst/>
          </a:prstGeom>
        </p:spPr>
      </p:pic>
      <p:sp>
        <p:nvSpPr>
          <p:cNvPr id="2" name="Title 1">
            <a:extLst>
              <a:ext uri="{FF2B5EF4-FFF2-40B4-BE49-F238E27FC236}">
                <a16:creationId xmlns:a16="http://schemas.microsoft.com/office/drawing/2014/main" id="{0DF5269B-8F9A-41C0-A9C8-BE24E866D71E}"/>
              </a:ext>
            </a:extLst>
          </p:cNvPr>
          <p:cNvSpPr>
            <a:spLocks noGrp="1"/>
          </p:cNvSpPr>
          <p:nvPr>
            <p:ph type="title"/>
          </p:nvPr>
        </p:nvSpPr>
        <p:spPr>
          <a:xfrm>
            <a:off x="539077" y="1835053"/>
            <a:ext cx="6702971" cy="772528"/>
          </a:xfrm>
        </p:spPr>
        <p:txBody>
          <a:bodyPr/>
          <a:lstStyle/>
          <a:p>
            <a:pPr algn="ctr"/>
            <a:r>
              <a:rPr lang="en-US" dirty="0"/>
              <a:t>Emma</a:t>
            </a:r>
          </a:p>
        </p:txBody>
      </p:sp>
      <p:sp>
        <p:nvSpPr>
          <p:cNvPr id="3" name="Text Placeholder 2">
            <a:extLst>
              <a:ext uri="{FF2B5EF4-FFF2-40B4-BE49-F238E27FC236}">
                <a16:creationId xmlns:a16="http://schemas.microsoft.com/office/drawing/2014/main" id="{7FD17A69-DE5E-442F-AFE7-4A260AC8D1A3}"/>
              </a:ext>
            </a:extLst>
          </p:cNvPr>
          <p:cNvSpPr>
            <a:spLocks noGrp="1"/>
          </p:cNvSpPr>
          <p:nvPr>
            <p:ph type="body" sz="quarter" idx="4294967295"/>
          </p:nvPr>
        </p:nvSpPr>
        <p:spPr>
          <a:xfrm>
            <a:off x="539076" y="2607582"/>
            <a:ext cx="6208965" cy="1328732"/>
          </a:xfrm>
        </p:spPr>
        <p:txBody>
          <a:bodyPr>
            <a:normAutofit/>
          </a:bodyPr>
          <a:lstStyle/>
          <a:p>
            <a:pPr marL="0" indent="0">
              <a:buNone/>
            </a:pPr>
            <a:endParaRPr lang="en-US" sz="5900" b="1" dirty="0">
              <a:ea typeface="+mn-lt"/>
              <a:cs typeface="+mn-lt"/>
            </a:endParaRPr>
          </a:p>
          <a:p>
            <a:endParaRPr lang="en-US" dirty="0"/>
          </a:p>
        </p:txBody>
      </p:sp>
      <p:pic>
        <p:nvPicPr>
          <p:cNvPr id="9" name="Picture 8">
            <a:extLst>
              <a:ext uri="{FF2B5EF4-FFF2-40B4-BE49-F238E27FC236}">
                <a16:creationId xmlns:a16="http://schemas.microsoft.com/office/drawing/2014/main" id="{81681DE1-6C90-C441-A437-F79F9F124D78}"/>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7685200" y="0"/>
            <a:ext cx="4506800" cy="6858000"/>
          </a:xfrm>
          <a:prstGeom prst="rect">
            <a:avLst/>
          </a:prstGeom>
        </p:spPr>
      </p:pic>
    </p:spTree>
    <p:extLst>
      <p:ext uri="{BB962C8B-B14F-4D97-AF65-F5344CB8AC3E}">
        <p14:creationId xmlns:p14="http://schemas.microsoft.com/office/powerpoint/2010/main" val="942489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E8A56-3F5A-384C-AA64-FA137B019716}"/>
              </a:ext>
            </a:extLst>
          </p:cNvPr>
          <p:cNvSpPr>
            <a:spLocks noGrp="1"/>
          </p:cNvSpPr>
          <p:nvPr>
            <p:ph type="title"/>
          </p:nvPr>
        </p:nvSpPr>
        <p:spPr>
          <a:xfrm>
            <a:off x="735845" y="854499"/>
            <a:ext cx="9293546" cy="772528"/>
          </a:xfrm>
        </p:spPr>
        <p:txBody>
          <a:bodyPr>
            <a:normAutofit fontScale="90000"/>
          </a:bodyPr>
          <a:lstStyle/>
          <a:p>
            <a:r>
              <a:rPr lang="en-US" sz="4000" b="1" dirty="0">
                <a:ea typeface="+mn-lt"/>
                <a:cs typeface="+mn-lt"/>
              </a:rPr>
              <a:t>What work did you complete as part of a Peer Learning Bubble?</a:t>
            </a:r>
            <a:br>
              <a:rPr lang="en-US" sz="4000" b="1" dirty="0">
                <a:cs typeface="Calibri" panose="020F0502020204030204"/>
              </a:rPr>
            </a:br>
            <a:endParaRPr lang="en-US" dirty="0"/>
          </a:p>
        </p:txBody>
      </p:sp>
      <p:sp>
        <p:nvSpPr>
          <p:cNvPr id="3" name="Text Placeholder 2">
            <a:extLst>
              <a:ext uri="{FF2B5EF4-FFF2-40B4-BE49-F238E27FC236}">
                <a16:creationId xmlns:a16="http://schemas.microsoft.com/office/drawing/2014/main" id="{C0B480C5-3D0D-AD42-91CA-4B582E3E07C3}"/>
              </a:ext>
            </a:extLst>
          </p:cNvPr>
          <p:cNvSpPr>
            <a:spLocks noGrp="1"/>
          </p:cNvSpPr>
          <p:nvPr>
            <p:ph type="body" sz="quarter" idx="13"/>
          </p:nvPr>
        </p:nvSpPr>
        <p:spPr/>
        <p:txBody>
          <a:bodyPr/>
          <a:lstStyle/>
          <a:p>
            <a:endParaRPr lang="en-US" dirty="0"/>
          </a:p>
        </p:txBody>
      </p:sp>
      <p:graphicFrame>
        <p:nvGraphicFramePr>
          <p:cNvPr id="4" name="Content Placeholder 5">
            <a:extLst>
              <a:ext uri="{FF2B5EF4-FFF2-40B4-BE49-F238E27FC236}">
                <a16:creationId xmlns:a16="http://schemas.microsoft.com/office/drawing/2014/main" id="{77056082-D8D5-35CC-1C8B-EB400718F746}"/>
              </a:ext>
            </a:extLst>
          </p:cNvPr>
          <p:cNvGraphicFramePr>
            <a:graphicFrameLocks noGrp="1"/>
          </p:cNvGraphicFramePr>
          <p:nvPr>
            <p:ph idx="1"/>
            <p:extLst>
              <p:ext uri="{D42A27DB-BD31-4B8C-83A1-F6EECF244321}">
                <p14:modId xmlns:p14="http://schemas.microsoft.com/office/powerpoint/2010/main" val="4087669294"/>
              </p:ext>
            </p:extLst>
          </p:nvPr>
        </p:nvGraphicFramePr>
        <p:xfrm>
          <a:off x="838200" y="1825625"/>
          <a:ext cx="1050499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1623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E8A56-3F5A-384C-AA64-FA137B019716}"/>
              </a:ext>
            </a:extLst>
          </p:cNvPr>
          <p:cNvSpPr>
            <a:spLocks noGrp="1"/>
          </p:cNvSpPr>
          <p:nvPr>
            <p:ph type="title"/>
          </p:nvPr>
        </p:nvSpPr>
        <p:spPr>
          <a:xfrm>
            <a:off x="539076" y="243068"/>
            <a:ext cx="9681370" cy="1054119"/>
          </a:xfrm>
        </p:spPr>
        <p:txBody>
          <a:bodyPr>
            <a:normAutofit fontScale="90000"/>
          </a:bodyPr>
          <a:lstStyle/>
          <a:p>
            <a:r>
              <a:rPr lang="en-GB" sz="4000" dirty="0">
                <a:solidFill>
                  <a:srgbClr val="FFFFFF"/>
                </a:solidFill>
              </a:rPr>
              <a:t>What did you like about the Peer Learning Bubble Sessions?</a:t>
            </a:r>
            <a:endParaRPr lang="en-US" dirty="0"/>
          </a:p>
        </p:txBody>
      </p:sp>
      <p:sp>
        <p:nvSpPr>
          <p:cNvPr id="3" name="Text Placeholder 2">
            <a:extLst>
              <a:ext uri="{FF2B5EF4-FFF2-40B4-BE49-F238E27FC236}">
                <a16:creationId xmlns:a16="http://schemas.microsoft.com/office/drawing/2014/main" id="{C0B480C5-3D0D-AD42-91CA-4B582E3E07C3}"/>
              </a:ext>
            </a:extLst>
          </p:cNvPr>
          <p:cNvSpPr>
            <a:spLocks noGrp="1"/>
          </p:cNvSpPr>
          <p:nvPr>
            <p:ph type="body" sz="quarter" idx="13"/>
          </p:nvPr>
        </p:nvSpPr>
        <p:spPr/>
        <p:txBody>
          <a:bodyPr/>
          <a:lstStyle/>
          <a:p>
            <a:endParaRPr lang="en-US" dirty="0"/>
          </a:p>
        </p:txBody>
      </p:sp>
      <p:graphicFrame>
        <p:nvGraphicFramePr>
          <p:cNvPr id="4" name="Content Placeholder 2">
            <a:extLst>
              <a:ext uri="{FF2B5EF4-FFF2-40B4-BE49-F238E27FC236}">
                <a16:creationId xmlns:a16="http://schemas.microsoft.com/office/drawing/2014/main" id="{848E0CEE-8274-E98C-4680-6CE3174A4867}"/>
              </a:ext>
            </a:extLst>
          </p:cNvPr>
          <p:cNvGraphicFramePr>
            <a:graphicFrameLocks noGrp="1"/>
          </p:cNvGraphicFramePr>
          <p:nvPr>
            <p:ph idx="1"/>
            <p:extLst>
              <p:ext uri="{D42A27DB-BD31-4B8C-83A1-F6EECF244321}">
                <p14:modId xmlns:p14="http://schemas.microsoft.com/office/powerpoint/2010/main" val="965727757"/>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81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E8A56-3F5A-384C-AA64-FA137B019716}"/>
              </a:ext>
            </a:extLst>
          </p:cNvPr>
          <p:cNvSpPr>
            <a:spLocks noGrp="1"/>
          </p:cNvSpPr>
          <p:nvPr>
            <p:ph type="title"/>
          </p:nvPr>
        </p:nvSpPr>
        <p:spPr>
          <a:xfrm>
            <a:off x="539076" y="0"/>
            <a:ext cx="9681370" cy="1297187"/>
          </a:xfrm>
        </p:spPr>
        <p:txBody>
          <a:bodyPr>
            <a:normAutofit/>
          </a:bodyPr>
          <a:lstStyle/>
          <a:p>
            <a:r>
              <a:rPr lang="en-GB" sz="3200" dirty="0"/>
              <a:t>How did the Peer Learning Bubble sessions add to your learning on placement?</a:t>
            </a:r>
            <a:endParaRPr lang="en-US" sz="3200" dirty="0"/>
          </a:p>
        </p:txBody>
      </p:sp>
      <p:sp>
        <p:nvSpPr>
          <p:cNvPr id="3" name="Text Placeholder 2">
            <a:extLst>
              <a:ext uri="{FF2B5EF4-FFF2-40B4-BE49-F238E27FC236}">
                <a16:creationId xmlns:a16="http://schemas.microsoft.com/office/drawing/2014/main" id="{C0B480C5-3D0D-AD42-91CA-4B582E3E07C3}"/>
              </a:ext>
            </a:extLst>
          </p:cNvPr>
          <p:cNvSpPr>
            <a:spLocks noGrp="1"/>
          </p:cNvSpPr>
          <p:nvPr>
            <p:ph type="body" sz="quarter" idx="13"/>
          </p:nvPr>
        </p:nvSpPr>
        <p:spPr/>
        <p:txBody>
          <a:bodyPr/>
          <a:lstStyle/>
          <a:p>
            <a:endParaRPr lang="en-US" dirty="0"/>
          </a:p>
        </p:txBody>
      </p:sp>
      <p:graphicFrame>
        <p:nvGraphicFramePr>
          <p:cNvPr id="4" name="Content Placeholder 2">
            <a:extLst>
              <a:ext uri="{FF2B5EF4-FFF2-40B4-BE49-F238E27FC236}">
                <a16:creationId xmlns:a16="http://schemas.microsoft.com/office/drawing/2014/main" id="{6035733F-C1C9-E0F6-39A2-5D48E977D04B}"/>
              </a:ext>
            </a:extLst>
          </p:cNvPr>
          <p:cNvGraphicFramePr>
            <a:graphicFrameLocks noGrp="1"/>
          </p:cNvGraphicFramePr>
          <p:nvPr>
            <p:ph idx="1"/>
            <p:extLst>
              <p:ext uri="{D42A27DB-BD31-4B8C-83A1-F6EECF244321}">
                <p14:modId xmlns:p14="http://schemas.microsoft.com/office/powerpoint/2010/main" val="2134715490"/>
              </p:ext>
            </p:extLst>
          </p:nvPr>
        </p:nvGraphicFramePr>
        <p:xfrm>
          <a:off x="838200" y="1825625"/>
          <a:ext cx="831737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6283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84EB7-581E-1DAF-3394-B880789E4BAD}"/>
              </a:ext>
            </a:extLst>
          </p:cNvPr>
          <p:cNvSpPr>
            <a:spLocks noGrp="1"/>
          </p:cNvSpPr>
          <p:nvPr>
            <p:ph type="title"/>
          </p:nvPr>
        </p:nvSpPr>
        <p:spPr>
          <a:xfrm>
            <a:off x="804672" y="802955"/>
            <a:ext cx="4766330" cy="1454051"/>
          </a:xfrm>
        </p:spPr>
        <p:txBody>
          <a:bodyPr>
            <a:normAutofit fontScale="90000"/>
          </a:bodyPr>
          <a:lstStyle/>
          <a:p>
            <a:pPr algn="ctr"/>
            <a:r>
              <a:rPr lang="en-GB" sz="3600" dirty="0">
                <a:solidFill>
                  <a:schemeClr val="tx2"/>
                </a:solidFill>
              </a:rPr>
              <a:t>Emma McAlister</a:t>
            </a:r>
            <a:br>
              <a:rPr lang="en-GB" sz="3600" dirty="0">
                <a:solidFill>
                  <a:schemeClr val="tx2"/>
                </a:solidFill>
              </a:rPr>
            </a:br>
            <a:r>
              <a:rPr lang="en-GB" sz="3600" dirty="0">
                <a:solidFill>
                  <a:schemeClr val="tx2"/>
                </a:solidFill>
              </a:rPr>
              <a:t>  Level Two Student      Citizenship Award Winner </a:t>
            </a:r>
          </a:p>
        </p:txBody>
      </p:sp>
      <p:sp>
        <p:nvSpPr>
          <p:cNvPr id="3" name="Content Placeholder 2">
            <a:extLst>
              <a:ext uri="{FF2B5EF4-FFF2-40B4-BE49-F238E27FC236}">
                <a16:creationId xmlns:a16="http://schemas.microsoft.com/office/drawing/2014/main" id="{D044C3A2-D77B-0DBC-68A5-EEB7643F3555}"/>
              </a:ext>
            </a:extLst>
          </p:cNvPr>
          <p:cNvSpPr>
            <a:spLocks noGrp="1"/>
          </p:cNvSpPr>
          <p:nvPr>
            <p:ph idx="1"/>
          </p:nvPr>
        </p:nvSpPr>
        <p:spPr>
          <a:xfrm>
            <a:off x="1391920" y="3251199"/>
            <a:ext cx="3374029" cy="2141737"/>
          </a:xfrm>
        </p:spPr>
        <p:txBody>
          <a:bodyPr anchor="t">
            <a:normAutofit/>
          </a:bodyPr>
          <a:lstStyle/>
          <a:p>
            <a:endParaRPr lang="en-GB" sz="1800" dirty="0">
              <a:solidFill>
                <a:schemeClr val="tx2"/>
              </a:solidFill>
            </a:endParaRPr>
          </a:p>
          <a:p>
            <a:pPr marL="0" indent="0">
              <a:buNone/>
            </a:pPr>
            <a:r>
              <a:rPr lang="en-GB" sz="1800" dirty="0">
                <a:solidFill>
                  <a:schemeClr val="tx2"/>
                </a:solidFill>
              </a:rPr>
              <a:t> </a:t>
            </a:r>
          </a:p>
        </p:txBody>
      </p:sp>
      <p:pic>
        <p:nvPicPr>
          <p:cNvPr id="4" name="Picture 3">
            <a:extLst>
              <a:ext uri="{FF2B5EF4-FFF2-40B4-BE49-F238E27FC236}">
                <a16:creationId xmlns:a16="http://schemas.microsoft.com/office/drawing/2014/main" id="{D64A20FB-FE83-4D44-152C-287A0E1B18FE}"/>
              </a:ext>
            </a:extLst>
          </p:cNvPr>
          <p:cNvPicPr>
            <a:picLocks noChangeAspect="1"/>
          </p:cNvPicPr>
          <p:nvPr/>
        </p:nvPicPr>
        <p:blipFill>
          <a:blip r:embed="rId3"/>
          <a:stretch>
            <a:fillRect/>
          </a:stretch>
        </p:blipFill>
        <p:spPr>
          <a:xfrm>
            <a:off x="6654800" y="364977"/>
            <a:ext cx="4142232" cy="2330005"/>
          </a:xfrm>
          <a:prstGeom prst="rect">
            <a:avLst/>
          </a:prstGeom>
        </p:spPr>
      </p:pic>
      <p:sp>
        <p:nvSpPr>
          <p:cNvPr id="6" name="TextBox 5">
            <a:extLst>
              <a:ext uri="{FF2B5EF4-FFF2-40B4-BE49-F238E27FC236}">
                <a16:creationId xmlns:a16="http://schemas.microsoft.com/office/drawing/2014/main" id="{7F1F7478-33B8-A699-23A6-3655309AC10E}"/>
              </a:ext>
            </a:extLst>
          </p:cNvPr>
          <p:cNvSpPr txBox="1"/>
          <p:nvPr/>
        </p:nvSpPr>
        <p:spPr>
          <a:xfrm>
            <a:off x="5765179" y="3251200"/>
            <a:ext cx="6043961" cy="3139321"/>
          </a:xfrm>
          <a:prstGeom prst="rect">
            <a:avLst/>
          </a:prstGeom>
          <a:noFill/>
        </p:spPr>
        <p:txBody>
          <a:bodyPr wrap="square">
            <a:spAutoFit/>
          </a:bodyPr>
          <a:lstStyle/>
          <a:p>
            <a:r>
              <a:rPr lang="en-GB" dirty="0"/>
              <a:t>Level 2 student Emma McAlister was nominated for her outstanding contribution to developing highly innovative practice. During her first social work placement, Emma took part in a successful trial of the Peer Learning Bubble Model with fellow students from Ulster University. </a:t>
            </a:r>
          </a:p>
          <a:p>
            <a:endParaRPr lang="en-GB" dirty="0"/>
          </a:p>
          <a:p>
            <a:r>
              <a:rPr lang="en-GB" dirty="0"/>
              <a:t>She was invited to present on this model at the Northern Ireland Social Care Council conference on digital tools in social work education. Emma said: ‘</a:t>
            </a:r>
            <a:r>
              <a:rPr lang="en-GB" i="1" dirty="0"/>
              <a:t>I was extremely honoured to receive the award. It has given me a great boost going into the final year of my social work degree.’</a:t>
            </a:r>
          </a:p>
        </p:txBody>
      </p:sp>
      <p:pic>
        <p:nvPicPr>
          <p:cNvPr id="7" name="Picture 6">
            <a:extLst>
              <a:ext uri="{FF2B5EF4-FFF2-40B4-BE49-F238E27FC236}">
                <a16:creationId xmlns:a16="http://schemas.microsoft.com/office/drawing/2014/main" id="{12F3AD59-F8C7-6020-1A7A-9D99BA9CEBE2}"/>
              </a:ext>
            </a:extLst>
          </p:cNvPr>
          <p:cNvPicPr>
            <a:picLocks noChangeAspect="1"/>
          </p:cNvPicPr>
          <p:nvPr/>
        </p:nvPicPr>
        <p:blipFill>
          <a:blip r:embed="rId4"/>
          <a:stretch>
            <a:fillRect/>
          </a:stretch>
        </p:blipFill>
        <p:spPr>
          <a:xfrm>
            <a:off x="1391920" y="2741882"/>
            <a:ext cx="3570373" cy="3718226"/>
          </a:xfrm>
          <a:prstGeom prst="rect">
            <a:avLst/>
          </a:prstGeom>
        </p:spPr>
      </p:pic>
    </p:spTree>
    <p:extLst>
      <p:ext uri="{BB962C8B-B14F-4D97-AF65-F5344CB8AC3E}">
        <p14:creationId xmlns:p14="http://schemas.microsoft.com/office/powerpoint/2010/main" val="42185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5269B-8F9A-41C0-A9C8-BE24E866D71E}"/>
              </a:ext>
            </a:extLst>
          </p:cNvPr>
          <p:cNvSpPr>
            <a:spLocks noGrp="1"/>
          </p:cNvSpPr>
          <p:nvPr>
            <p:ph type="title"/>
          </p:nvPr>
        </p:nvSpPr>
        <p:spPr>
          <a:xfrm>
            <a:off x="539077" y="1835053"/>
            <a:ext cx="6702971" cy="772528"/>
          </a:xfrm>
        </p:spPr>
        <p:txBody>
          <a:bodyPr>
            <a:normAutofit/>
          </a:bodyPr>
          <a:lstStyle/>
          <a:p>
            <a:pPr algn="ctr"/>
            <a:r>
              <a:rPr lang="en-US" sz="4800" dirty="0"/>
              <a:t>Over to You</a:t>
            </a:r>
          </a:p>
        </p:txBody>
      </p:sp>
      <p:sp>
        <p:nvSpPr>
          <p:cNvPr id="3" name="Text Placeholder 2">
            <a:extLst>
              <a:ext uri="{FF2B5EF4-FFF2-40B4-BE49-F238E27FC236}">
                <a16:creationId xmlns:a16="http://schemas.microsoft.com/office/drawing/2014/main" id="{7FD17A69-DE5E-442F-AFE7-4A260AC8D1A3}"/>
              </a:ext>
            </a:extLst>
          </p:cNvPr>
          <p:cNvSpPr>
            <a:spLocks noGrp="1"/>
          </p:cNvSpPr>
          <p:nvPr>
            <p:ph type="body" sz="quarter" idx="4294967295"/>
          </p:nvPr>
        </p:nvSpPr>
        <p:spPr>
          <a:xfrm>
            <a:off x="539076" y="2840466"/>
            <a:ext cx="6208965" cy="1185123"/>
          </a:xfrm>
        </p:spPr>
        <p:txBody>
          <a:bodyPr>
            <a:normAutofit fontScale="25000" lnSpcReduction="20000"/>
          </a:bodyPr>
          <a:lstStyle/>
          <a:p>
            <a:pPr marL="0" indent="0" algn="ctr">
              <a:buNone/>
            </a:pPr>
            <a:endParaRPr lang="en-US" sz="7600" b="1" dirty="0">
              <a:ea typeface="+mn-lt"/>
              <a:cs typeface="+mn-lt"/>
            </a:endParaRPr>
          </a:p>
          <a:p>
            <a:pPr marL="0" indent="0" algn="ctr">
              <a:buNone/>
            </a:pPr>
            <a:r>
              <a:rPr lang="en-US" sz="14400" b="1" dirty="0">
                <a:ea typeface="+mn-lt"/>
                <a:cs typeface="+mn-lt"/>
              </a:rPr>
              <a:t>Breakout rooms </a:t>
            </a:r>
          </a:p>
          <a:p>
            <a:pPr marL="0" indent="0" algn="ctr">
              <a:buNone/>
            </a:pPr>
            <a:endParaRPr lang="en-US" sz="5900" b="1" dirty="0">
              <a:ea typeface="+mn-lt"/>
              <a:cs typeface="+mn-lt"/>
            </a:endParaRPr>
          </a:p>
          <a:p>
            <a:pPr marL="0" indent="0" algn="ctr">
              <a:buNone/>
            </a:pPr>
            <a:r>
              <a:rPr lang="en-US" sz="5900" b="1" dirty="0">
                <a:ea typeface="+mn-lt"/>
                <a:cs typeface="+mn-lt"/>
              </a:rPr>
              <a:t>  </a:t>
            </a:r>
          </a:p>
          <a:p>
            <a:endParaRPr lang="en-US" dirty="0"/>
          </a:p>
        </p:txBody>
      </p:sp>
      <p:pic>
        <p:nvPicPr>
          <p:cNvPr id="9" name="Picture 8">
            <a:extLst>
              <a:ext uri="{FF2B5EF4-FFF2-40B4-BE49-F238E27FC236}">
                <a16:creationId xmlns:a16="http://schemas.microsoft.com/office/drawing/2014/main" id="{81681DE1-6C90-C441-A437-F79F9F124D7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7685200" y="0"/>
            <a:ext cx="4506800" cy="6858000"/>
          </a:xfrm>
          <a:prstGeom prst="rect">
            <a:avLst/>
          </a:prstGeom>
        </p:spPr>
      </p:pic>
      <p:sp>
        <p:nvSpPr>
          <p:cNvPr id="10" name="TextBox 9">
            <a:extLst>
              <a:ext uri="{FF2B5EF4-FFF2-40B4-BE49-F238E27FC236}">
                <a16:creationId xmlns:a16="http://schemas.microsoft.com/office/drawing/2014/main" id="{564B384C-20BA-EAAF-D13D-75DD04B2B54B}"/>
              </a:ext>
            </a:extLst>
          </p:cNvPr>
          <p:cNvSpPr txBox="1"/>
          <p:nvPr/>
        </p:nvSpPr>
        <p:spPr>
          <a:xfrm>
            <a:off x="539077" y="3914078"/>
            <a:ext cx="6595440" cy="1600438"/>
          </a:xfrm>
          <a:prstGeom prst="rect">
            <a:avLst/>
          </a:prstGeom>
          <a:noFill/>
        </p:spPr>
        <p:txBody>
          <a:bodyPr wrap="square" rtlCol="0">
            <a:spAutoFit/>
          </a:bodyPr>
          <a:lstStyle/>
          <a:p>
            <a:r>
              <a:rPr lang="en-GB" sz="2000" b="1" dirty="0"/>
              <a:t>Q2</a:t>
            </a:r>
            <a:r>
              <a:rPr lang="en-GB" sz="2000" dirty="0"/>
              <a:t>. What support would you as a practice teacher,  placement provider, social work student require to implement/ participate in the Peer Learning Bubble Model as part of the overall placement experience?</a:t>
            </a:r>
          </a:p>
          <a:p>
            <a:endParaRPr lang="en-GB" dirty="0"/>
          </a:p>
        </p:txBody>
      </p:sp>
    </p:spTree>
    <p:extLst>
      <p:ext uri="{BB962C8B-B14F-4D97-AF65-F5344CB8AC3E}">
        <p14:creationId xmlns:p14="http://schemas.microsoft.com/office/powerpoint/2010/main" val="3821717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con&#10;&#10;Description automatically generated">
            <a:extLst>
              <a:ext uri="{FF2B5EF4-FFF2-40B4-BE49-F238E27FC236}">
                <a16:creationId xmlns:a16="http://schemas.microsoft.com/office/drawing/2014/main" id="{194E4CE5-2EF6-6395-4834-3B46920B070C}"/>
              </a:ext>
            </a:extLst>
          </p:cNvPr>
          <p:cNvPicPr>
            <a:picLocks noChangeAspect="1"/>
          </p:cNvPicPr>
          <p:nvPr/>
        </p:nvPicPr>
        <p:blipFill>
          <a:blip r:embed="rId3"/>
          <a:stretch>
            <a:fillRect/>
          </a:stretch>
        </p:blipFill>
        <p:spPr>
          <a:xfrm>
            <a:off x="645906" y="4784439"/>
            <a:ext cx="1485900" cy="1485900"/>
          </a:xfrm>
          <a:prstGeom prst="rect">
            <a:avLst/>
          </a:prstGeom>
        </p:spPr>
      </p:pic>
      <p:pic>
        <p:nvPicPr>
          <p:cNvPr id="5" name="Picture 4" descr="Logo, company name&#10;&#10;Description automatically generated">
            <a:extLst>
              <a:ext uri="{FF2B5EF4-FFF2-40B4-BE49-F238E27FC236}">
                <a16:creationId xmlns:a16="http://schemas.microsoft.com/office/drawing/2014/main" id="{0B3A0893-80F4-600E-0555-8AA7A7C7245F}"/>
              </a:ext>
            </a:extLst>
          </p:cNvPr>
          <p:cNvPicPr>
            <a:picLocks noChangeAspect="1"/>
          </p:cNvPicPr>
          <p:nvPr/>
        </p:nvPicPr>
        <p:blipFill>
          <a:blip r:embed="rId4"/>
          <a:stretch>
            <a:fillRect/>
          </a:stretch>
        </p:blipFill>
        <p:spPr>
          <a:xfrm>
            <a:off x="3015725" y="4784439"/>
            <a:ext cx="1485900" cy="1485900"/>
          </a:xfrm>
          <a:prstGeom prst="rect">
            <a:avLst/>
          </a:prstGeom>
        </p:spPr>
      </p:pic>
      <p:pic>
        <p:nvPicPr>
          <p:cNvPr id="7" name="Picture 6" descr="Logo, company name&#10;&#10;Description automatically generated">
            <a:extLst>
              <a:ext uri="{FF2B5EF4-FFF2-40B4-BE49-F238E27FC236}">
                <a16:creationId xmlns:a16="http://schemas.microsoft.com/office/drawing/2014/main" id="{6040BCAA-47F3-E149-AD04-267E9B2A1BF6}"/>
              </a:ext>
            </a:extLst>
          </p:cNvPr>
          <p:cNvPicPr>
            <a:picLocks noChangeAspect="1"/>
          </p:cNvPicPr>
          <p:nvPr/>
        </p:nvPicPr>
        <p:blipFill>
          <a:blip r:embed="rId5"/>
          <a:stretch>
            <a:fillRect/>
          </a:stretch>
        </p:blipFill>
        <p:spPr>
          <a:xfrm>
            <a:off x="5466151" y="4751388"/>
            <a:ext cx="1485900" cy="1485900"/>
          </a:xfrm>
          <a:prstGeom prst="rect">
            <a:avLst/>
          </a:prstGeom>
        </p:spPr>
      </p:pic>
      <p:sp>
        <p:nvSpPr>
          <p:cNvPr id="2" name="Title 1">
            <a:extLst>
              <a:ext uri="{FF2B5EF4-FFF2-40B4-BE49-F238E27FC236}">
                <a16:creationId xmlns:a16="http://schemas.microsoft.com/office/drawing/2014/main" id="{0DF5269B-8F9A-41C0-A9C8-BE24E866D71E}"/>
              </a:ext>
            </a:extLst>
          </p:cNvPr>
          <p:cNvSpPr>
            <a:spLocks noGrp="1"/>
          </p:cNvSpPr>
          <p:nvPr>
            <p:ph type="title"/>
          </p:nvPr>
        </p:nvSpPr>
        <p:spPr>
          <a:xfrm>
            <a:off x="539077" y="1835053"/>
            <a:ext cx="6702971" cy="772528"/>
          </a:xfrm>
        </p:spPr>
        <p:txBody>
          <a:bodyPr/>
          <a:lstStyle/>
          <a:p>
            <a:pPr algn="ctr"/>
            <a:r>
              <a:rPr lang="en-US" dirty="0"/>
              <a:t>Lesley Ann</a:t>
            </a:r>
          </a:p>
        </p:txBody>
      </p:sp>
      <p:sp>
        <p:nvSpPr>
          <p:cNvPr id="3" name="Text Placeholder 2">
            <a:extLst>
              <a:ext uri="{FF2B5EF4-FFF2-40B4-BE49-F238E27FC236}">
                <a16:creationId xmlns:a16="http://schemas.microsoft.com/office/drawing/2014/main" id="{7FD17A69-DE5E-442F-AFE7-4A260AC8D1A3}"/>
              </a:ext>
            </a:extLst>
          </p:cNvPr>
          <p:cNvSpPr>
            <a:spLocks noGrp="1"/>
          </p:cNvSpPr>
          <p:nvPr>
            <p:ph type="body" sz="quarter" idx="4294967295"/>
          </p:nvPr>
        </p:nvSpPr>
        <p:spPr>
          <a:xfrm>
            <a:off x="539076" y="2607582"/>
            <a:ext cx="6208965" cy="1328732"/>
          </a:xfrm>
        </p:spPr>
        <p:txBody>
          <a:bodyPr>
            <a:normAutofit/>
          </a:bodyPr>
          <a:lstStyle/>
          <a:p>
            <a:pPr marL="0" indent="0">
              <a:buNone/>
            </a:pPr>
            <a:endParaRPr lang="en-US" sz="5900" b="1" dirty="0">
              <a:ea typeface="+mn-lt"/>
              <a:cs typeface="+mn-lt"/>
            </a:endParaRPr>
          </a:p>
          <a:p>
            <a:endParaRPr lang="en-US" dirty="0"/>
          </a:p>
        </p:txBody>
      </p:sp>
      <p:pic>
        <p:nvPicPr>
          <p:cNvPr id="9" name="Picture 8">
            <a:extLst>
              <a:ext uri="{FF2B5EF4-FFF2-40B4-BE49-F238E27FC236}">
                <a16:creationId xmlns:a16="http://schemas.microsoft.com/office/drawing/2014/main" id="{81681DE1-6C90-C441-A437-F79F9F124D78}"/>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7685200" y="0"/>
            <a:ext cx="4506800" cy="6858000"/>
          </a:xfrm>
          <a:prstGeom prst="rect">
            <a:avLst/>
          </a:prstGeom>
        </p:spPr>
      </p:pic>
    </p:spTree>
    <p:extLst>
      <p:ext uri="{BB962C8B-B14F-4D97-AF65-F5344CB8AC3E}">
        <p14:creationId xmlns:p14="http://schemas.microsoft.com/office/powerpoint/2010/main" val="3726690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790EBCB-557A-B442-A956-3039B45CB780}"/>
              </a:ext>
            </a:extLst>
          </p:cNvPr>
          <p:cNvSpPr>
            <a:spLocks noGrp="1"/>
          </p:cNvSpPr>
          <p:nvPr>
            <p:ph type="body" sz="quarter" idx="13"/>
          </p:nvPr>
        </p:nvSpPr>
        <p:spPr>
          <a:xfrm>
            <a:off x="517893" y="957264"/>
            <a:ext cx="11156213" cy="4514850"/>
          </a:xfrm>
        </p:spPr>
        <p:txBody>
          <a:bodyPr>
            <a:normAutofit/>
          </a:bodyPr>
          <a:lstStyle/>
          <a:p>
            <a:pPr algn="ctr"/>
            <a:r>
              <a:rPr lang="en-US" sz="2000" dirty="0"/>
              <a:t>Dr Denise MacDermott (Co-author) and Caoimhe Harkin-MacDermott (Co-author)</a:t>
            </a:r>
          </a:p>
          <a:p>
            <a:pPr algn="ctr"/>
            <a:endParaRPr lang="en-US" sz="2000" dirty="0"/>
          </a:p>
          <a:p>
            <a:pPr algn="ctr"/>
            <a:r>
              <a:rPr lang="en-US" sz="2000" dirty="0"/>
              <a:t>Ulster University BSc Social Work </a:t>
            </a:r>
          </a:p>
          <a:p>
            <a:pPr algn="ctr"/>
            <a:r>
              <a:rPr lang="en-US" sz="2000" dirty="0"/>
              <a:t>Rachel McCloskey </a:t>
            </a:r>
          </a:p>
          <a:p>
            <a:pPr algn="ctr"/>
            <a:endParaRPr lang="en-US" sz="2000" dirty="0"/>
          </a:p>
          <a:p>
            <a:pPr algn="ctr"/>
            <a:r>
              <a:rPr lang="en-US" sz="2000" dirty="0"/>
              <a:t>Queen’s University, Belfast BSc Social Work</a:t>
            </a:r>
          </a:p>
          <a:p>
            <a:pPr algn="ctr"/>
            <a:r>
              <a:rPr lang="en-US" sz="2000" dirty="0"/>
              <a:t>Emma McAlister</a:t>
            </a:r>
          </a:p>
          <a:p>
            <a:pPr algn="ctr"/>
            <a:endParaRPr lang="en-US" sz="2000" dirty="0"/>
          </a:p>
          <a:p>
            <a:pPr algn="ctr"/>
            <a:r>
              <a:rPr lang="en-US" sz="2000" dirty="0"/>
              <a:t>Open University</a:t>
            </a:r>
          </a:p>
          <a:p>
            <a:pPr algn="ctr"/>
            <a:r>
              <a:rPr lang="en-US" sz="2000" dirty="0"/>
              <a:t>Lesley Ann Becket</a:t>
            </a:r>
          </a:p>
        </p:txBody>
      </p:sp>
      <p:sp>
        <p:nvSpPr>
          <p:cNvPr id="4" name="Title 3">
            <a:extLst>
              <a:ext uri="{FF2B5EF4-FFF2-40B4-BE49-F238E27FC236}">
                <a16:creationId xmlns:a16="http://schemas.microsoft.com/office/drawing/2014/main" id="{752B9D0A-301F-4E41-A4A5-B1ACC7BFA02E}"/>
              </a:ext>
            </a:extLst>
          </p:cNvPr>
          <p:cNvSpPr>
            <a:spLocks noGrp="1"/>
          </p:cNvSpPr>
          <p:nvPr>
            <p:ph type="title"/>
          </p:nvPr>
        </p:nvSpPr>
        <p:spPr>
          <a:xfrm>
            <a:off x="539076" y="214313"/>
            <a:ext cx="10233699" cy="742950"/>
          </a:xfrm>
        </p:spPr>
        <p:txBody>
          <a:bodyPr>
            <a:normAutofit/>
          </a:bodyPr>
          <a:lstStyle/>
          <a:p>
            <a:r>
              <a:rPr lang="en-US" dirty="0"/>
              <a:t>Webinar delivered by</a:t>
            </a:r>
          </a:p>
        </p:txBody>
      </p:sp>
    </p:spTree>
    <p:extLst>
      <p:ext uri="{BB962C8B-B14F-4D97-AF65-F5344CB8AC3E}">
        <p14:creationId xmlns:p14="http://schemas.microsoft.com/office/powerpoint/2010/main" val="2022637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28E2-4F19-DB90-C10D-1E9B6BB79AAF}"/>
              </a:ext>
            </a:extLst>
          </p:cNvPr>
          <p:cNvSpPr>
            <a:spLocks noGrp="1"/>
          </p:cNvSpPr>
          <p:nvPr>
            <p:ph type="title"/>
          </p:nvPr>
        </p:nvSpPr>
        <p:spPr/>
        <p:txBody>
          <a:bodyPr/>
          <a:lstStyle/>
          <a:p>
            <a:r>
              <a:rPr lang="en-US" sz="4000" dirty="0"/>
              <a:t>What work did we complete? </a:t>
            </a:r>
            <a:endParaRPr lang="en-GB" dirty="0"/>
          </a:p>
        </p:txBody>
      </p:sp>
      <p:sp>
        <p:nvSpPr>
          <p:cNvPr id="3" name="Text Placeholder 2">
            <a:extLst>
              <a:ext uri="{FF2B5EF4-FFF2-40B4-BE49-F238E27FC236}">
                <a16:creationId xmlns:a16="http://schemas.microsoft.com/office/drawing/2014/main" id="{578DD7F2-8DE7-2ABF-30B3-35DB31EB6665}"/>
              </a:ext>
            </a:extLst>
          </p:cNvPr>
          <p:cNvSpPr>
            <a:spLocks noGrp="1"/>
          </p:cNvSpPr>
          <p:nvPr>
            <p:ph type="body" sz="quarter" idx="13"/>
          </p:nvPr>
        </p:nvSpPr>
        <p:spPr/>
        <p:txBody>
          <a:bodyPr/>
          <a:lstStyle/>
          <a:p>
            <a:endParaRPr lang="en-GB" sz="1800" dirty="0"/>
          </a:p>
          <a:p>
            <a:endParaRPr lang="en-GB" dirty="0"/>
          </a:p>
          <a:p>
            <a:r>
              <a:rPr lang="en-GB" sz="1800" dirty="0"/>
              <a:t>The purpose of Assessment</a:t>
            </a:r>
          </a:p>
          <a:p>
            <a:endParaRPr lang="en-GB" sz="1800" dirty="0"/>
          </a:p>
          <a:p>
            <a:endParaRPr lang="en-GB" sz="1800" dirty="0"/>
          </a:p>
          <a:p>
            <a:r>
              <a:rPr lang="en-GB" sz="1800" dirty="0"/>
              <a:t>The Collingwood Model: Applying theory to practice</a:t>
            </a:r>
          </a:p>
          <a:p>
            <a:endParaRPr lang="en-GB" dirty="0"/>
          </a:p>
          <a:p>
            <a:endParaRPr lang="en-GB" sz="1800" dirty="0"/>
          </a:p>
          <a:p>
            <a:r>
              <a:rPr lang="en-GB" sz="1800" dirty="0"/>
              <a:t>Endings in Social Work</a:t>
            </a:r>
          </a:p>
          <a:p>
            <a:endParaRPr lang="en-GB" dirty="0"/>
          </a:p>
        </p:txBody>
      </p:sp>
      <p:pic>
        <p:nvPicPr>
          <p:cNvPr id="6" name="Picture 5" descr="Colorful leaf patterns">
            <a:extLst>
              <a:ext uri="{FF2B5EF4-FFF2-40B4-BE49-F238E27FC236}">
                <a16:creationId xmlns:a16="http://schemas.microsoft.com/office/drawing/2014/main" id="{98AC345F-80B4-CEAD-70D9-B758666E2171}"/>
              </a:ext>
            </a:extLst>
          </p:cNvPr>
          <p:cNvPicPr>
            <a:picLocks noChangeAspect="1"/>
          </p:cNvPicPr>
          <p:nvPr/>
        </p:nvPicPr>
        <p:blipFill rotWithShape="1">
          <a:blip r:embed="rId3"/>
          <a:srcRect l="5601" r="24401" b="3"/>
          <a:stretch/>
        </p:blipFill>
        <p:spPr>
          <a:xfrm>
            <a:off x="6525000" y="1629002"/>
            <a:ext cx="4976438" cy="4727347"/>
          </a:xfrm>
          <a:prstGeom prst="rect">
            <a:avLst/>
          </a:prstGeom>
        </p:spPr>
      </p:pic>
    </p:spTree>
    <p:extLst>
      <p:ext uri="{BB962C8B-B14F-4D97-AF65-F5344CB8AC3E}">
        <p14:creationId xmlns:p14="http://schemas.microsoft.com/office/powerpoint/2010/main" val="2631063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28E2-4F19-DB90-C10D-1E9B6BB79AAF}"/>
              </a:ext>
            </a:extLst>
          </p:cNvPr>
          <p:cNvSpPr>
            <a:spLocks noGrp="1"/>
          </p:cNvSpPr>
          <p:nvPr>
            <p:ph type="title"/>
          </p:nvPr>
        </p:nvSpPr>
        <p:spPr/>
        <p:txBody>
          <a:bodyPr/>
          <a:lstStyle/>
          <a:p>
            <a:r>
              <a:rPr lang="en-US" sz="4000" dirty="0"/>
              <a:t>What did I like about the sessions?</a:t>
            </a:r>
            <a:endParaRPr lang="en-GB" dirty="0"/>
          </a:p>
        </p:txBody>
      </p:sp>
      <p:sp>
        <p:nvSpPr>
          <p:cNvPr id="3" name="Text Placeholder 2">
            <a:extLst>
              <a:ext uri="{FF2B5EF4-FFF2-40B4-BE49-F238E27FC236}">
                <a16:creationId xmlns:a16="http://schemas.microsoft.com/office/drawing/2014/main" id="{578DD7F2-8DE7-2ABF-30B3-35DB31EB6665}"/>
              </a:ext>
            </a:extLst>
          </p:cNvPr>
          <p:cNvSpPr>
            <a:spLocks noGrp="1"/>
          </p:cNvSpPr>
          <p:nvPr>
            <p:ph type="body" sz="quarter" idx="13"/>
          </p:nvPr>
        </p:nvSpPr>
        <p:spPr/>
        <p:txBody>
          <a:bodyPr/>
          <a:lstStyle/>
          <a:p>
            <a:endParaRPr lang="en-GB" dirty="0"/>
          </a:p>
        </p:txBody>
      </p:sp>
      <p:graphicFrame>
        <p:nvGraphicFramePr>
          <p:cNvPr id="4" name="Content Placeholder 2">
            <a:extLst>
              <a:ext uri="{FF2B5EF4-FFF2-40B4-BE49-F238E27FC236}">
                <a16:creationId xmlns:a16="http://schemas.microsoft.com/office/drawing/2014/main" id="{A3B702F2-2606-1BE5-6BAD-E2DA4DCA107B}"/>
              </a:ext>
            </a:extLst>
          </p:cNvPr>
          <p:cNvGraphicFramePr>
            <a:graphicFrameLocks noGrp="1"/>
          </p:cNvGraphicFramePr>
          <p:nvPr>
            <p:ph idx="1"/>
            <p:extLst>
              <p:ext uri="{D42A27DB-BD31-4B8C-83A1-F6EECF244321}">
                <p14:modId xmlns:p14="http://schemas.microsoft.com/office/powerpoint/2010/main" val="4128618729"/>
              </p:ext>
            </p:extLst>
          </p:nvPr>
        </p:nvGraphicFramePr>
        <p:xfrm>
          <a:off x="539076" y="1554540"/>
          <a:ext cx="11270065" cy="4744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7317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28E2-4F19-DB90-C10D-1E9B6BB79AAF}"/>
              </a:ext>
            </a:extLst>
          </p:cNvPr>
          <p:cNvSpPr>
            <a:spLocks noGrp="1"/>
          </p:cNvSpPr>
          <p:nvPr>
            <p:ph type="title"/>
          </p:nvPr>
        </p:nvSpPr>
        <p:spPr>
          <a:xfrm>
            <a:off x="539076" y="200722"/>
            <a:ext cx="9293546" cy="1096465"/>
          </a:xfrm>
        </p:spPr>
        <p:txBody>
          <a:bodyPr>
            <a:normAutofit fontScale="90000"/>
          </a:bodyPr>
          <a:lstStyle/>
          <a:p>
            <a:r>
              <a:rPr lang="en-US" dirty="0"/>
              <a:t>How did the sessions add to learning on placement?</a:t>
            </a:r>
            <a:endParaRPr lang="en-GB" dirty="0"/>
          </a:p>
        </p:txBody>
      </p:sp>
      <p:sp>
        <p:nvSpPr>
          <p:cNvPr id="3" name="Text Placeholder 2">
            <a:extLst>
              <a:ext uri="{FF2B5EF4-FFF2-40B4-BE49-F238E27FC236}">
                <a16:creationId xmlns:a16="http://schemas.microsoft.com/office/drawing/2014/main" id="{578DD7F2-8DE7-2ABF-30B3-35DB31EB6665}"/>
              </a:ext>
            </a:extLst>
          </p:cNvPr>
          <p:cNvSpPr>
            <a:spLocks noGrp="1"/>
          </p:cNvSpPr>
          <p:nvPr>
            <p:ph type="body" sz="quarter" idx="13"/>
          </p:nvPr>
        </p:nvSpPr>
        <p:spPr/>
        <p:txBody>
          <a:bodyPr/>
          <a:lstStyle/>
          <a:p>
            <a:endParaRPr lang="en-GB" dirty="0"/>
          </a:p>
        </p:txBody>
      </p:sp>
      <p:graphicFrame>
        <p:nvGraphicFramePr>
          <p:cNvPr id="4" name="Content Placeholder 2">
            <a:extLst>
              <a:ext uri="{FF2B5EF4-FFF2-40B4-BE49-F238E27FC236}">
                <a16:creationId xmlns:a16="http://schemas.microsoft.com/office/drawing/2014/main" id="{91734B48-E83E-9273-B8EB-B1F3473B2783}"/>
              </a:ext>
            </a:extLst>
          </p:cNvPr>
          <p:cNvGraphicFramePr>
            <a:graphicFrameLocks noGrp="1"/>
          </p:cNvGraphicFramePr>
          <p:nvPr>
            <p:ph idx="1"/>
            <p:extLst>
              <p:ext uri="{D42A27DB-BD31-4B8C-83A1-F6EECF244321}">
                <p14:modId xmlns:p14="http://schemas.microsoft.com/office/powerpoint/2010/main" val="367688786"/>
              </p:ext>
            </p:extLst>
          </p:nvPr>
        </p:nvGraphicFramePr>
        <p:xfrm>
          <a:off x="550864" y="2349500"/>
          <a:ext cx="11090273" cy="395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8405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28E2-4F19-DB90-C10D-1E9B6BB79AAF}"/>
              </a:ext>
            </a:extLst>
          </p:cNvPr>
          <p:cNvSpPr>
            <a:spLocks noGrp="1"/>
          </p:cNvSpPr>
          <p:nvPr>
            <p:ph type="title"/>
          </p:nvPr>
        </p:nvSpPr>
        <p:spPr/>
        <p:txBody>
          <a:bodyPr/>
          <a:lstStyle/>
          <a:p>
            <a:r>
              <a:rPr lang="en-GB" dirty="0"/>
              <a:t>Research Project </a:t>
            </a:r>
          </a:p>
        </p:txBody>
      </p:sp>
      <p:sp>
        <p:nvSpPr>
          <p:cNvPr id="3" name="Text Placeholder 2">
            <a:extLst>
              <a:ext uri="{FF2B5EF4-FFF2-40B4-BE49-F238E27FC236}">
                <a16:creationId xmlns:a16="http://schemas.microsoft.com/office/drawing/2014/main" id="{578DD7F2-8DE7-2ABF-30B3-35DB31EB6665}"/>
              </a:ext>
            </a:extLst>
          </p:cNvPr>
          <p:cNvSpPr>
            <a:spLocks noGrp="1"/>
          </p:cNvSpPr>
          <p:nvPr>
            <p:ph type="body" sz="quarter" idx="13"/>
          </p:nvPr>
        </p:nvSpPr>
        <p:spPr/>
        <p:txBody>
          <a:bodyPr/>
          <a:lstStyle/>
          <a:p>
            <a:endParaRPr lang="en-GB" sz="1800" dirty="0">
              <a:effectLst/>
              <a:latin typeface="Arial" panose="020B0604020202020204" pitchFamily="34" charset="0"/>
              <a:ea typeface="Times New Roman" panose="02020603050405020304" pitchFamily="18" charset="0"/>
            </a:endParaRPr>
          </a:p>
          <a:p>
            <a:r>
              <a:rPr lang="en-GB" sz="1800" b="1" dirty="0">
                <a:effectLst/>
                <a:latin typeface="Arial" panose="020B0604020202020204" pitchFamily="34" charset="0"/>
                <a:ea typeface="Times New Roman" panose="02020603050405020304" pitchFamily="18" charset="0"/>
              </a:rPr>
              <a:t>Study title:</a:t>
            </a:r>
            <a:r>
              <a:rPr lang="en-GB" sz="1800" dirty="0">
                <a:effectLst/>
                <a:latin typeface="Arial" panose="020B0604020202020204" pitchFamily="34" charset="0"/>
                <a:ea typeface="Times New Roman" panose="02020603050405020304" pitchFamily="18" charset="0"/>
              </a:rPr>
              <a:t> (Re)designing and developing the Peer Learning Bubble Model through learning collaborations with placement providers, service users and social work students in Northern Ireland.</a:t>
            </a:r>
          </a:p>
          <a:p>
            <a:endParaRPr lang="en-GB" sz="1800" dirty="0">
              <a:effectLst/>
              <a:latin typeface="Times New Roman" panose="02020603050405020304" pitchFamily="18" charset="0"/>
              <a:ea typeface="Times New Roman" panose="02020603050405020304" pitchFamily="18" charset="0"/>
            </a:endParaRPr>
          </a:p>
          <a:p>
            <a:r>
              <a:rPr lang="en-GB" sz="1800" b="1" dirty="0">
                <a:effectLst/>
                <a:latin typeface="Arial" panose="020B0604020202020204" pitchFamily="34" charset="0"/>
                <a:ea typeface="Times New Roman" panose="02020603050405020304" pitchFamily="18" charset="0"/>
              </a:rPr>
              <a:t>Aim</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gn="just">
              <a:lnSpc>
                <a:spcPct val="115000"/>
              </a:lnSpc>
            </a:pPr>
            <a:r>
              <a:rPr lang="en-GB" sz="1800" dirty="0">
                <a:effectLst/>
                <a:latin typeface="Arial" panose="020B0604020202020204" pitchFamily="34" charset="0"/>
                <a:ea typeface="Times New Roman" panose="02020603050405020304" pitchFamily="18" charset="0"/>
              </a:rPr>
              <a:t>The aim is to evaluate the Peer Learning Bubble Model as an additional learning resource for the social work placement experience and final year students’ preparedness for practice.  </a:t>
            </a:r>
          </a:p>
          <a:p>
            <a:pPr algn="just">
              <a:lnSpc>
                <a:spcPct val="115000"/>
              </a:lnSpc>
            </a:pPr>
            <a:endParaRPr lang="en-GB" dirty="0">
              <a:ea typeface="Times New Roman" panose="02020603050405020304" pitchFamily="18" charset="0"/>
            </a:endParaRPr>
          </a:p>
          <a:p>
            <a:pPr algn="just">
              <a:lnSpc>
                <a:spcPct val="115000"/>
              </a:lnSpc>
            </a:pPr>
            <a:r>
              <a:rPr lang="en-GB" sz="1800" dirty="0">
                <a:effectLst/>
                <a:ea typeface="Times New Roman" panose="02020603050405020304" pitchFamily="18" charset="0"/>
              </a:rPr>
              <a:t>Time 1 January 2023- June 2023 placement cycle </a:t>
            </a:r>
          </a:p>
          <a:p>
            <a:pPr algn="just">
              <a:lnSpc>
                <a:spcPct val="115000"/>
              </a:lnSpc>
            </a:pPr>
            <a:r>
              <a:rPr lang="en-GB" dirty="0">
                <a:ea typeface="Times New Roman" panose="02020603050405020304" pitchFamily="18" charset="0"/>
              </a:rPr>
              <a:t>Time 2 August 2023-December 2023 placement cycle</a:t>
            </a:r>
          </a:p>
          <a:p>
            <a:pPr algn="just">
              <a:lnSpc>
                <a:spcPct val="115000"/>
              </a:lnSpc>
            </a:pPr>
            <a:r>
              <a:rPr lang="en-GB" dirty="0">
                <a:ea typeface="Times New Roman" panose="02020603050405020304" pitchFamily="18" charset="0"/>
              </a:rPr>
              <a:t>Time 3 January 2024-June 2024 placement cycle</a:t>
            </a:r>
          </a:p>
          <a:p>
            <a:pPr algn="just">
              <a:lnSpc>
                <a:spcPct val="115000"/>
              </a:lnSpc>
            </a:pPr>
            <a:endParaRPr lang="en-GB" sz="1800" dirty="0">
              <a:effectLst/>
              <a:latin typeface="Times New Roman" panose="02020603050405020304" pitchFamily="18" charset="0"/>
              <a:ea typeface="Times New Roman" panose="02020603050405020304" pitchFamily="18" charset="0"/>
            </a:endParaRPr>
          </a:p>
          <a:p>
            <a:pPr algn="just">
              <a:lnSpc>
                <a:spcPct val="115000"/>
              </a:lnSpc>
            </a:pPr>
            <a:endParaRPr lang="en-GB" sz="1800" dirty="0">
              <a:effectLst/>
              <a:latin typeface="Times New Roman" panose="02020603050405020304" pitchFamily="18"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650190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con&#10;&#10;Description automatically generated">
            <a:extLst>
              <a:ext uri="{FF2B5EF4-FFF2-40B4-BE49-F238E27FC236}">
                <a16:creationId xmlns:a16="http://schemas.microsoft.com/office/drawing/2014/main" id="{194E4CE5-2EF6-6395-4834-3B46920B070C}"/>
              </a:ext>
            </a:extLst>
          </p:cNvPr>
          <p:cNvPicPr>
            <a:picLocks noChangeAspect="1"/>
          </p:cNvPicPr>
          <p:nvPr/>
        </p:nvPicPr>
        <p:blipFill>
          <a:blip r:embed="rId3"/>
          <a:stretch>
            <a:fillRect/>
          </a:stretch>
        </p:blipFill>
        <p:spPr>
          <a:xfrm>
            <a:off x="645906" y="4784439"/>
            <a:ext cx="1485900" cy="1485900"/>
          </a:xfrm>
          <a:prstGeom prst="rect">
            <a:avLst/>
          </a:prstGeom>
        </p:spPr>
      </p:pic>
      <p:pic>
        <p:nvPicPr>
          <p:cNvPr id="5" name="Picture 4" descr="Logo, company name&#10;&#10;Description automatically generated">
            <a:extLst>
              <a:ext uri="{FF2B5EF4-FFF2-40B4-BE49-F238E27FC236}">
                <a16:creationId xmlns:a16="http://schemas.microsoft.com/office/drawing/2014/main" id="{0B3A0893-80F4-600E-0555-8AA7A7C7245F}"/>
              </a:ext>
            </a:extLst>
          </p:cNvPr>
          <p:cNvPicPr>
            <a:picLocks noChangeAspect="1"/>
          </p:cNvPicPr>
          <p:nvPr/>
        </p:nvPicPr>
        <p:blipFill>
          <a:blip r:embed="rId4"/>
          <a:stretch>
            <a:fillRect/>
          </a:stretch>
        </p:blipFill>
        <p:spPr>
          <a:xfrm>
            <a:off x="5097993" y="4784439"/>
            <a:ext cx="1485900" cy="1485900"/>
          </a:xfrm>
          <a:prstGeom prst="rect">
            <a:avLst/>
          </a:prstGeom>
        </p:spPr>
      </p:pic>
      <p:pic>
        <p:nvPicPr>
          <p:cNvPr id="7" name="Picture 6" descr="Logo, company name&#10;&#10;Description automatically generated">
            <a:extLst>
              <a:ext uri="{FF2B5EF4-FFF2-40B4-BE49-F238E27FC236}">
                <a16:creationId xmlns:a16="http://schemas.microsoft.com/office/drawing/2014/main" id="{6040BCAA-47F3-E149-AD04-267E9B2A1BF6}"/>
              </a:ext>
            </a:extLst>
          </p:cNvPr>
          <p:cNvPicPr>
            <a:picLocks noChangeAspect="1"/>
          </p:cNvPicPr>
          <p:nvPr/>
        </p:nvPicPr>
        <p:blipFill>
          <a:blip r:embed="rId5"/>
          <a:stretch>
            <a:fillRect/>
          </a:stretch>
        </p:blipFill>
        <p:spPr>
          <a:xfrm>
            <a:off x="9719890" y="4784439"/>
            <a:ext cx="1485900" cy="1485900"/>
          </a:xfrm>
          <a:prstGeom prst="rect">
            <a:avLst/>
          </a:prstGeom>
        </p:spPr>
      </p:pic>
      <p:sp>
        <p:nvSpPr>
          <p:cNvPr id="2" name="Title 1">
            <a:extLst>
              <a:ext uri="{FF2B5EF4-FFF2-40B4-BE49-F238E27FC236}">
                <a16:creationId xmlns:a16="http://schemas.microsoft.com/office/drawing/2014/main" id="{0DF5269B-8F9A-41C0-A9C8-BE24E866D71E}"/>
              </a:ext>
            </a:extLst>
          </p:cNvPr>
          <p:cNvSpPr>
            <a:spLocks noGrp="1"/>
          </p:cNvSpPr>
          <p:nvPr>
            <p:ph type="title"/>
          </p:nvPr>
        </p:nvSpPr>
        <p:spPr>
          <a:xfrm>
            <a:off x="539077" y="170481"/>
            <a:ext cx="10309737" cy="1588976"/>
          </a:xfrm>
        </p:spPr>
        <p:txBody>
          <a:bodyPr/>
          <a:lstStyle/>
          <a:p>
            <a:pPr algn="ctr"/>
            <a:r>
              <a:rPr lang="en-US" dirty="0"/>
              <a:t>Workshops with students</a:t>
            </a:r>
          </a:p>
        </p:txBody>
      </p:sp>
      <p:sp>
        <p:nvSpPr>
          <p:cNvPr id="3" name="Text Placeholder 2">
            <a:extLst>
              <a:ext uri="{FF2B5EF4-FFF2-40B4-BE49-F238E27FC236}">
                <a16:creationId xmlns:a16="http://schemas.microsoft.com/office/drawing/2014/main" id="{7FD17A69-DE5E-442F-AFE7-4A260AC8D1A3}"/>
              </a:ext>
            </a:extLst>
          </p:cNvPr>
          <p:cNvSpPr>
            <a:spLocks noGrp="1"/>
          </p:cNvSpPr>
          <p:nvPr>
            <p:ph type="body" sz="quarter" idx="4294967295"/>
          </p:nvPr>
        </p:nvSpPr>
        <p:spPr>
          <a:xfrm>
            <a:off x="539076" y="2073561"/>
            <a:ext cx="9782795" cy="2677827"/>
          </a:xfrm>
        </p:spPr>
        <p:txBody>
          <a:bodyPr>
            <a:normAutofit/>
          </a:bodyPr>
          <a:lstStyle/>
          <a:p>
            <a:r>
              <a:rPr lang="en-US" dirty="0">
                <a:ea typeface="+mn-lt"/>
                <a:cs typeface="+mn-lt"/>
              </a:rPr>
              <a:t>More personal learning experience –small numbers</a:t>
            </a:r>
          </a:p>
          <a:p>
            <a:r>
              <a:rPr lang="en-US" dirty="0">
                <a:ea typeface="+mn-lt"/>
                <a:cs typeface="+mn-lt"/>
              </a:rPr>
              <a:t>Sustainability – no travel involved (cost of living challenges)</a:t>
            </a:r>
          </a:p>
          <a:p>
            <a:r>
              <a:rPr lang="en-US" dirty="0"/>
              <a:t>Extension of supervision </a:t>
            </a:r>
          </a:p>
          <a:p>
            <a:r>
              <a:rPr lang="en-US" dirty="0"/>
              <a:t>Non -judgmental learning environment </a:t>
            </a:r>
          </a:p>
          <a:p>
            <a:r>
              <a:rPr lang="en-US" dirty="0"/>
              <a:t>Contribution to 6 Key Roles and Social Work Standards </a:t>
            </a:r>
          </a:p>
        </p:txBody>
      </p:sp>
    </p:spTree>
    <p:extLst>
      <p:ext uri="{BB962C8B-B14F-4D97-AF65-F5344CB8AC3E}">
        <p14:creationId xmlns:p14="http://schemas.microsoft.com/office/powerpoint/2010/main" val="790552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con&#10;&#10;Description automatically generated">
            <a:extLst>
              <a:ext uri="{FF2B5EF4-FFF2-40B4-BE49-F238E27FC236}">
                <a16:creationId xmlns:a16="http://schemas.microsoft.com/office/drawing/2014/main" id="{194E4CE5-2EF6-6395-4834-3B46920B070C}"/>
              </a:ext>
            </a:extLst>
          </p:cNvPr>
          <p:cNvPicPr>
            <a:picLocks noChangeAspect="1"/>
          </p:cNvPicPr>
          <p:nvPr/>
        </p:nvPicPr>
        <p:blipFill>
          <a:blip r:embed="rId3"/>
          <a:stretch>
            <a:fillRect/>
          </a:stretch>
        </p:blipFill>
        <p:spPr>
          <a:xfrm>
            <a:off x="645906" y="4784439"/>
            <a:ext cx="1485900" cy="1485900"/>
          </a:xfrm>
          <a:prstGeom prst="rect">
            <a:avLst/>
          </a:prstGeom>
        </p:spPr>
      </p:pic>
      <p:pic>
        <p:nvPicPr>
          <p:cNvPr id="5" name="Picture 4" descr="Logo, company name&#10;&#10;Description automatically generated">
            <a:extLst>
              <a:ext uri="{FF2B5EF4-FFF2-40B4-BE49-F238E27FC236}">
                <a16:creationId xmlns:a16="http://schemas.microsoft.com/office/drawing/2014/main" id="{0B3A0893-80F4-600E-0555-8AA7A7C7245F}"/>
              </a:ext>
            </a:extLst>
          </p:cNvPr>
          <p:cNvPicPr>
            <a:picLocks noChangeAspect="1"/>
          </p:cNvPicPr>
          <p:nvPr/>
        </p:nvPicPr>
        <p:blipFill>
          <a:blip r:embed="rId4"/>
          <a:stretch>
            <a:fillRect/>
          </a:stretch>
        </p:blipFill>
        <p:spPr>
          <a:xfrm>
            <a:off x="5097993" y="4784439"/>
            <a:ext cx="1485900" cy="1485900"/>
          </a:xfrm>
          <a:prstGeom prst="rect">
            <a:avLst/>
          </a:prstGeom>
        </p:spPr>
      </p:pic>
      <p:pic>
        <p:nvPicPr>
          <p:cNvPr id="7" name="Picture 6" descr="Logo, company name&#10;&#10;Description automatically generated">
            <a:extLst>
              <a:ext uri="{FF2B5EF4-FFF2-40B4-BE49-F238E27FC236}">
                <a16:creationId xmlns:a16="http://schemas.microsoft.com/office/drawing/2014/main" id="{6040BCAA-47F3-E149-AD04-267E9B2A1BF6}"/>
              </a:ext>
            </a:extLst>
          </p:cNvPr>
          <p:cNvPicPr>
            <a:picLocks noChangeAspect="1"/>
          </p:cNvPicPr>
          <p:nvPr/>
        </p:nvPicPr>
        <p:blipFill>
          <a:blip r:embed="rId5"/>
          <a:stretch>
            <a:fillRect/>
          </a:stretch>
        </p:blipFill>
        <p:spPr>
          <a:xfrm>
            <a:off x="9719890" y="4784439"/>
            <a:ext cx="1485900" cy="1485900"/>
          </a:xfrm>
          <a:prstGeom prst="rect">
            <a:avLst/>
          </a:prstGeom>
        </p:spPr>
      </p:pic>
      <p:sp>
        <p:nvSpPr>
          <p:cNvPr id="2" name="Title 1">
            <a:extLst>
              <a:ext uri="{FF2B5EF4-FFF2-40B4-BE49-F238E27FC236}">
                <a16:creationId xmlns:a16="http://schemas.microsoft.com/office/drawing/2014/main" id="{0DF5269B-8F9A-41C0-A9C8-BE24E866D71E}"/>
              </a:ext>
            </a:extLst>
          </p:cNvPr>
          <p:cNvSpPr>
            <a:spLocks noGrp="1"/>
          </p:cNvSpPr>
          <p:nvPr>
            <p:ph type="title"/>
          </p:nvPr>
        </p:nvSpPr>
        <p:spPr>
          <a:xfrm>
            <a:off x="539077" y="170481"/>
            <a:ext cx="10309737" cy="1588976"/>
          </a:xfrm>
        </p:spPr>
        <p:txBody>
          <a:bodyPr/>
          <a:lstStyle/>
          <a:p>
            <a:pPr algn="ctr"/>
            <a:r>
              <a:rPr lang="en-US" dirty="0"/>
              <a:t>Workshops with students</a:t>
            </a:r>
          </a:p>
        </p:txBody>
      </p:sp>
      <p:sp>
        <p:nvSpPr>
          <p:cNvPr id="3" name="Text Placeholder 2">
            <a:extLst>
              <a:ext uri="{FF2B5EF4-FFF2-40B4-BE49-F238E27FC236}">
                <a16:creationId xmlns:a16="http://schemas.microsoft.com/office/drawing/2014/main" id="{7FD17A69-DE5E-442F-AFE7-4A260AC8D1A3}"/>
              </a:ext>
            </a:extLst>
          </p:cNvPr>
          <p:cNvSpPr>
            <a:spLocks noGrp="1"/>
          </p:cNvSpPr>
          <p:nvPr>
            <p:ph type="body" sz="quarter" idx="4294967295"/>
          </p:nvPr>
        </p:nvSpPr>
        <p:spPr>
          <a:xfrm>
            <a:off x="539076" y="2073561"/>
            <a:ext cx="9782795" cy="2677827"/>
          </a:xfrm>
        </p:spPr>
        <p:txBody>
          <a:bodyPr>
            <a:normAutofit/>
          </a:bodyPr>
          <a:lstStyle/>
          <a:p>
            <a:r>
              <a:rPr lang="en-US" dirty="0">
                <a:ea typeface="+mn-lt"/>
                <a:cs typeface="+mn-lt"/>
              </a:rPr>
              <a:t>Became a more strategic learner- cross pollination of ideas- making theory to practice accessible.</a:t>
            </a:r>
          </a:p>
          <a:p>
            <a:r>
              <a:rPr lang="en-US" dirty="0">
                <a:ea typeface="+mn-lt"/>
                <a:cs typeface="+mn-lt"/>
              </a:rPr>
              <a:t>Learning about different job roles and signposting for resources</a:t>
            </a:r>
          </a:p>
          <a:p>
            <a:r>
              <a:rPr lang="en-US" dirty="0">
                <a:ea typeface="+mn-lt"/>
                <a:cs typeface="+mn-lt"/>
              </a:rPr>
              <a:t>Sometimes </a:t>
            </a:r>
            <a:r>
              <a:rPr lang="en-US" dirty="0" err="1">
                <a:ea typeface="+mn-lt"/>
                <a:cs typeface="+mn-lt"/>
              </a:rPr>
              <a:t>wifi</a:t>
            </a:r>
            <a:r>
              <a:rPr lang="en-US" dirty="0">
                <a:ea typeface="+mn-lt"/>
                <a:cs typeface="+mn-lt"/>
              </a:rPr>
              <a:t> access in placement sites was problematic </a:t>
            </a:r>
          </a:p>
          <a:p>
            <a:r>
              <a:rPr lang="en-US" dirty="0">
                <a:ea typeface="+mn-lt"/>
                <a:cs typeface="+mn-lt"/>
              </a:rPr>
              <a:t>Increased confidence</a:t>
            </a:r>
          </a:p>
        </p:txBody>
      </p:sp>
    </p:spTree>
    <p:extLst>
      <p:ext uri="{BB962C8B-B14F-4D97-AF65-F5344CB8AC3E}">
        <p14:creationId xmlns:p14="http://schemas.microsoft.com/office/powerpoint/2010/main" val="2742094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28E2-4F19-DB90-C10D-1E9B6BB79AAF}"/>
              </a:ext>
            </a:extLst>
          </p:cNvPr>
          <p:cNvSpPr>
            <a:spLocks noGrp="1"/>
          </p:cNvSpPr>
          <p:nvPr>
            <p:ph type="title"/>
          </p:nvPr>
        </p:nvSpPr>
        <p:spPr/>
        <p:txBody>
          <a:bodyPr>
            <a:normAutofit/>
          </a:bodyPr>
          <a:lstStyle/>
          <a:p>
            <a:r>
              <a:rPr lang="en-GB" dirty="0"/>
              <a:t> Assessed Year in Employment</a:t>
            </a:r>
          </a:p>
        </p:txBody>
      </p:sp>
      <p:sp>
        <p:nvSpPr>
          <p:cNvPr id="3" name="Text Placeholder 2">
            <a:extLst>
              <a:ext uri="{FF2B5EF4-FFF2-40B4-BE49-F238E27FC236}">
                <a16:creationId xmlns:a16="http://schemas.microsoft.com/office/drawing/2014/main" id="{578DD7F2-8DE7-2ABF-30B3-35DB31EB6665}"/>
              </a:ext>
            </a:extLst>
          </p:cNvPr>
          <p:cNvSpPr>
            <a:spLocks noGrp="1"/>
          </p:cNvSpPr>
          <p:nvPr>
            <p:ph type="body" sz="quarter" idx="13"/>
          </p:nvPr>
        </p:nvSpPr>
        <p:spPr/>
        <p:txBody>
          <a:bodyPr>
            <a:normAutofit fontScale="92500" lnSpcReduction="10000"/>
          </a:bodyPr>
          <a:lstStyle/>
          <a:p>
            <a:endParaRPr lang="en-GB" dirty="0"/>
          </a:p>
          <a:p>
            <a:r>
              <a:rPr lang="en-GB" sz="2800" dirty="0"/>
              <a:t>Using the Peer Learning Bubble Model for Assessed Year in Employment- experienced by NQSWs as a continuation of their placement experience and professional training.</a:t>
            </a:r>
          </a:p>
          <a:p>
            <a:endParaRPr lang="en-GB" sz="2800" dirty="0"/>
          </a:p>
          <a:p>
            <a:r>
              <a:rPr lang="en-GB" sz="2800" dirty="0"/>
              <a:t>A model to support ongoing professional participation and membership in a community of learning and practice (the transition from final year student to newly qualified social worker).</a:t>
            </a:r>
          </a:p>
          <a:p>
            <a:endParaRPr lang="en-GB" sz="2800" dirty="0"/>
          </a:p>
          <a:p>
            <a:r>
              <a:rPr lang="en-GB" sz="2800" dirty="0"/>
              <a:t>A supportive online community of learning and practice to encourage and promote Continued Professional Development and Professional in Practice pathways.</a:t>
            </a:r>
          </a:p>
          <a:p>
            <a:endParaRPr lang="en-GB" sz="2800" dirty="0"/>
          </a:p>
          <a:p>
            <a:endParaRPr lang="en-GB" dirty="0"/>
          </a:p>
          <a:p>
            <a:endParaRPr lang="en-GB" dirty="0"/>
          </a:p>
        </p:txBody>
      </p:sp>
    </p:spTree>
    <p:extLst>
      <p:ext uri="{BB962C8B-B14F-4D97-AF65-F5344CB8AC3E}">
        <p14:creationId xmlns:p14="http://schemas.microsoft.com/office/powerpoint/2010/main" val="2618877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5269B-8F9A-41C0-A9C8-BE24E866D71E}"/>
              </a:ext>
            </a:extLst>
          </p:cNvPr>
          <p:cNvSpPr>
            <a:spLocks noGrp="1"/>
          </p:cNvSpPr>
          <p:nvPr>
            <p:ph type="title"/>
          </p:nvPr>
        </p:nvSpPr>
        <p:spPr>
          <a:xfrm>
            <a:off x="539077" y="1835053"/>
            <a:ext cx="6702971" cy="772528"/>
          </a:xfrm>
        </p:spPr>
        <p:txBody>
          <a:bodyPr>
            <a:normAutofit/>
          </a:bodyPr>
          <a:lstStyle/>
          <a:p>
            <a:pPr algn="ctr"/>
            <a:r>
              <a:rPr lang="en-US" sz="4800" dirty="0"/>
              <a:t>Over to You</a:t>
            </a:r>
          </a:p>
        </p:txBody>
      </p:sp>
      <p:sp>
        <p:nvSpPr>
          <p:cNvPr id="3" name="Text Placeholder 2">
            <a:extLst>
              <a:ext uri="{FF2B5EF4-FFF2-40B4-BE49-F238E27FC236}">
                <a16:creationId xmlns:a16="http://schemas.microsoft.com/office/drawing/2014/main" id="{7FD17A69-DE5E-442F-AFE7-4A260AC8D1A3}"/>
              </a:ext>
            </a:extLst>
          </p:cNvPr>
          <p:cNvSpPr>
            <a:spLocks noGrp="1"/>
          </p:cNvSpPr>
          <p:nvPr>
            <p:ph type="body" sz="quarter" idx="4294967295"/>
          </p:nvPr>
        </p:nvSpPr>
        <p:spPr>
          <a:xfrm>
            <a:off x="539076" y="2840466"/>
            <a:ext cx="6208965" cy="1185123"/>
          </a:xfrm>
        </p:spPr>
        <p:txBody>
          <a:bodyPr>
            <a:normAutofit fontScale="25000" lnSpcReduction="20000"/>
          </a:bodyPr>
          <a:lstStyle/>
          <a:p>
            <a:pPr marL="0" indent="0" algn="ctr">
              <a:buNone/>
            </a:pPr>
            <a:endParaRPr lang="en-US" sz="7600" b="1" dirty="0">
              <a:ea typeface="+mn-lt"/>
              <a:cs typeface="+mn-lt"/>
            </a:endParaRPr>
          </a:p>
          <a:p>
            <a:pPr marL="0" indent="0" algn="ctr">
              <a:buNone/>
            </a:pPr>
            <a:r>
              <a:rPr lang="en-US" sz="14400" b="1" dirty="0">
                <a:ea typeface="+mn-lt"/>
                <a:cs typeface="+mn-lt"/>
              </a:rPr>
              <a:t>Breakout rooms </a:t>
            </a:r>
          </a:p>
          <a:p>
            <a:pPr marL="0" indent="0" algn="ctr">
              <a:buNone/>
            </a:pPr>
            <a:endParaRPr lang="en-US" sz="14400" b="1" dirty="0">
              <a:ea typeface="+mn-lt"/>
              <a:cs typeface="+mn-lt"/>
            </a:endParaRPr>
          </a:p>
          <a:p>
            <a:pPr marL="0" indent="0" algn="ctr">
              <a:buNone/>
            </a:pPr>
            <a:endParaRPr lang="en-US" sz="5900" b="1" dirty="0">
              <a:ea typeface="+mn-lt"/>
              <a:cs typeface="+mn-lt"/>
            </a:endParaRPr>
          </a:p>
          <a:p>
            <a:pPr marL="0" indent="0" algn="ctr">
              <a:buNone/>
            </a:pPr>
            <a:r>
              <a:rPr lang="en-US" sz="8000" b="1" dirty="0">
                <a:ea typeface="+mn-lt"/>
                <a:cs typeface="+mn-lt"/>
              </a:rPr>
              <a:t>Q3. </a:t>
            </a:r>
            <a:r>
              <a:rPr lang="en-US" sz="8000" dirty="0">
                <a:ea typeface="+mn-lt"/>
                <a:cs typeface="+mn-lt"/>
              </a:rPr>
              <a:t>Thinking about the transition from final placement student to newly qualified social worker, how do you see the Peer Learning Bubble Model being applied to AYE?</a:t>
            </a:r>
          </a:p>
          <a:p>
            <a:pPr marL="0" indent="0" algn="ctr">
              <a:buNone/>
            </a:pPr>
            <a:r>
              <a:rPr lang="en-US" sz="8000" b="1" dirty="0">
                <a:ea typeface="+mn-lt"/>
                <a:cs typeface="+mn-lt"/>
              </a:rPr>
              <a:t>  </a:t>
            </a:r>
          </a:p>
          <a:p>
            <a:endParaRPr lang="en-US" dirty="0"/>
          </a:p>
        </p:txBody>
      </p:sp>
      <p:pic>
        <p:nvPicPr>
          <p:cNvPr id="9" name="Picture 8">
            <a:extLst>
              <a:ext uri="{FF2B5EF4-FFF2-40B4-BE49-F238E27FC236}">
                <a16:creationId xmlns:a16="http://schemas.microsoft.com/office/drawing/2014/main" id="{81681DE1-6C90-C441-A437-F79F9F124D7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7685200" y="0"/>
            <a:ext cx="4506800" cy="6858000"/>
          </a:xfrm>
          <a:prstGeom prst="rect">
            <a:avLst/>
          </a:prstGeom>
        </p:spPr>
      </p:pic>
    </p:spTree>
    <p:extLst>
      <p:ext uri="{BB962C8B-B14F-4D97-AF65-F5344CB8AC3E}">
        <p14:creationId xmlns:p14="http://schemas.microsoft.com/office/powerpoint/2010/main" val="3403850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27372-61E0-B138-91FF-9D4B1C7E2BFE}"/>
              </a:ext>
            </a:extLst>
          </p:cNvPr>
          <p:cNvSpPr>
            <a:spLocks noGrp="1"/>
          </p:cNvSpPr>
          <p:nvPr>
            <p:ph type="title"/>
          </p:nvPr>
        </p:nvSpPr>
        <p:spPr/>
        <p:txBody>
          <a:bodyPr/>
          <a:lstStyle/>
          <a:p>
            <a:r>
              <a:rPr lang="en-GB" dirty="0"/>
              <a:t>Finally …..quick poll </a:t>
            </a:r>
          </a:p>
        </p:txBody>
      </p:sp>
      <p:sp>
        <p:nvSpPr>
          <p:cNvPr id="3" name="Text Placeholder 2">
            <a:extLst>
              <a:ext uri="{FF2B5EF4-FFF2-40B4-BE49-F238E27FC236}">
                <a16:creationId xmlns:a16="http://schemas.microsoft.com/office/drawing/2014/main" id="{E98F3D2F-AB35-35B0-9365-FD2DE60EAA69}"/>
              </a:ext>
            </a:extLst>
          </p:cNvPr>
          <p:cNvSpPr>
            <a:spLocks noGrp="1"/>
          </p:cNvSpPr>
          <p:nvPr>
            <p:ph type="body" sz="quarter" idx="13"/>
          </p:nvPr>
        </p:nvSpPr>
        <p:spPr/>
        <p:txBody>
          <a:bodyPr/>
          <a:lstStyle/>
          <a:p>
            <a:endParaRPr lang="en-GB" dirty="0"/>
          </a:p>
          <a:p>
            <a:pPr algn="l" rtl="0"/>
            <a:r>
              <a:rPr lang="en-GB" sz="2800" b="0" i="0" u="none" strike="noStrike" dirty="0">
                <a:effectLst/>
              </a:rPr>
              <a:t>Do you have a better understanding of how the Peer Learning Bubble Model can be used to enhance learning, provide support, and promote development in social work placements?</a:t>
            </a:r>
          </a:p>
          <a:p>
            <a:pPr algn="l" rtl="0"/>
            <a:endParaRPr lang="en-GB" dirty="0">
              <a:latin typeface="Helvetica Neue" panose="02000503000000020004" pitchFamily="2" charset="0"/>
            </a:endParaRPr>
          </a:p>
          <a:p>
            <a:pPr algn="l" rtl="0"/>
            <a:endParaRPr lang="en-GB" b="0" i="0" u="none" strike="noStrike" dirty="0">
              <a:effectLst/>
              <a:latin typeface="Helvetica Neue" panose="02000503000000020004" pitchFamily="2" charset="0"/>
            </a:endParaRPr>
          </a:p>
          <a:p>
            <a:br>
              <a:rPr lang="en-GB" dirty="0"/>
            </a:br>
            <a:endParaRPr lang="en-GB" dirty="0"/>
          </a:p>
        </p:txBody>
      </p:sp>
    </p:spTree>
    <p:extLst>
      <p:ext uri="{BB962C8B-B14F-4D97-AF65-F5344CB8AC3E}">
        <p14:creationId xmlns:p14="http://schemas.microsoft.com/office/powerpoint/2010/main" val="1453412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790EBCB-557A-B442-A956-3039B45CB780}"/>
              </a:ext>
            </a:extLst>
          </p:cNvPr>
          <p:cNvSpPr>
            <a:spLocks noGrp="1"/>
          </p:cNvSpPr>
          <p:nvPr>
            <p:ph type="body" sz="quarter" idx="13"/>
          </p:nvPr>
        </p:nvSpPr>
        <p:spPr>
          <a:xfrm>
            <a:off x="539076" y="1423686"/>
            <a:ext cx="11156213" cy="5324355"/>
          </a:xfrm>
        </p:spPr>
        <p:txBody>
          <a:bodyPr/>
          <a:lstStyle/>
          <a:p>
            <a:r>
              <a:rPr lang="en-GB" sz="1800" dirty="0">
                <a:effectLst/>
                <a:latin typeface="Arial" panose="020B0604020202020204" pitchFamily="34" charset="0"/>
                <a:ea typeface="Times New Roman" panose="02020603050405020304" pitchFamily="18" charset="0"/>
              </a:rPr>
              <a:t> </a:t>
            </a:r>
            <a:r>
              <a:rPr lang="en-GB" sz="1800" b="1" dirty="0">
                <a:effectLst/>
                <a:latin typeface="Arial" panose="020B0604020202020204" pitchFamily="34" charset="0"/>
                <a:ea typeface="Times New Roman" panose="02020603050405020304" pitchFamily="18" charset="0"/>
              </a:rPr>
              <a:t>a) Read</a:t>
            </a:r>
          </a:p>
          <a:p>
            <a:r>
              <a:rPr lang="en-GB" sz="1800" dirty="0">
                <a:effectLst/>
                <a:latin typeface="Arial" panose="020B0604020202020204" pitchFamily="34" charset="0"/>
                <a:ea typeface="Times New Roman" panose="02020603050405020304" pitchFamily="18" charset="0"/>
              </a:rPr>
              <a:t>MacDermott, D. and Harkin-MacDermott, C. (2021) Perceptions of trainee practice teachers in Northern Ireland: assessing competence and readiness to practise during COVID 19. </a:t>
            </a:r>
            <a:r>
              <a:rPr lang="en-GB" sz="1800" i="1" dirty="0">
                <a:effectLst/>
                <a:latin typeface="Arial" panose="020B0604020202020204" pitchFamily="34" charset="0"/>
                <a:ea typeface="Times New Roman" panose="02020603050405020304" pitchFamily="18" charset="0"/>
              </a:rPr>
              <a:t>Practice</a:t>
            </a:r>
            <a:r>
              <a:rPr lang="en-GB" sz="1800" dirty="0">
                <a:effectLst/>
                <a:latin typeface="Arial" panose="020B0604020202020204" pitchFamily="34" charset="0"/>
                <a:ea typeface="Times New Roman" panose="02020603050405020304" pitchFamily="18" charset="0"/>
              </a:rPr>
              <a:t>, 33 (5), 355-374.  </a:t>
            </a:r>
            <a:r>
              <a:rPr lang="en-GB" sz="1800" dirty="0" err="1">
                <a:effectLst/>
                <a:latin typeface="Arial" panose="020B0604020202020204" pitchFamily="34" charset="0"/>
                <a:ea typeface="Times New Roman" panose="02020603050405020304" pitchFamily="18" charset="0"/>
              </a:rPr>
              <a:t>doi.org</a:t>
            </a:r>
            <a:r>
              <a:rPr lang="en-GB" sz="1800" dirty="0">
                <a:effectLst/>
                <a:latin typeface="Arial" panose="020B0604020202020204" pitchFamily="34" charset="0"/>
                <a:ea typeface="Times New Roman" panose="02020603050405020304" pitchFamily="18" charset="0"/>
              </a:rPr>
              <a:t>/10.1080/09503153.2021.1904868 (Open Access)</a:t>
            </a:r>
          </a:p>
          <a:p>
            <a:r>
              <a:rPr lang="en-GB" sz="1800" dirty="0">
                <a:effectLst/>
                <a:ea typeface="Times New Roman" panose="02020603050405020304" pitchFamily="18" charset="0"/>
                <a:hlinkClick r:id="rId3"/>
              </a:rPr>
              <a:t>https://www.tandfonline.com/doi/full/10.1080/09503153.2021.1904868</a:t>
            </a:r>
            <a:endParaRPr lang="en-GB" sz="1800" dirty="0">
              <a:effectLst/>
              <a:ea typeface="Times New Roman" panose="02020603050405020304" pitchFamily="18" charset="0"/>
            </a:endParaRPr>
          </a:p>
          <a:p>
            <a:endParaRPr lang="en-GB" dirty="0">
              <a:ea typeface="Times New Roman" panose="02020603050405020304" pitchFamily="18" charset="0"/>
            </a:endParaRPr>
          </a:p>
          <a:p>
            <a:r>
              <a:rPr lang="en-GB" b="1" dirty="0">
                <a:ea typeface="Times New Roman" panose="02020603050405020304" pitchFamily="18" charset="0"/>
              </a:rPr>
              <a:t>b) Contact us </a:t>
            </a:r>
          </a:p>
          <a:p>
            <a:r>
              <a:rPr lang="en-GB" dirty="0">
                <a:ea typeface="Times New Roman" panose="02020603050405020304" pitchFamily="18" charset="0"/>
                <a:hlinkClick r:id="rId4"/>
              </a:rPr>
              <a:t>dj.macdermott@ulster.ac.uk</a:t>
            </a:r>
            <a:r>
              <a:rPr lang="en-GB" dirty="0">
                <a:ea typeface="Times New Roman" panose="02020603050405020304" pitchFamily="18" charset="0"/>
              </a:rPr>
              <a:t> and </a:t>
            </a:r>
            <a:r>
              <a:rPr lang="en-GB" dirty="0">
                <a:ea typeface="Times New Roman" panose="02020603050405020304" pitchFamily="18" charset="0"/>
                <a:hlinkClick r:id="rId5"/>
              </a:rPr>
              <a:t>caoimhe.macdermott@brysoncarewest.org</a:t>
            </a:r>
            <a:endParaRPr lang="en-GB" dirty="0">
              <a:ea typeface="Times New Roman" panose="02020603050405020304" pitchFamily="18" charset="0"/>
            </a:endParaRPr>
          </a:p>
          <a:p>
            <a:endParaRPr lang="en-GB" dirty="0">
              <a:ea typeface="Times New Roman" panose="02020603050405020304" pitchFamily="18" charset="0"/>
            </a:endParaRPr>
          </a:p>
          <a:p>
            <a:r>
              <a:rPr lang="en-GB" b="1" dirty="0">
                <a:ea typeface="Times New Roman" panose="02020603050405020304" pitchFamily="18" charset="0"/>
              </a:rPr>
              <a:t>c) Share </a:t>
            </a:r>
          </a:p>
          <a:p>
            <a:r>
              <a:rPr lang="en-GB" dirty="0">
                <a:ea typeface="Times New Roman" panose="02020603050405020304" pitchFamily="18" charset="0"/>
              </a:rPr>
              <a:t>Model  infographic is available on the Northern Ireland Degree in Social Work Partnership website      (</a:t>
            </a:r>
            <a:r>
              <a:rPr lang="en-GB" dirty="0">
                <a:ea typeface="Times New Roman" panose="02020603050405020304" pitchFamily="18" charset="0"/>
                <a:hlinkClick r:id="rId6"/>
              </a:rPr>
              <a:t>www.nidswp.net</a:t>
            </a:r>
            <a:r>
              <a:rPr lang="en-GB" dirty="0">
                <a:ea typeface="Times New Roman" panose="02020603050405020304" pitchFamily="18" charset="0"/>
              </a:rPr>
              <a:t>) </a:t>
            </a:r>
          </a:p>
          <a:p>
            <a:endParaRPr lang="en-GB" dirty="0">
              <a:ea typeface="Times New Roman" panose="02020603050405020304" pitchFamily="18" charset="0"/>
            </a:endParaRPr>
          </a:p>
          <a:p>
            <a:endParaRPr lang="en-GB" dirty="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a:p>
            <a:endParaRPr lang="en-US" dirty="0"/>
          </a:p>
        </p:txBody>
      </p:sp>
      <p:sp>
        <p:nvSpPr>
          <p:cNvPr id="4" name="Title 3">
            <a:extLst>
              <a:ext uri="{FF2B5EF4-FFF2-40B4-BE49-F238E27FC236}">
                <a16:creationId xmlns:a16="http://schemas.microsoft.com/office/drawing/2014/main" id="{752B9D0A-301F-4E41-A4A5-B1ACC7BFA02E}"/>
              </a:ext>
            </a:extLst>
          </p:cNvPr>
          <p:cNvSpPr>
            <a:spLocks noGrp="1"/>
          </p:cNvSpPr>
          <p:nvPr>
            <p:ph type="title"/>
          </p:nvPr>
        </p:nvSpPr>
        <p:spPr/>
        <p:txBody>
          <a:bodyPr/>
          <a:lstStyle/>
          <a:p>
            <a:r>
              <a:rPr lang="en-US" dirty="0"/>
              <a:t>Interested in learning more?</a:t>
            </a:r>
          </a:p>
        </p:txBody>
      </p:sp>
    </p:spTree>
    <p:extLst>
      <p:ext uri="{BB962C8B-B14F-4D97-AF65-F5344CB8AC3E}">
        <p14:creationId xmlns:p14="http://schemas.microsoft.com/office/powerpoint/2010/main" val="264248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A colourful light bulb with business icons">
            <a:extLst>
              <a:ext uri="{FF2B5EF4-FFF2-40B4-BE49-F238E27FC236}">
                <a16:creationId xmlns:a16="http://schemas.microsoft.com/office/drawing/2014/main" id="{1989064C-5304-160A-9A6D-0FE9202ECAF8}"/>
              </a:ext>
            </a:extLst>
          </p:cNvPr>
          <p:cNvPicPr>
            <a:picLocks noChangeAspect="1"/>
          </p:cNvPicPr>
          <p:nvPr/>
        </p:nvPicPr>
        <p:blipFill rotWithShape="1">
          <a:blip r:embed="rId3">
            <a:alphaModFix amt="55000"/>
          </a:blip>
          <a:srcRect t="15451" b="12164"/>
          <a:stretch/>
        </p:blipFill>
        <p:spPr>
          <a:xfrm>
            <a:off x="0" y="0"/>
            <a:ext cx="12191979" cy="7147931"/>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p:spPr>
      </p:pic>
      <p:sp>
        <p:nvSpPr>
          <p:cNvPr id="2" name="Title 1">
            <a:extLst>
              <a:ext uri="{FF2B5EF4-FFF2-40B4-BE49-F238E27FC236}">
                <a16:creationId xmlns:a16="http://schemas.microsoft.com/office/drawing/2014/main" id="{7C42CEC7-E3A2-03F9-2DE9-CEC003F5F6A0}"/>
              </a:ext>
            </a:extLst>
          </p:cNvPr>
          <p:cNvSpPr>
            <a:spLocks noGrp="1"/>
          </p:cNvSpPr>
          <p:nvPr>
            <p:ph type="ctrTitle"/>
          </p:nvPr>
        </p:nvSpPr>
        <p:spPr>
          <a:xfrm>
            <a:off x="1524000" y="1026747"/>
            <a:ext cx="9144000" cy="1106101"/>
          </a:xfrm>
        </p:spPr>
        <p:txBody>
          <a:bodyPr>
            <a:normAutofit/>
          </a:bodyPr>
          <a:lstStyle/>
          <a:p>
            <a:pPr algn="ctr"/>
            <a:r>
              <a:rPr lang="en-GB" sz="4000" b="1" dirty="0"/>
              <a:t>Presentation Outline </a:t>
            </a:r>
          </a:p>
        </p:txBody>
      </p:sp>
      <p:sp>
        <p:nvSpPr>
          <p:cNvPr id="3" name="Subtitle 2">
            <a:extLst>
              <a:ext uri="{FF2B5EF4-FFF2-40B4-BE49-F238E27FC236}">
                <a16:creationId xmlns:a16="http://schemas.microsoft.com/office/drawing/2014/main" id="{528EECA7-4E1B-7C3E-957B-C1F99CAD3189}"/>
              </a:ext>
            </a:extLst>
          </p:cNvPr>
          <p:cNvSpPr>
            <a:spLocks noGrp="1"/>
          </p:cNvSpPr>
          <p:nvPr>
            <p:ph type="subTitle" idx="1"/>
          </p:nvPr>
        </p:nvSpPr>
        <p:spPr>
          <a:xfrm>
            <a:off x="892098" y="3186112"/>
            <a:ext cx="10169912" cy="2467555"/>
          </a:xfrm>
        </p:spPr>
        <p:txBody>
          <a:bodyPr>
            <a:normAutofit fontScale="92500" lnSpcReduction="10000"/>
          </a:bodyPr>
          <a:lstStyle/>
          <a:p>
            <a:pPr marL="514350" indent="-514350" algn="l">
              <a:buAutoNum type="alphaLcParenR"/>
            </a:pPr>
            <a:r>
              <a:rPr lang="en-GB" sz="3200" dirty="0"/>
              <a:t>Introducing the Peer Learning Bubble Model and the four domains</a:t>
            </a:r>
          </a:p>
          <a:p>
            <a:pPr marL="514350" indent="-514350" algn="l">
              <a:buAutoNum type="alphaLcParenR"/>
            </a:pPr>
            <a:r>
              <a:rPr lang="en-GB" sz="3200" dirty="0"/>
              <a:t>Student perspectives (Rachel, Emma and Lesley Ann)</a:t>
            </a:r>
          </a:p>
          <a:p>
            <a:pPr marL="514350" indent="-514350" algn="l">
              <a:buAutoNum type="alphaLcParenR"/>
            </a:pPr>
            <a:r>
              <a:rPr lang="en-GB" sz="3200" dirty="0"/>
              <a:t>Over to you (breakout rooms)</a:t>
            </a:r>
          </a:p>
          <a:p>
            <a:pPr marL="514350" indent="-514350" algn="l">
              <a:buAutoNum type="alphaLcParenR"/>
            </a:pPr>
            <a:r>
              <a:rPr lang="en-GB" sz="3200" dirty="0"/>
              <a:t>Reflections and what next</a:t>
            </a:r>
          </a:p>
          <a:p>
            <a:pPr marL="514350" indent="-514350" algn="l">
              <a:buAutoNum type="alphaLcParenR"/>
            </a:pPr>
            <a:endParaRPr lang="en-GB" sz="3200" dirty="0"/>
          </a:p>
          <a:p>
            <a:pPr marL="514350" indent="-514350" algn="l">
              <a:buAutoNum type="alphaLcParenR"/>
            </a:pPr>
            <a:endParaRPr lang="en-GB" sz="3200" dirty="0"/>
          </a:p>
          <a:p>
            <a:pPr algn="l"/>
            <a:endParaRPr lang="en-GB" sz="3200" dirty="0"/>
          </a:p>
          <a:p>
            <a:pPr algn="l"/>
            <a:endParaRPr lang="en-GB" sz="3200" dirty="0"/>
          </a:p>
        </p:txBody>
      </p:sp>
    </p:spTree>
    <p:extLst>
      <p:ext uri="{BB962C8B-B14F-4D97-AF65-F5344CB8AC3E}">
        <p14:creationId xmlns:p14="http://schemas.microsoft.com/office/powerpoint/2010/main" val="1990701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10;&#10;Description automatically generated with medium confidence">
            <a:extLst>
              <a:ext uri="{FF2B5EF4-FFF2-40B4-BE49-F238E27FC236}">
                <a16:creationId xmlns:a16="http://schemas.microsoft.com/office/drawing/2014/main" id="{E3E26A75-10B9-2E17-BB2C-0765C462A736}"/>
              </a:ext>
            </a:extLst>
          </p:cNvPr>
          <p:cNvPicPr>
            <a:picLocks noChangeAspect="1"/>
          </p:cNvPicPr>
          <p:nvPr/>
        </p:nvPicPr>
        <p:blipFill>
          <a:blip r:embed="rId3"/>
          <a:stretch>
            <a:fillRect/>
          </a:stretch>
        </p:blipFill>
        <p:spPr>
          <a:xfrm>
            <a:off x="8593246" y="3254205"/>
            <a:ext cx="2983082" cy="2983082"/>
          </a:xfrm>
          <a:prstGeom prst="rect">
            <a:avLst/>
          </a:prstGeom>
        </p:spPr>
      </p:pic>
      <p:sp>
        <p:nvSpPr>
          <p:cNvPr id="2" name="Title 1">
            <a:extLst>
              <a:ext uri="{FF2B5EF4-FFF2-40B4-BE49-F238E27FC236}">
                <a16:creationId xmlns:a16="http://schemas.microsoft.com/office/drawing/2014/main" id="{8EA763C9-7DE1-4689-8A35-529C9D2ADCEE}"/>
              </a:ext>
            </a:extLst>
          </p:cNvPr>
          <p:cNvSpPr>
            <a:spLocks noGrp="1"/>
          </p:cNvSpPr>
          <p:nvPr>
            <p:ph type="title"/>
          </p:nvPr>
        </p:nvSpPr>
        <p:spPr>
          <a:xfrm>
            <a:off x="539076" y="524658"/>
            <a:ext cx="9195233" cy="1029883"/>
          </a:xfrm>
        </p:spPr>
        <p:txBody>
          <a:bodyPr>
            <a:normAutofit fontScale="90000"/>
          </a:bodyPr>
          <a:lstStyle/>
          <a:p>
            <a:r>
              <a:rPr lang="en-US" dirty="0"/>
              <a:t>Origins of the Peer Learning Bubble Model MacDermott and Harkin-MacDermott (2021)</a:t>
            </a:r>
          </a:p>
        </p:txBody>
      </p:sp>
      <p:sp>
        <p:nvSpPr>
          <p:cNvPr id="3" name="Text Placeholder 2">
            <a:extLst>
              <a:ext uri="{FF2B5EF4-FFF2-40B4-BE49-F238E27FC236}">
                <a16:creationId xmlns:a16="http://schemas.microsoft.com/office/drawing/2014/main" id="{7092E1EC-3DA9-475D-82F3-01C85A562A96}"/>
              </a:ext>
            </a:extLst>
          </p:cNvPr>
          <p:cNvSpPr>
            <a:spLocks noGrp="1"/>
          </p:cNvSpPr>
          <p:nvPr>
            <p:ph type="body" sz="quarter" idx="13"/>
          </p:nvPr>
        </p:nvSpPr>
        <p:spPr>
          <a:xfrm>
            <a:off x="539077" y="1554541"/>
            <a:ext cx="8057236" cy="4801809"/>
          </a:xfrm>
        </p:spPr>
        <p:txBody>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ea typeface="Calibri" panose="020F0502020204030204" pitchFamily="34" charset="0"/>
              </a:rPr>
              <a:t>The Peer Learning Bubble Model was created and designed in response to the uncertain learning landscape presented in the first wave of the coronavirus pandemic in Northern Ireland. </a:t>
            </a:r>
          </a:p>
          <a:p>
            <a:pPr marL="285750" indent="-285750">
              <a:buFont typeface="Arial" panose="020B0604020202020204" pitchFamily="34" charset="0"/>
              <a:buChar char="•"/>
            </a:pPr>
            <a:endParaRPr lang="en-GB" dirty="0"/>
          </a:p>
          <a:p>
            <a:pPr marL="285750" indent="-285750" algn="just">
              <a:buFont typeface="Arial" panose="020B0604020202020204" pitchFamily="34" charset="0"/>
              <a:buChar char="•"/>
            </a:pPr>
            <a:r>
              <a:rPr lang="en-GB" sz="1800" dirty="0">
                <a:effectLst/>
                <a:ea typeface="Calibri" panose="020F0502020204030204" pitchFamily="34" charset="0"/>
              </a:rPr>
              <a:t>“A hybrid learning model for social work placements and a virtual learning environment to support the ongoing assessment of student’s competence” (MacDermott and Harkin-MacDermott, 2021, p.368).</a:t>
            </a:r>
          </a:p>
          <a:p>
            <a:pPr marL="285750" indent="-285750" algn="just">
              <a:buFont typeface="Arial" panose="020B0604020202020204" pitchFamily="34" charset="0"/>
              <a:buChar char="•"/>
            </a:pPr>
            <a:endParaRPr lang="en-GB" dirty="0">
              <a:ea typeface="Calibri" panose="020F0502020204030204" pitchFamily="34" charset="0"/>
            </a:endParaRPr>
          </a:p>
          <a:p>
            <a:pPr marL="285750" indent="-285750" algn="just">
              <a:buFont typeface="Arial" panose="020B0604020202020204" pitchFamily="34" charset="0"/>
              <a:buChar char="•"/>
            </a:pPr>
            <a:r>
              <a:rPr lang="en-GB" sz="1800" dirty="0">
                <a:effectLst/>
                <a:ea typeface="Calibri" panose="020F0502020204030204" pitchFamily="34" charset="0"/>
              </a:rPr>
              <a:t>The coronavirus pandemic has impacted the ways in which social work education and placements have been delivered, promoting opportunities for alternative and creative ways of delivering professional education. </a:t>
            </a: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79412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6C45C80-0D9A-A31B-CB8F-CC0E7B520168}"/>
              </a:ext>
            </a:extLst>
          </p:cNvPr>
          <p:cNvPicPr>
            <a:picLocks noGrp="1" noChangeAspect="1"/>
          </p:cNvPicPr>
          <p:nvPr>
            <p:ph idx="1"/>
          </p:nvPr>
        </p:nvPicPr>
        <p:blipFill rotWithShape="1">
          <a:blip r:embed="rId3"/>
          <a:srcRect t="12280" b="34003"/>
          <a:stretch/>
        </p:blipFill>
        <p:spPr>
          <a:xfrm>
            <a:off x="3814763" y="10"/>
            <a:ext cx="8383862" cy="6875809"/>
          </a:xfrm>
          <a:prstGeom prst="rect">
            <a:avLst/>
          </a:prstGeom>
        </p:spPr>
      </p:pic>
      <p:sp>
        <p:nvSpPr>
          <p:cNvPr id="87" name="Freeform: Shape 8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499166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con&#10;&#10;Description automatically generated">
            <a:extLst>
              <a:ext uri="{FF2B5EF4-FFF2-40B4-BE49-F238E27FC236}">
                <a16:creationId xmlns:a16="http://schemas.microsoft.com/office/drawing/2014/main" id="{194E4CE5-2EF6-6395-4834-3B46920B070C}"/>
              </a:ext>
            </a:extLst>
          </p:cNvPr>
          <p:cNvPicPr>
            <a:picLocks noChangeAspect="1"/>
          </p:cNvPicPr>
          <p:nvPr/>
        </p:nvPicPr>
        <p:blipFill>
          <a:blip r:embed="rId3"/>
          <a:stretch>
            <a:fillRect/>
          </a:stretch>
        </p:blipFill>
        <p:spPr>
          <a:xfrm>
            <a:off x="645906" y="4784439"/>
            <a:ext cx="1485900" cy="1485900"/>
          </a:xfrm>
          <a:prstGeom prst="rect">
            <a:avLst/>
          </a:prstGeom>
        </p:spPr>
      </p:pic>
      <p:pic>
        <p:nvPicPr>
          <p:cNvPr id="5" name="Picture 4" descr="Logo, company name&#10;&#10;Description automatically generated">
            <a:extLst>
              <a:ext uri="{FF2B5EF4-FFF2-40B4-BE49-F238E27FC236}">
                <a16:creationId xmlns:a16="http://schemas.microsoft.com/office/drawing/2014/main" id="{0B3A0893-80F4-600E-0555-8AA7A7C7245F}"/>
              </a:ext>
            </a:extLst>
          </p:cNvPr>
          <p:cNvPicPr>
            <a:picLocks noChangeAspect="1"/>
          </p:cNvPicPr>
          <p:nvPr/>
        </p:nvPicPr>
        <p:blipFill>
          <a:blip r:embed="rId4"/>
          <a:stretch>
            <a:fillRect/>
          </a:stretch>
        </p:blipFill>
        <p:spPr>
          <a:xfrm>
            <a:off x="3015725" y="4784439"/>
            <a:ext cx="1485900" cy="1485900"/>
          </a:xfrm>
          <a:prstGeom prst="rect">
            <a:avLst/>
          </a:prstGeom>
        </p:spPr>
      </p:pic>
      <p:pic>
        <p:nvPicPr>
          <p:cNvPr id="7" name="Picture 6" descr="Logo, company name&#10;&#10;Description automatically generated">
            <a:extLst>
              <a:ext uri="{FF2B5EF4-FFF2-40B4-BE49-F238E27FC236}">
                <a16:creationId xmlns:a16="http://schemas.microsoft.com/office/drawing/2014/main" id="{6040BCAA-47F3-E149-AD04-267E9B2A1BF6}"/>
              </a:ext>
            </a:extLst>
          </p:cNvPr>
          <p:cNvPicPr>
            <a:picLocks noChangeAspect="1"/>
          </p:cNvPicPr>
          <p:nvPr/>
        </p:nvPicPr>
        <p:blipFill>
          <a:blip r:embed="rId5"/>
          <a:stretch>
            <a:fillRect/>
          </a:stretch>
        </p:blipFill>
        <p:spPr>
          <a:xfrm>
            <a:off x="5466151" y="4751388"/>
            <a:ext cx="1485900" cy="1485900"/>
          </a:xfrm>
          <a:prstGeom prst="rect">
            <a:avLst/>
          </a:prstGeom>
        </p:spPr>
      </p:pic>
      <p:sp>
        <p:nvSpPr>
          <p:cNvPr id="2" name="Title 1">
            <a:extLst>
              <a:ext uri="{FF2B5EF4-FFF2-40B4-BE49-F238E27FC236}">
                <a16:creationId xmlns:a16="http://schemas.microsoft.com/office/drawing/2014/main" id="{0DF5269B-8F9A-41C0-A9C8-BE24E866D71E}"/>
              </a:ext>
            </a:extLst>
          </p:cNvPr>
          <p:cNvSpPr>
            <a:spLocks noGrp="1"/>
          </p:cNvSpPr>
          <p:nvPr>
            <p:ph type="title"/>
          </p:nvPr>
        </p:nvSpPr>
        <p:spPr>
          <a:xfrm>
            <a:off x="539077" y="1835053"/>
            <a:ext cx="6702971" cy="772528"/>
          </a:xfrm>
        </p:spPr>
        <p:txBody>
          <a:bodyPr/>
          <a:lstStyle/>
          <a:p>
            <a:r>
              <a:rPr lang="en-US" dirty="0"/>
              <a:t>Rachel</a:t>
            </a:r>
          </a:p>
        </p:txBody>
      </p:sp>
      <p:sp>
        <p:nvSpPr>
          <p:cNvPr id="3" name="Text Placeholder 2">
            <a:extLst>
              <a:ext uri="{FF2B5EF4-FFF2-40B4-BE49-F238E27FC236}">
                <a16:creationId xmlns:a16="http://schemas.microsoft.com/office/drawing/2014/main" id="{7FD17A69-DE5E-442F-AFE7-4A260AC8D1A3}"/>
              </a:ext>
            </a:extLst>
          </p:cNvPr>
          <p:cNvSpPr>
            <a:spLocks noGrp="1"/>
          </p:cNvSpPr>
          <p:nvPr>
            <p:ph type="body" sz="quarter" idx="4294967295"/>
          </p:nvPr>
        </p:nvSpPr>
        <p:spPr>
          <a:xfrm>
            <a:off x="539076" y="2607582"/>
            <a:ext cx="6208965" cy="1328732"/>
          </a:xfrm>
        </p:spPr>
        <p:txBody>
          <a:bodyPr>
            <a:normAutofit fontScale="55000" lnSpcReduction="20000"/>
          </a:bodyPr>
          <a:lstStyle/>
          <a:p>
            <a:pPr marL="0" indent="0">
              <a:buNone/>
            </a:pPr>
            <a:endParaRPr lang="en-US" sz="5900" b="1" dirty="0">
              <a:ea typeface="+mn-lt"/>
              <a:cs typeface="+mn-lt"/>
            </a:endParaRPr>
          </a:p>
          <a:p>
            <a:pPr marL="0" indent="0">
              <a:buNone/>
            </a:pPr>
            <a:r>
              <a:rPr lang="en-US" sz="5900" b="1" dirty="0">
                <a:ea typeface="+mn-lt"/>
                <a:cs typeface="+mn-lt"/>
              </a:rPr>
              <a:t>What work did you complete as part of a Peer Learning Bubble?</a:t>
            </a:r>
            <a:endParaRPr lang="en-US" sz="5900" b="1" dirty="0">
              <a:cs typeface="Calibri" panose="020F0502020204030204"/>
            </a:endParaRPr>
          </a:p>
          <a:p>
            <a:endParaRPr lang="en-US" dirty="0"/>
          </a:p>
        </p:txBody>
      </p:sp>
      <p:pic>
        <p:nvPicPr>
          <p:cNvPr id="9" name="Picture 8">
            <a:extLst>
              <a:ext uri="{FF2B5EF4-FFF2-40B4-BE49-F238E27FC236}">
                <a16:creationId xmlns:a16="http://schemas.microsoft.com/office/drawing/2014/main" id="{81681DE1-6C90-C441-A437-F79F9F124D78}"/>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7685200" y="0"/>
            <a:ext cx="4506800" cy="6858000"/>
          </a:xfrm>
          <a:prstGeom prst="rect">
            <a:avLst/>
          </a:prstGeom>
        </p:spPr>
      </p:pic>
    </p:spTree>
    <p:extLst>
      <p:ext uri="{BB962C8B-B14F-4D97-AF65-F5344CB8AC3E}">
        <p14:creationId xmlns:p14="http://schemas.microsoft.com/office/powerpoint/2010/main" val="745485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790EBCB-557A-B442-A956-3039B45CB780}"/>
              </a:ext>
            </a:extLst>
          </p:cNvPr>
          <p:cNvSpPr>
            <a:spLocks noGrp="1"/>
          </p:cNvSpPr>
          <p:nvPr>
            <p:ph type="body" sz="quarter" idx="13"/>
          </p:nvPr>
        </p:nvSpPr>
        <p:spPr/>
        <p:txBody>
          <a:bodyPr/>
          <a:lstStyle/>
          <a:p>
            <a:pPr marL="285750" indent="-285750">
              <a:buFont typeface="Arial" panose="020B0604020202020204" pitchFamily="34" charset="0"/>
              <a:buChar char="•"/>
            </a:pPr>
            <a:r>
              <a:rPr lang="en-US" sz="2000" dirty="0">
                <a:ea typeface="+mn-lt"/>
                <a:cs typeface="+mn-lt"/>
              </a:rPr>
              <a:t>Present to peer group, using various digital skills to feedback on our service user group, as experts by experience. </a:t>
            </a:r>
          </a:p>
          <a:p>
            <a:endParaRPr lang="en-US" sz="2000" dirty="0">
              <a:ea typeface="+mn-lt"/>
              <a:cs typeface="+mn-lt"/>
            </a:endParaRPr>
          </a:p>
          <a:p>
            <a:pPr marL="285750" indent="-285750">
              <a:buFont typeface="Arial" panose="020B0604020202020204" pitchFamily="34" charset="0"/>
              <a:buChar char="•"/>
            </a:pPr>
            <a:r>
              <a:rPr lang="en-US" sz="2000" dirty="0">
                <a:cs typeface="Calibri"/>
              </a:rPr>
              <a:t>Discuss with peers how our practice has developed. Reflect as a group on how we have applied Social Work theory in practice, what we felt worked positively, and what we would do differently in future practice. What is the learning from this? </a:t>
            </a:r>
          </a:p>
          <a:p>
            <a:endParaRPr lang="en-US" sz="2000" dirty="0">
              <a:cs typeface="Calibri"/>
            </a:endParaRPr>
          </a:p>
          <a:p>
            <a:pPr marL="285750" indent="-285750">
              <a:buFont typeface="Arial" panose="020B0604020202020204" pitchFamily="34" charset="0"/>
              <a:buChar char="•"/>
            </a:pPr>
            <a:r>
              <a:rPr lang="en-US" sz="2000" dirty="0">
                <a:cs typeface="Calibri"/>
              </a:rPr>
              <a:t>Give peer to peer feedback, and help each other with new digital skills, which we progressed week to week with more confidence. </a:t>
            </a:r>
          </a:p>
          <a:p>
            <a:pPr marL="285750" indent="-285750">
              <a:buFont typeface="Arial" panose="020B0604020202020204" pitchFamily="34" charset="0"/>
              <a:buChar char="•"/>
            </a:pPr>
            <a:endParaRPr lang="en-US" b="1" dirty="0">
              <a:cs typeface="Calibri"/>
            </a:endParaRPr>
          </a:p>
          <a:p>
            <a:pPr marL="285750" indent="-285750">
              <a:buFont typeface="Arial" panose="020B0604020202020204" pitchFamily="34" charset="0"/>
              <a:buChar char="•"/>
            </a:pPr>
            <a:endParaRPr lang="en-US" b="1" dirty="0">
              <a:cs typeface="Calibri"/>
            </a:endParaRPr>
          </a:p>
          <a:p>
            <a:pPr marL="285750" indent="-285750">
              <a:buFont typeface="Arial" panose="020B0604020202020204" pitchFamily="34" charset="0"/>
              <a:buChar char="•"/>
            </a:pPr>
            <a:endParaRPr lang="en-US" dirty="0">
              <a:cs typeface="Calibri" panose="020F0502020204030204"/>
            </a:endParaRPr>
          </a:p>
          <a:p>
            <a:endParaRPr lang="en-US" dirty="0"/>
          </a:p>
        </p:txBody>
      </p:sp>
      <p:sp>
        <p:nvSpPr>
          <p:cNvPr id="4" name="Title 3">
            <a:extLst>
              <a:ext uri="{FF2B5EF4-FFF2-40B4-BE49-F238E27FC236}">
                <a16:creationId xmlns:a16="http://schemas.microsoft.com/office/drawing/2014/main" id="{752B9D0A-301F-4E41-A4A5-B1ACC7BFA02E}"/>
              </a:ext>
            </a:extLst>
          </p:cNvPr>
          <p:cNvSpPr>
            <a:spLocks noGrp="1"/>
          </p:cNvSpPr>
          <p:nvPr>
            <p:ph type="title"/>
          </p:nvPr>
        </p:nvSpPr>
        <p:spPr/>
        <p:txBody>
          <a:bodyPr/>
          <a:lstStyle/>
          <a:p>
            <a:r>
              <a:rPr lang="en-US" dirty="0"/>
              <a:t>Rachel</a:t>
            </a:r>
          </a:p>
        </p:txBody>
      </p:sp>
    </p:spTree>
    <p:extLst>
      <p:ext uri="{BB962C8B-B14F-4D97-AF65-F5344CB8AC3E}">
        <p14:creationId xmlns:p14="http://schemas.microsoft.com/office/powerpoint/2010/main" val="4031735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8961F0-D774-9441-9793-E4EBB7A240B6}"/>
              </a:ext>
            </a:extLst>
          </p:cNvPr>
          <p:cNvSpPr>
            <a:spLocks noGrp="1"/>
          </p:cNvSpPr>
          <p:nvPr>
            <p:ph type="body" sz="quarter" idx="13"/>
          </p:nvPr>
        </p:nvSpPr>
        <p:spPr>
          <a:xfrm>
            <a:off x="457200" y="1342343"/>
            <a:ext cx="11238089" cy="4468149"/>
          </a:xfrm>
        </p:spPr>
        <p:txBody>
          <a:bodyPr>
            <a:normAutofit/>
          </a:bodyPr>
          <a:lstStyle/>
          <a:p>
            <a:r>
              <a:rPr lang="en-US" dirty="0">
                <a:cs typeface="Calibri"/>
              </a:rPr>
              <a:t>Discuss topics of Power Inequalities, Human Rights and Social Injustice relating to our separate service user groups, and what key learning we have gained from this experience. </a:t>
            </a:r>
          </a:p>
          <a:p>
            <a:endParaRPr lang="en-US" dirty="0">
              <a:cs typeface="Calibri"/>
            </a:endParaRPr>
          </a:p>
          <a:p>
            <a:pPr algn="ctr"/>
            <a:r>
              <a:rPr lang="en-US" b="1" dirty="0">
                <a:cs typeface="Calibri"/>
              </a:rPr>
              <a:t>Action learning tasks</a:t>
            </a:r>
            <a:endParaRPr lang="en-US" b="1" dirty="0"/>
          </a:p>
          <a:p>
            <a:r>
              <a:rPr lang="en-US" dirty="0">
                <a:cs typeface="Calibri"/>
              </a:rPr>
              <a:t>Present to peers through action learning tasks, from perspective of our service user group, on themes such as: </a:t>
            </a:r>
          </a:p>
          <a:p>
            <a:r>
              <a:rPr lang="en-US" dirty="0">
                <a:cs typeface="Calibri"/>
              </a:rPr>
              <a:t>-Anti-Oppressive Practice</a:t>
            </a:r>
          </a:p>
          <a:p>
            <a:r>
              <a:rPr lang="en-US" dirty="0">
                <a:cs typeface="Calibri"/>
              </a:rPr>
              <a:t>-What is Assessment?</a:t>
            </a:r>
          </a:p>
          <a:p>
            <a:r>
              <a:rPr lang="en-US" dirty="0">
                <a:cs typeface="Calibri"/>
              </a:rPr>
              <a:t>-Collingwood Model</a:t>
            </a:r>
          </a:p>
          <a:p>
            <a:r>
              <a:rPr lang="en-US" dirty="0">
                <a:cs typeface="Calibri"/>
              </a:rPr>
              <a:t>-Reflection in Practice</a:t>
            </a:r>
          </a:p>
          <a:p>
            <a:r>
              <a:rPr lang="en-US" dirty="0">
                <a:cs typeface="Calibri"/>
              </a:rPr>
              <a:t>-Theory to Inform</a:t>
            </a:r>
          </a:p>
          <a:p>
            <a:r>
              <a:rPr lang="en-US" dirty="0">
                <a:cs typeface="Calibri"/>
              </a:rPr>
              <a:t>-Theory to Intervene</a:t>
            </a:r>
          </a:p>
          <a:p>
            <a:endParaRPr lang="en-US" dirty="0"/>
          </a:p>
        </p:txBody>
      </p:sp>
      <p:sp>
        <p:nvSpPr>
          <p:cNvPr id="3" name="Title 2">
            <a:extLst>
              <a:ext uri="{FF2B5EF4-FFF2-40B4-BE49-F238E27FC236}">
                <a16:creationId xmlns:a16="http://schemas.microsoft.com/office/drawing/2014/main" id="{7F6455BF-8A3B-5248-B6B1-709325A17B84}"/>
              </a:ext>
            </a:extLst>
          </p:cNvPr>
          <p:cNvSpPr>
            <a:spLocks noGrp="1"/>
          </p:cNvSpPr>
          <p:nvPr>
            <p:ph type="title"/>
          </p:nvPr>
        </p:nvSpPr>
        <p:spPr>
          <a:xfrm>
            <a:off x="457200" y="569815"/>
            <a:ext cx="7494003" cy="772528"/>
          </a:xfrm>
        </p:spPr>
        <p:txBody>
          <a:bodyPr/>
          <a:lstStyle/>
          <a:p>
            <a:r>
              <a:rPr lang="en-US" dirty="0"/>
              <a:t>Rachel</a:t>
            </a:r>
          </a:p>
        </p:txBody>
      </p:sp>
    </p:spTree>
    <p:extLst>
      <p:ext uri="{BB962C8B-B14F-4D97-AF65-F5344CB8AC3E}">
        <p14:creationId xmlns:p14="http://schemas.microsoft.com/office/powerpoint/2010/main" val="1682682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8961F0-D774-9441-9793-E4EBB7A240B6}"/>
              </a:ext>
            </a:extLst>
          </p:cNvPr>
          <p:cNvSpPr>
            <a:spLocks noGrp="1"/>
          </p:cNvSpPr>
          <p:nvPr>
            <p:ph type="body" sz="quarter" idx="13"/>
          </p:nvPr>
        </p:nvSpPr>
        <p:spPr>
          <a:xfrm>
            <a:off x="457200" y="1099595"/>
            <a:ext cx="11238089" cy="5256755"/>
          </a:xfrm>
        </p:spPr>
        <p:txBody>
          <a:bodyPr/>
          <a:lstStyle/>
          <a:p>
            <a:r>
              <a:rPr lang="en-GB" dirty="0">
                <a:cs typeface="Calibri" panose="020F0502020204030204"/>
              </a:rPr>
              <a:t>Safe space to be open and honest with peers. Safety to trial and error with new digital skills.</a:t>
            </a:r>
          </a:p>
          <a:p>
            <a:endParaRPr lang="en-GB" dirty="0"/>
          </a:p>
          <a:p>
            <a:r>
              <a:rPr lang="en-GB" dirty="0">
                <a:cs typeface="Calibri" panose="020F0502020204030204"/>
              </a:rPr>
              <a:t>Opportunity to reflect in practice, the safety of a small group allowed us to be open and honest with each other, and we developed a supportive network with each other.</a:t>
            </a:r>
          </a:p>
          <a:p>
            <a:endParaRPr lang="en-GB" dirty="0"/>
          </a:p>
          <a:p>
            <a:r>
              <a:rPr lang="en-GB" dirty="0">
                <a:cs typeface="Calibri"/>
              </a:rPr>
              <a:t>Reflecting on our practice in our own language, made understanding social work theory a lot more accessible to me. </a:t>
            </a:r>
          </a:p>
          <a:p>
            <a:endParaRPr lang="en-GB" dirty="0"/>
          </a:p>
          <a:p>
            <a:r>
              <a:rPr lang="en-GB" dirty="0">
                <a:cs typeface="Calibri" panose="020F0502020204030204"/>
              </a:rPr>
              <a:t>Learn from peers who have been on placement with different service user groups. The different theories that they have been informed by. </a:t>
            </a:r>
          </a:p>
          <a:p>
            <a:endParaRPr lang="en-GB" dirty="0">
              <a:cs typeface="Calibri" panose="020F0502020204030204"/>
            </a:endParaRPr>
          </a:p>
          <a:p>
            <a:r>
              <a:rPr lang="en-GB" dirty="0">
                <a:cs typeface="Calibri" panose="020F0502020204030204"/>
              </a:rPr>
              <a:t>Recognising how myself and my peers grew in confidence as the weeks progressed, with digital skills and presenting skills. This felt daunting at the start, but it became much more natural to everyone</a:t>
            </a:r>
            <a:r>
              <a:rPr lang="en-GB" b="1" dirty="0">
                <a:cs typeface="Calibri" panose="020F0502020204030204"/>
              </a:rPr>
              <a:t>. </a:t>
            </a:r>
          </a:p>
          <a:p>
            <a:endParaRPr lang="en-GB" b="1" dirty="0">
              <a:cs typeface="Calibri" panose="020F0502020204030204"/>
            </a:endParaRPr>
          </a:p>
          <a:p>
            <a:endParaRPr lang="en-GB" dirty="0"/>
          </a:p>
        </p:txBody>
      </p:sp>
      <p:sp>
        <p:nvSpPr>
          <p:cNvPr id="3" name="Title 2">
            <a:extLst>
              <a:ext uri="{FF2B5EF4-FFF2-40B4-BE49-F238E27FC236}">
                <a16:creationId xmlns:a16="http://schemas.microsoft.com/office/drawing/2014/main" id="{7F6455BF-8A3B-5248-B6B1-709325A17B84}"/>
              </a:ext>
            </a:extLst>
          </p:cNvPr>
          <p:cNvSpPr>
            <a:spLocks noGrp="1"/>
          </p:cNvSpPr>
          <p:nvPr>
            <p:ph type="title"/>
          </p:nvPr>
        </p:nvSpPr>
        <p:spPr>
          <a:xfrm>
            <a:off x="457200" y="569815"/>
            <a:ext cx="10700795" cy="772528"/>
          </a:xfrm>
        </p:spPr>
        <p:txBody>
          <a:bodyPr>
            <a:noAutofit/>
          </a:bodyPr>
          <a:lstStyle/>
          <a:p>
            <a:r>
              <a:rPr lang="en-US" sz="2800" b="1" dirty="0">
                <a:ea typeface="+mn-lt"/>
                <a:cs typeface="+mn-lt"/>
              </a:rPr>
              <a:t>What did you like about the Peer Learning Bubble sessions?</a:t>
            </a:r>
            <a:br>
              <a:rPr lang="en-US" sz="2800" b="1" dirty="0">
                <a:cs typeface="Calibri"/>
              </a:rPr>
            </a:br>
            <a:endParaRPr lang="en-US" sz="2800" dirty="0"/>
          </a:p>
        </p:txBody>
      </p:sp>
    </p:spTree>
    <p:extLst>
      <p:ext uri="{BB962C8B-B14F-4D97-AF65-F5344CB8AC3E}">
        <p14:creationId xmlns:p14="http://schemas.microsoft.com/office/powerpoint/2010/main" val="818931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10358</TotalTime>
  <Words>1575</Words>
  <Application>Microsoft Office PowerPoint</Application>
  <PresentationFormat>Widescreen</PresentationFormat>
  <Paragraphs>217</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Black</vt:lpstr>
      <vt:lpstr>Calibri</vt:lpstr>
      <vt:lpstr>Calibri Light</vt:lpstr>
      <vt:lpstr>Helvetica Neue</vt:lpstr>
      <vt:lpstr>Times New Roman</vt:lpstr>
      <vt:lpstr>Office Theme</vt:lpstr>
      <vt:lpstr>Applying the Peer Learning Bubble Model with voluntary sector social work students in Northern Ireland    </vt:lpstr>
      <vt:lpstr>Webinar delivered by</vt:lpstr>
      <vt:lpstr>Presentation Outline </vt:lpstr>
      <vt:lpstr>Origins of the Peer Learning Bubble Model MacDermott and Harkin-MacDermott (2021)</vt:lpstr>
      <vt:lpstr>PowerPoint Presentation</vt:lpstr>
      <vt:lpstr>Rachel</vt:lpstr>
      <vt:lpstr>Rachel</vt:lpstr>
      <vt:lpstr>Rachel</vt:lpstr>
      <vt:lpstr>What did you like about the Peer Learning Bubble sessions? </vt:lpstr>
      <vt:lpstr>How did the Peer Learning Bubble sessions add to your learning on placement? </vt:lpstr>
      <vt:lpstr>Rachel’s final reflection</vt:lpstr>
      <vt:lpstr>Over to You</vt:lpstr>
      <vt:lpstr>Emma</vt:lpstr>
      <vt:lpstr>What work did you complete as part of a Peer Learning Bubble? </vt:lpstr>
      <vt:lpstr>What did you like about the Peer Learning Bubble Sessions?</vt:lpstr>
      <vt:lpstr>How did the Peer Learning Bubble sessions add to your learning on placement?</vt:lpstr>
      <vt:lpstr>Emma McAlister   Level Two Student      Citizenship Award Winner </vt:lpstr>
      <vt:lpstr>Over to You</vt:lpstr>
      <vt:lpstr>Lesley Ann</vt:lpstr>
      <vt:lpstr>What work did we complete? </vt:lpstr>
      <vt:lpstr>What did I like about the sessions?</vt:lpstr>
      <vt:lpstr>How did the sessions add to learning on placement?</vt:lpstr>
      <vt:lpstr>Research Project </vt:lpstr>
      <vt:lpstr>Workshops with students</vt:lpstr>
      <vt:lpstr>Workshops with students</vt:lpstr>
      <vt:lpstr> Assessed Year in Employment</vt:lpstr>
      <vt:lpstr>Over to You</vt:lpstr>
      <vt:lpstr>Finally …..quick poll </vt:lpstr>
      <vt:lpstr>Interested in learning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Learning Bubble Model  The “digital “in the social work degree: Continuing the Conversion workshop  7th February 2023</dc:title>
  <dc:creator>MacDermott, Denise</dc:creator>
  <cp:lastModifiedBy>Alison Shaw</cp:lastModifiedBy>
  <cp:revision>19</cp:revision>
  <cp:lastPrinted>2023-06-06T14:53:43Z</cp:lastPrinted>
  <dcterms:created xsi:type="dcterms:W3CDTF">2023-02-05T12:01:06Z</dcterms:created>
  <dcterms:modified xsi:type="dcterms:W3CDTF">2023-06-07T07:32:25Z</dcterms:modified>
</cp:coreProperties>
</file>