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1C4E0-A527-4706-B449-7774C96221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A4F436-DC13-4230-876F-D260695DF6A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Advisory Group across the statutory , voluntary and community sectors</a:t>
          </a:r>
          <a:endParaRPr lang="en-US"/>
        </a:p>
      </dgm:t>
    </dgm:pt>
    <dgm:pt modelId="{00396B2E-5082-46AD-8A13-9587514A0DA1}" type="parTrans" cxnId="{41F38888-D0CA-42CA-A174-A1B241E1D053}">
      <dgm:prSet/>
      <dgm:spPr/>
      <dgm:t>
        <a:bodyPr/>
        <a:lstStyle/>
        <a:p>
          <a:endParaRPr lang="en-US"/>
        </a:p>
      </dgm:t>
    </dgm:pt>
    <dgm:pt modelId="{6A368D16-E944-4DAB-B863-A249D856E297}" type="sibTrans" cxnId="{41F38888-D0CA-42CA-A174-A1B241E1D053}">
      <dgm:prSet/>
      <dgm:spPr/>
      <dgm:t>
        <a:bodyPr/>
        <a:lstStyle/>
        <a:p>
          <a:endParaRPr lang="en-US"/>
        </a:p>
      </dgm:t>
    </dgm:pt>
    <dgm:pt modelId="{32902876-C617-4D9F-B31F-5DB139B4E01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Consultation with Senior Practitioners and Newly Qualified Social Workers </a:t>
          </a:r>
          <a:endParaRPr lang="en-US" dirty="0"/>
        </a:p>
      </dgm:t>
    </dgm:pt>
    <dgm:pt modelId="{352A9BE9-CEC9-4387-B698-B6E28DEA2121}" type="parTrans" cxnId="{3B3A5547-ACD7-49A3-BBD8-72420001BA06}">
      <dgm:prSet/>
      <dgm:spPr/>
      <dgm:t>
        <a:bodyPr/>
        <a:lstStyle/>
        <a:p>
          <a:endParaRPr lang="en-US"/>
        </a:p>
      </dgm:t>
    </dgm:pt>
    <dgm:pt modelId="{1243EF74-DC5B-420B-AFF5-33481250A0F7}" type="sibTrans" cxnId="{3B3A5547-ACD7-49A3-BBD8-72420001BA06}">
      <dgm:prSet/>
      <dgm:spPr/>
      <dgm:t>
        <a:bodyPr/>
        <a:lstStyle/>
        <a:p>
          <a:endParaRPr lang="en-US"/>
        </a:p>
      </dgm:t>
    </dgm:pt>
    <dgm:pt modelId="{D2E7B06B-D79F-489C-AF23-8A5F8E54744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Parents voices – what works for them </a:t>
          </a:r>
          <a:endParaRPr lang="en-US"/>
        </a:p>
      </dgm:t>
    </dgm:pt>
    <dgm:pt modelId="{7DA5C282-EDBD-4380-A200-F91BDAA9BBAF}" type="parTrans" cxnId="{CFFEF37C-10D6-4614-A558-8F955F158267}">
      <dgm:prSet/>
      <dgm:spPr/>
      <dgm:t>
        <a:bodyPr/>
        <a:lstStyle/>
        <a:p>
          <a:endParaRPr lang="en-US"/>
        </a:p>
      </dgm:t>
    </dgm:pt>
    <dgm:pt modelId="{018B6E0A-05E8-4ED7-8ED8-023728ABB7A1}" type="sibTrans" cxnId="{CFFEF37C-10D6-4614-A558-8F955F158267}">
      <dgm:prSet/>
      <dgm:spPr/>
      <dgm:t>
        <a:bodyPr/>
        <a:lstStyle/>
        <a:p>
          <a:endParaRPr lang="en-US"/>
        </a:p>
      </dgm:t>
    </dgm:pt>
    <dgm:pt modelId="{81D8CF35-EB55-415B-AE4E-CA67FD194DA4}" type="pres">
      <dgm:prSet presAssocID="{5091C4E0-A527-4706-B449-7774C9622135}" presName="root" presStyleCnt="0">
        <dgm:presLayoutVars>
          <dgm:dir/>
          <dgm:resizeHandles val="exact"/>
        </dgm:presLayoutVars>
      </dgm:prSet>
      <dgm:spPr/>
    </dgm:pt>
    <dgm:pt modelId="{C48CAFCD-5A02-4C3D-AC46-DA8156446C57}" type="pres">
      <dgm:prSet presAssocID="{04A4F436-DC13-4230-876F-D260695DF6AA}" presName="compNode" presStyleCnt="0"/>
      <dgm:spPr/>
    </dgm:pt>
    <dgm:pt modelId="{60529076-5F99-49E6-B8C3-1C2A78874937}" type="pres">
      <dgm:prSet presAssocID="{04A4F436-DC13-4230-876F-D260695DF6AA}" presName="bgRect" presStyleLbl="bgShp" presStyleIdx="0" presStyleCnt="3" custScaleY="159749"/>
      <dgm:spPr/>
    </dgm:pt>
    <dgm:pt modelId="{5BAC8C8F-95BD-40FA-BE60-1EA8492B3BF4}" type="pres">
      <dgm:prSet presAssocID="{04A4F436-DC13-4230-876F-D260695DF6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7115CC1-ADB2-44DE-916E-351EE08B7D76}" type="pres">
      <dgm:prSet presAssocID="{04A4F436-DC13-4230-876F-D260695DF6AA}" presName="spaceRect" presStyleCnt="0"/>
      <dgm:spPr/>
    </dgm:pt>
    <dgm:pt modelId="{BF19C3FC-23CE-43C8-977B-8C804282055F}" type="pres">
      <dgm:prSet presAssocID="{04A4F436-DC13-4230-876F-D260695DF6AA}" presName="parTx" presStyleLbl="revTx" presStyleIdx="0" presStyleCnt="3">
        <dgm:presLayoutVars>
          <dgm:chMax val="0"/>
          <dgm:chPref val="0"/>
        </dgm:presLayoutVars>
      </dgm:prSet>
      <dgm:spPr/>
    </dgm:pt>
    <dgm:pt modelId="{E0E88881-C4F2-4D33-B0ED-1A9BDE95E37D}" type="pres">
      <dgm:prSet presAssocID="{6A368D16-E944-4DAB-B863-A249D856E297}" presName="sibTrans" presStyleCnt="0"/>
      <dgm:spPr/>
    </dgm:pt>
    <dgm:pt modelId="{33B1D262-3504-404E-9553-035E1FD39AF4}" type="pres">
      <dgm:prSet presAssocID="{32902876-C617-4D9F-B31F-5DB139B4E018}" presName="compNode" presStyleCnt="0"/>
      <dgm:spPr/>
    </dgm:pt>
    <dgm:pt modelId="{E059B1BD-F4DC-47AA-A306-E76B39BA941C}" type="pres">
      <dgm:prSet presAssocID="{32902876-C617-4D9F-B31F-5DB139B4E018}" presName="bgRect" presStyleLbl="bgShp" presStyleIdx="1" presStyleCnt="3"/>
      <dgm:spPr/>
    </dgm:pt>
    <dgm:pt modelId="{3BFA3A29-37DC-4A77-98AD-74DD59625D4C}" type="pres">
      <dgm:prSet presAssocID="{32902876-C617-4D9F-B31F-5DB139B4E0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32FE8E3-BA20-4204-BE96-BA15C4087EE3}" type="pres">
      <dgm:prSet presAssocID="{32902876-C617-4D9F-B31F-5DB139B4E018}" presName="spaceRect" presStyleCnt="0"/>
      <dgm:spPr/>
    </dgm:pt>
    <dgm:pt modelId="{9E759E05-4575-4FA0-AE02-7E94D8DF78EB}" type="pres">
      <dgm:prSet presAssocID="{32902876-C617-4D9F-B31F-5DB139B4E018}" presName="parTx" presStyleLbl="revTx" presStyleIdx="1" presStyleCnt="3">
        <dgm:presLayoutVars>
          <dgm:chMax val="0"/>
          <dgm:chPref val="0"/>
        </dgm:presLayoutVars>
      </dgm:prSet>
      <dgm:spPr/>
    </dgm:pt>
    <dgm:pt modelId="{5867CD77-B405-46EF-846A-1ACC9E84B8DF}" type="pres">
      <dgm:prSet presAssocID="{1243EF74-DC5B-420B-AFF5-33481250A0F7}" presName="sibTrans" presStyleCnt="0"/>
      <dgm:spPr/>
    </dgm:pt>
    <dgm:pt modelId="{6BD6ED9B-44F0-458A-BCA6-D6494413FBA1}" type="pres">
      <dgm:prSet presAssocID="{D2E7B06B-D79F-489C-AF23-8A5F8E547444}" presName="compNode" presStyleCnt="0"/>
      <dgm:spPr/>
    </dgm:pt>
    <dgm:pt modelId="{A12784DD-3D99-447C-8B68-873790C0784D}" type="pres">
      <dgm:prSet presAssocID="{D2E7B06B-D79F-489C-AF23-8A5F8E547444}" presName="bgRect" presStyleLbl="bgShp" presStyleIdx="2" presStyleCnt="3"/>
      <dgm:spPr/>
    </dgm:pt>
    <dgm:pt modelId="{91F4F7BE-0652-4355-8A2E-FEE242140C95}" type="pres">
      <dgm:prSet presAssocID="{D2E7B06B-D79F-489C-AF23-8A5F8E5474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8E19F983-CFCC-4CE9-9BBE-4EAEBA7B7392}" type="pres">
      <dgm:prSet presAssocID="{D2E7B06B-D79F-489C-AF23-8A5F8E547444}" presName="spaceRect" presStyleCnt="0"/>
      <dgm:spPr/>
    </dgm:pt>
    <dgm:pt modelId="{E2D9ABCD-8FC0-4A48-B1D5-A47591AA89D2}" type="pres">
      <dgm:prSet presAssocID="{D2E7B06B-D79F-489C-AF23-8A5F8E54744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C40419-D819-471C-897F-45471D92F0C9}" type="presOf" srcId="{5091C4E0-A527-4706-B449-7774C9622135}" destId="{81D8CF35-EB55-415B-AE4E-CA67FD194DA4}" srcOrd="0" destOrd="0" presId="urn:microsoft.com/office/officeart/2018/2/layout/IconVerticalSolidList"/>
    <dgm:cxn modelId="{3B3A5547-ACD7-49A3-BBD8-72420001BA06}" srcId="{5091C4E0-A527-4706-B449-7774C9622135}" destId="{32902876-C617-4D9F-B31F-5DB139B4E018}" srcOrd="1" destOrd="0" parTransId="{352A9BE9-CEC9-4387-B698-B6E28DEA2121}" sibTransId="{1243EF74-DC5B-420B-AFF5-33481250A0F7}"/>
    <dgm:cxn modelId="{7DB94D6F-8ED6-44DE-9163-E344C0AD8225}" type="presOf" srcId="{32902876-C617-4D9F-B31F-5DB139B4E018}" destId="{9E759E05-4575-4FA0-AE02-7E94D8DF78EB}" srcOrd="0" destOrd="0" presId="urn:microsoft.com/office/officeart/2018/2/layout/IconVerticalSolidList"/>
    <dgm:cxn modelId="{CFFEF37C-10D6-4614-A558-8F955F158267}" srcId="{5091C4E0-A527-4706-B449-7774C9622135}" destId="{D2E7B06B-D79F-489C-AF23-8A5F8E547444}" srcOrd="2" destOrd="0" parTransId="{7DA5C282-EDBD-4380-A200-F91BDAA9BBAF}" sibTransId="{018B6E0A-05E8-4ED7-8ED8-023728ABB7A1}"/>
    <dgm:cxn modelId="{F0939B86-20AE-4D63-B96F-2121B27AAFF1}" type="presOf" srcId="{D2E7B06B-D79F-489C-AF23-8A5F8E547444}" destId="{E2D9ABCD-8FC0-4A48-B1D5-A47591AA89D2}" srcOrd="0" destOrd="0" presId="urn:microsoft.com/office/officeart/2018/2/layout/IconVerticalSolidList"/>
    <dgm:cxn modelId="{41F38888-D0CA-42CA-A174-A1B241E1D053}" srcId="{5091C4E0-A527-4706-B449-7774C9622135}" destId="{04A4F436-DC13-4230-876F-D260695DF6AA}" srcOrd="0" destOrd="0" parTransId="{00396B2E-5082-46AD-8A13-9587514A0DA1}" sibTransId="{6A368D16-E944-4DAB-B863-A249D856E297}"/>
    <dgm:cxn modelId="{AA7242F6-09E0-45B2-B766-132F6A80F0B5}" type="presOf" srcId="{04A4F436-DC13-4230-876F-D260695DF6AA}" destId="{BF19C3FC-23CE-43C8-977B-8C804282055F}" srcOrd="0" destOrd="0" presId="urn:microsoft.com/office/officeart/2018/2/layout/IconVerticalSolidList"/>
    <dgm:cxn modelId="{220294F7-0994-433C-B17F-E4158B5FB307}" type="presParOf" srcId="{81D8CF35-EB55-415B-AE4E-CA67FD194DA4}" destId="{C48CAFCD-5A02-4C3D-AC46-DA8156446C57}" srcOrd="0" destOrd="0" presId="urn:microsoft.com/office/officeart/2018/2/layout/IconVerticalSolidList"/>
    <dgm:cxn modelId="{4339E075-0906-4E8B-9B28-B567A7419652}" type="presParOf" srcId="{C48CAFCD-5A02-4C3D-AC46-DA8156446C57}" destId="{60529076-5F99-49E6-B8C3-1C2A78874937}" srcOrd="0" destOrd="0" presId="urn:microsoft.com/office/officeart/2018/2/layout/IconVerticalSolidList"/>
    <dgm:cxn modelId="{0795E174-2285-4EC0-AEBA-A035039E697F}" type="presParOf" srcId="{C48CAFCD-5A02-4C3D-AC46-DA8156446C57}" destId="{5BAC8C8F-95BD-40FA-BE60-1EA8492B3BF4}" srcOrd="1" destOrd="0" presId="urn:microsoft.com/office/officeart/2018/2/layout/IconVerticalSolidList"/>
    <dgm:cxn modelId="{A9097A1F-B702-4254-8130-7B70D873FC4A}" type="presParOf" srcId="{C48CAFCD-5A02-4C3D-AC46-DA8156446C57}" destId="{87115CC1-ADB2-44DE-916E-351EE08B7D76}" srcOrd="2" destOrd="0" presId="urn:microsoft.com/office/officeart/2018/2/layout/IconVerticalSolidList"/>
    <dgm:cxn modelId="{929E549C-E048-402E-A74A-F5861485242E}" type="presParOf" srcId="{C48CAFCD-5A02-4C3D-AC46-DA8156446C57}" destId="{BF19C3FC-23CE-43C8-977B-8C804282055F}" srcOrd="3" destOrd="0" presId="urn:microsoft.com/office/officeart/2018/2/layout/IconVerticalSolidList"/>
    <dgm:cxn modelId="{60C222E5-4E83-442E-B40D-B7841B71517D}" type="presParOf" srcId="{81D8CF35-EB55-415B-AE4E-CA67FD194DA4}" destId="{E0E88881-C4F2-4D33-B0ED-1A9BDE95E37D}" srcOrd="1" destOrd="0" presId="urn:microsoft.com/office/officeart/2018/2/layout/IconVerticalSolidList"/>
    <dgm:cxn modelId="{D2B11485-EC39-40B7-B886-DE083A2ABF0A}" type="presParOf" srcId="{81D8CF35-EB55-415B-AE4E-CA67FD194DA4}" destId="{33B1D262-3504-404E-9553-035E1FD39AF4}" srcOrd="2" destOrd="0" presId="urn:microsoft.com/office/officeart/2018/2/layout/IconVerticalSolidList"/>
    <dgm:cxn modelId="{2142FD24-3585-4244-A9E3-F96C8ABC618F}" type="presParOf" srcId="{33B1D262-3504-404E-9553-035E1FD39AF4}" destId="{E059B1BD-F4DC-47AA-A306-E76B39BA941C}" srcOrd="0" destOrd="0" presId="urn:microsoft.com/office/officeart/2018/2/layout/IconVerticalSolidList"/>
    <dgm:cxn modelId="{5AAEFE3A-3285-4788-9BD8-5C8B0D1455DB}" type="presParOf" srcId="{33B1D262-3504-404E-9553-035E1FD39AF4}" destId="{3BFA3A29-37DC-4A77-98AD-74DD59625D4C}" srcOrd="1" destOrd="0" presId="urn:microsoft.com/office/officeart/2018/2/layout/IconVerticalSolidList"/>
    <dgm:cxn modelId="{A141E571-D920-4259-90DB-B01AB55E8B11}" type="presParOf" srcId="{33B1D262-3504-404E-9553-035E1FD39AF4}" destId="{832FE8E3-BA20-4204-BE96-BA15C4087EE3}" srcOrd="2" destOrd="0" presId="urn:microsoft.com/office/officeart/2018/2/layout/IconVerticalSolidList"/>
    <dgm:cxn modelId="{BF71166F-A5F3-4C44-8C24-D510472BBF2D}" type="presParOf" srcId="{33B1D262-3504-404E-9553-035E1FD39AF4}" destId="{9E759E05-4575-4FA0-AE02-7E94D8DF78EB}" srcOrd="3" destOrd="0" presId="urn:microsoft.com/office/officeart/2018/2/layout/IconVerticalSolidList"/>
    <dgm:cxn modelId="{0CA1E491-2661-477B-95C9-40F0EA9EDC88}" type="presParOf" srcId="{81D8CF35-EB55-415B-AE4E-CA67FD194DA4}" destId="{5867CD77-B405-46EF-846A-1ACC9E84B8DF}" srcOrd="3" destOrd="0" presId="urn:microsoft.com/office/officeart/2018/2/layout/IconVerticalSolidList"/>
    <dgm:cxn modelId="{AEA4E9E0-75AA-4F38-9D00-5D4602B5E129}" type="presParOf" srcId="{81D8CF35-EB55-415B-AE4E-CA67FD194DA4}" destId="{6BD6ED9B-44F0-458A-BCA6-D6494413FBA1}" srcOrd="4" destOrd="0" presId="urn:microsoft.com/office/officeart/2018/2/layout/IconVerticalSolidList"/>
    <dgm:cxn modelId="{308658DF-FF76-4043-A072-C6D2A2C0748C}" type="presParOf" srcId="{6BD6ED9B-44F0-458A-BCA6-D6494413FBA1}" destId="{A12784DD-3D99-447C-8B68-873790C0784D}" srcOrd="0" destOrd="0" presId="urn:microsoft.com/office/officeart/2018/2/layout/IconVerticalSolidList"/>
    <dgm:cxn modelId="{EE4EB14C-567F-4907-B07A-2A53EB4878C9}" type="presParOf" srcId="{6BD6ED9B-44F0-458A-BCA6-D6494413FBA1}" destId="{91F4F7BE-0652-4355-8A2E-FEE242140C95}" srcOrd="1" destOrd="0" presId="urn:microsoft.com/office/officeart/2018/2/layout/IconVerticalSolidList"/>
    <dgm:cxn modelId="{9FF617FC-8DC3-492A-BE66-85727381DC0F}" type="presParOf" srcId="{6BD6ED9B-44F0-458A-BCA6-D6494413FBA1}" destId="{8E19F983-CFCC-4CE9-9BBE-4EAEBA7B7392}" srcOrd="2" destOrd="0" presId="urn:microsoft.com/office/officeart/2018/2/layout/IconVerticalSolidList"/>
    <dgm:cxn modelId="{1F93D095-2915-4E2B-925F-899BE1776AED}" type="presParOf" srcId="{6BD6ED9B-44F0-458A-BCA6-D6494413FBA1}" destId="{E2D9ABCD-8FC0-4A48-B1D5-A47591AA89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29076-5F99-49E6-B8C3-1C2A78874937}">
      <dsp:nvSpPr>
        <dsp:cNvPr id="0" name=""/>
        <dsp:cNvSpPr/>
      </dsp:nvSpPr>
      <dsp:spPr>
        <a:xfrm>
          <a:off x="0" y="114"/>
          <a:ext cx="5608320" cy="24442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C8C8F-95BD-40FA-BE60-1EA8492B3BF4}">
      <dsp:nvSpPr>
        <dsp:cNvPr id="0" name=""/>
        <dsp:cNvSpPr/>
      </dsp:nvSpPr>
      <dsp:spPr>
        <a:xfrm>
          <a:off x="462848" y="801485"/>
          <a:ext cx="841543" cy="8415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9C3FC-23CE-43C8-977B-8C804282055F}">
      <dsp:nvSpPr>
        <dsp:cNvPr id="0" name=""/>
        <dsp:cNvSpPr/>
      </dsp:nvSpPr>
      <dsp:spPr>
        <a:xfrm>
          <a:off x="1767241" y="457217"/>
          <a:ext cx="3841078" cy="153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3" tIns="161933" rIns="161933" bIns="1619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Advisory Group across the statutory , voluntary and community sectors</a:t>
          </a:r>
          <a:endParaRPr lang="en-US" sz="2500" kern="1200"/>
        </a:p>
      </dsp:txBody>
      <dsp:txXfrm>
        <a:off x="1767241" y="457217"/>
        <a:ext cx="3841078" cy="1530079"/>
      </dsp:txXfrm>
    </dsp:sp>
    <dsp:sp modelId="{E059B1BD-F4DC-47AA-A306-E76B39BA941C}">
      <dsp:nvSpPr>
        <dsp:cNvPr id="0" name=""/>
        <dsp:cNvSpPr/>
      </dsp:nvSpPr>
      <dsp:spPr>
        <a:xfrm>
          <a:off x="0" y="2826919"/>
          <a:ext cx="5608320" cy="15300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A3A29-37DC-4A77-98AD-74DD59625D4C}">
      <dsp:nvSpPr>
        <dsp:cNvPr id="0" name=""/>
        <dsp:cNvSpPr/>
      </dsp:nvSpPr>
      <dsp:spPr>
        <a:xfrm>
          <a:off x="462848" y="3171187"/>
          <a:ext cx="841543" cy="8415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59E05-4575-4FA0-AE02-7E94D8DF78EB}">
      <dsp:nvSpPr>
        <dsp:cNvPr id="0" name=""/>
        <dsp:cNvSpPr/>
      </dsp:nvSpPr>
      <dsp:spPr>
        <a:xfrm>
          <a:off x="1767241" y="2826919"/>
          <a:ext cx="3841078" cy="153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3" tIns="161933" rIns="161933" bIns="1619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Consultation with Senior Practitioners and Newly Qualified Social Workers </a:t>
          </a:r>
          <a:endParaRPr lang="en-US" sz="2500" kern="1200" dirty="0"/>
        </a:p>
      </dsp:txBody>
      <dsp:txXfrm>
        <a:off x="1767241" y="2826919"/>
        <a:ext cx="3841078" cy="1530079"/>
      </dsp:txXfrm>
    </dsp:sp>
    <dsp:sp modelId="{A12784DD-3D99-447C-8B68-873790C0784D}">
      <dsp:nvSpPr>
        <dsp:cNvPr id="0" name=""/>
        <dsp:cNvSpPr/>
      </dsp:nvSpPr>
      <dsp:spPr>
        <a:xfrm>
          <a:off x="0" y="4739518"/>
          <a:ext cx="5608320" cy="15300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4F7BE-0652-4355-8A2E-FEE242140C95}">
      <dsp:nvSpPr>
        <dsp:cNvPr id="0" name=""/>
        <dsp:cNvSpPr/>
      </dsp:nvSpPr>
      <dsp:spPr>
        <a:xfrm>
          <a:off x="462848" y="5083786"/>
          <a:ext cx="841543" cy="8415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9ABCD-8FC0-4A48-B1D5-A47591AA89D2}">
      <dsp:nvSpPr>
        <dsp:cNvPr id="0" name=""/>
        <dsp:cNvSpPr/>
      </dsp:nvSpPr>
      <dsp:spPr>
        <a:xfrm>
          <a:off x="1767241" y="4739518"/>
          <a:ext cx="3841078" cy="153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3" tIns="161933" rIns="161933" bIns="1619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Parents voices – what works for them </a:t>
          </a:r>
          <a:endParaRPr lang="en-US" sz="2500" kern="1200"/>
        </a:p>
      </dsp:txBody>
      <dsp:txXfrm>
        <a:off x="1767241" y="4739518"/>
        <a:ext cx="3841078" cy="1530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634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0127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266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8333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273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4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EDD0839-4076-84E7-F289-719DF5795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0" y="4470400"/>
            <a:ext cx="2104392" cy="1747520"/>
          </a:xfrm>
        </p:spPr>
        <p:txBody>
          <a:bodyPr>
            <a:normAutofit/>
          </a:bodyPr>
          <a:lstStyle/>
          <a:p>
            <a:r>
              <a:rPr lang="en-GB" b="1" dirty="0"/>
              <a:t>Helen Dunn </a:t>
            </a:r>
          </a:p>
          <a:p>
            <a:r>
              <a:rPr lang="en-GB" b="1" dirty="0"/>
              <a:t>Professional Adviser </a:t>
            </a:r>
          </a:p>
          <a:p>
            <a:r>
              <a:rPr lang="en-GB" b="1" dirty="0"/>
              <a:t>Department </a:t>
            </a:r>
            <a:r>
              <a:rPr lang="en-GB" dirty="0"/>
              <a:t>of Health </a:t>
            </a:r>
          </a:p>
        </p:txBody>
      </p:sp>
      <p:pic>
        <p:nvPicPr>
          <p:cNvPr id="12" name="Picture 11" descr="A picture containing text, screenshot, cartoon&#10;&#10;Description automatically generated">
            <a:extLst>
              <a:ext uri="{FF2B5EF4-FFF2-40B4-BE49-F238E27FC236}">
                <a16:creationId xmlns:a16="http://schemas.microsoft.com/office/drawing/2014/main" id="{90BF2469-1D40-2105-DAC2-66D86327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" y="0"/>
            <a:ext cx="5538209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C9BF85-1C03-BF53-0FD0-1A7BCD32682A}"/>
              </a:ext>
            </a:extLst>
          </p:cNvPr>
          <p:cNvSpPr txBox="1"/>
          <p:nvPr/>
        </p:nvSpPr>
        <p:spPr>
          <a:xfrm>
            <a:off x="7294880" y="613664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400757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1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4" name="Isosceles Triangle 128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D63EC-A75E-114B-D2DD-4D5ECBFD4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47" y="609600"/>
            <a:ext cx="648795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Agenda </a:t>
            </a:r>
          </a:p>
        </p:txBody>
      </p:sp>
      <p:sp>
        <p:nvSpPr>
          <p:cNvPr id="139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DD64E-664E-D0A1-EBB4-6795EB514976}"/>
              </a:ext>
            </a:extLst>
          </p:cNvPr>
          <p:cNvSpPr txBox="1"/>
          <p:nvPr/>
        </p:nvSpPr>
        <p:spPr>
          <a:xfrm>
            <a:off x="1230324" y="1686560"/>
            <a:ext cx="8043679" cy="498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 - Patricia Higgins – CEO - NISCC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and Strategic Overview  – Helen Dunn – Professional Adviser – Dept. of Health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 Perspectives – Dr. Mandi MacDonald  -Queens University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Departmental Perspectives – Peter May – Permanent Secretary – Dept. of Health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Support in the Statutory Sector – Dr. Una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Lernihan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SPPG – Dept of Health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Parents perspectives – Melanie Stone – CES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Support at Early Help – Claire Humphrey – Children`s Services Manager-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Barnardos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Closing remarks – Áine Morrison – Chief Social Worker – Dept. of Health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060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2AAA80A4-6B85-71ED-1963-60391EBF6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509157"/>
              </p:ext>
            </p:extLst>
          </p:nvPr>
        </p:nvGraphicFramePr>
        <p:xfrm>
          <a:off x="1381760" y="406400"/>
          <a:ext cx="5608320" cy="626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86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DC2E-8B7D-050B-7F63-0E2B733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927"/>
          </a:xfrm>
        </p:spPr>
        <p:txBody>
          <a:bodyPr>
            <a:normAutofit/>
          </a:bodyPr>
          <a:lstStyle/>
          <a:p>
            <a:r>
              <a:rPr lang="en-GB" dirty="0"/>
              <a:t>Strategic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B45E-28E3-51C4-80B9-6CF539E8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622065"/>
            <a:ext cx="8796924" cy="50013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The Families Matter Strategy</a:t>
            </a:r>
            <a:r>
              <a:rPr lang="en-US" dirty="0"/>
              <a:t>, launched by the Department of Health in 2009 – significant changes including : </a:t>
            </a:r>
          </a:p>
          <a:p>
            <a:pPr marL="0" indent="0">
              <a:buNone/>
            </a:pPr>
            <a:r>
              <a:rPr lang="en-US" b="1" dirty="0"/>
              <a:t>Family Support Hubs , Family Support Online database, Child Contact Centres and Parentline NI.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Early Intervention Transformation Programme  and the Reaching Out: Supporting Families Programme : </a:t>
            </a:r>
          </a:p>
          <a:p>
            <a:pPr marL="0" indent="0">
              <a:buNone/>
            </a:pPr>
            <a:r>
              <a:rPr lang="en-US" b="1" dirty="0"/>
              <a:t>Build the bank of support services available to families. </a:t>
            </a:r>
          </a:p>
          <a:p>
            <a:pPr marL="0" indent="0">
              <a:buNone/>
            </a:pPr>
            <a:r>
              <a:rPr lang="en-US" b="1" dirty="0"/>
              <a:t>Developed our learning about what works, and as part of the work to develop new strategy in this area - 6 key underpinning principles for effective family support: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1.    Doing it early;</a:t>
            </a:r>
          </a:p>
          <a:p>
            <a:pPr marL="0" indent="0">
              <a:buNone/>
            </a:pPr>
            <a:r>
              <a:rPr lang="en-US" b="1" dirty="0"/>
              <a:t>2.    Doing it well;</a:t>
            </a:r>
          </a:p>
          <a:p>
            <a:pPr marL="0" indent="0">
              <a:buNone/>
            </a:pPr>
            <a:r>
              <a:rPr lang="en-US" b="1" dirty="0"/>
              <a:t>3.    Doing what works;</a:t>
            </a:r>
          </a:p>
          <a:p>
            <a:pPr marL="0" indent="0">
              <a:buNone/>
            </a:pPr>
            <a:r>
              <a:rPr lang="en-US" b="1" dirty="0"/>
              <a:t>4.    Doing it with families, not to them;</a:t>
            </a:r>
          </a:p>
          <a:p>
            <a:pPr marL="0" indent="0">
              <a:buNone/>
            </a:pPr>
            <a:r>
              <a:rPr lang="en-US" b="1" dirty="0"/>
              <a:t>5.    Doing it together; and</a:t>
            </a:r>
          </a:p>
          <a:p>
            <a:pPr marL="0" indent="0">
              <a:buNone/>
            </a:pPr>
            <a:r>
              <a:rPr lang="en-US" b="1" dirty="0"/>
              <a:t>6.    Helping families to do it for themselves.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23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3C7C-CFD6-9DF6-02AE-ED6C6C58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425A-82AC-1B98-F5B3-C3BF0BCE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6" y="1550504"/>
            <a:ext cx="8804875" cy="4961613"/>
          </a:xfrm>
        </p:spPr>
        <p:txBody>
          <a:bodyPr>
            <a:normAutofit/>
          </a:bodyPr>
          <a:lstStyle/>
          <a:p>
            <a:r>
              <a:rPr lang="en-US" b="1" dirty="0"/>
              <a:t>The Children and Young People’s Strategic Partnership  </a:t>
            </a:r>
            <a:r>
              <a:rPr lang="en-US" dirty="0"/>
              <a:t>-  12 years.</a:t>
            </a:r>
          </a:p>
          <a:p>
            <a:pPr marL="0" indent="0">
              <a:buNone/>
            </a:pPr>
            <a:r>
              <a:rPr lang="en-US" dirty="0"/>
              <a:t>     Cross-sectoral agencies that aim to improve the lives of all children and young   people across Northern Ireland and works at many levels, including at a very local level </a:t>
            </a:r>
          </a:p>
          <a:p>
            <a:r>
              <a:rPr lang="en-US" b="1" dirty="0"/>
              <a:t>Strategies </a:t>
            </a:r>
            <a:r>
              <a:rPr lang="en-US" dirty="0"/>
              <a:t>to tackle issues such as poverty, domestic and sexual abuse, early learning and childcare are developed across departments and sectors, committing everyone who can improve outcomes for families to action. </a:t>
            </a:r>
          </a:p>
          <a:p>
            <a:r>
              <a:rPr lang="en-US" b="1" dirty="0"/>
              <a:t>Cross-departmental Family and Parenting Support Strategy </a:t>
            </a:r>
          </a:p>
          <a:p>
            <a:pPr marL="0" indent="0">
              <a:buNone/>
            </a:pPr>
            <a:r>
              <a:rPr lang="en-US" dirty="0"/>
              <a:t> •	Confident, competent, positive parenting;</a:t>
            </a:r>
          </a:p>
          <a:p>
            <a:pPr marL="0" indent="0">
              <a:buNone/>
            </a:pPr>
            <a:r>
              <a:rPr lang="en-US" dirty="0"/>
              <a:t>•	Resilient, stable and strong families where relationships are positive, healthy and nurturing;</a:t>
            </a:r>
          </a:p>
          <a:p>
            <a:pPr marL="0" indent="0">
              <a:buNone/>
            </a:pPr>
            <a:r>
              <a:rPr lang="en-US" dirty="0"/>
              <a:t>•	A society and culture which values and supports the role of parents and recognises the importance of strong families; and</a:t>
            </a:r>
          </a:p>
          <a:p>
            <a:pPr marL="0" indent="0">
              <a:buNone/>
            </a:pPr>
            <a:r>
              <a:rPr lang="en-US" dirty="0"/>
              <a:t>•	Support that meets the needs of families experiencing particular challenges.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09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1875-EEB1-0C23-A1FF-5AF6336A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170"/>
          </a:xfrm>
        </p:spPr>
        <p:txBody>
          <a:bodyPr/>
          <a:lstStyle/>
          <a:p>
            <a:r>
              <a:rPr lang="en-GB" dirty="0"/>
              <a:t>Strategic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68F0-B99E-E3E9-BC89-A742DB74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3" y="1542553"/>
            <a:ext cx="8892339" cy="449880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Review of Children`s Social Care – Prof Ray Jones </a:t>
            </a:r>
          </a:p>
          <a:p>
            <a:pPr marL="0" indent="0">
              <a:buNone/>
            </a:pPr>
            <a:r>
              <a:rPr lang="en-US" b="1" dirty="0"/>
              <a:t>      Launch 21</a:t>
            </a:r>
            <a:r>
              <a:rPr lang="en-US" b="1" baseline="30000" dirty="0"/>
              <a:t>st</a:t>
            </a:r>
            <a:r>
              <a:rPr lang="en-US" b="1" dirty="0"/>
              <a:t> June 2023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Questions?</a:t>
            </a:r>
          </a:p>
          <a:p>
            <a:r>
              <a:rPr lang="en-US" dirty="0"/>
              <a:t>Have we got the balance right between supporting families and protecting children</a:t>
            </a:r>
          </a:p>
          <a:p>
            <a:r>
              <a:rPr lang="en-US" dirty="0"/>
              <a:t>Can we do more by supporting families earlier </a:t>
            </a:r>
          </a:p>
          <a:p>
            <a:r>
              <a:rPr lang="en-US" dirty="0"/>
              <a:t>Can we prevent situations escalating to the point of crisis and the need for a crisis/protection response.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2358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481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Agenda </vt:lpstr>
      <vt:lpstr>PowerPoint Presentation</vt:lpstr>
      <vt:lpstr>Strategic Context </vt:lpstr>
      <vt:lpstr>Strategic context </vt:lpstr>
      <vt:lpstr>Strategic context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Dunn</dc:creator>
  <cp:lastModifiedBy>Alison Shaw</cp:lastModifiedBy>
  <cp:revision>2</cp:revision>
  <dcterms:created xsi:type="dcterms:W3CDTF">2023-05-26T10:41:17Z</dcterms:created>
  <dcterms:modified xsi:type="dcterms:W3CDTF">2023-06-05T13:14:20Z</dcterms:modified>
</cp:coreProperties>
</file>