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l9Cr38ezmW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57CD-B9F6-44DC-A7C1-ABAB413B212E}"/>
              </a:ext>
            </a:extLst>
          </p:cNvPr>
          <p:cNvSpPr>
            <a:spLocks noGrp="1"/>
          </p:cNvSpPr>
          <p:nvPr>
            <p:ph type="ctrTitle"/>
          </p:nvPr>
        </p:nvSpPr>
        <p:spPr>
          <a:xfrm>
            <a:off x="1507067" y="940905"/>
            <a:ext cx="7766936" cy="3109932"/>
          </a:xfrm>
        </p:spPr>
        <p:txBody>
          <a:bodyPr/>
          <a:lstStyle/>
          <a:p>
            <a:pPr algn="ctr"/>
            <a:r>
              <a:rPr lang="en-GB" dirty="0">
                <a:solidFill>
                  <a:srgbClr val="7030A0"/>
                </a:solidFill>
              </a:rPr>
              <a:t>Family Support in Statutory Children's Social Services</a:t>
            </a:r>
          </a:p>
        </p:txBody>
      </p:sp>
      <p:sp>
        <p:nvSpPr>
          <p:cNvPr id="3" name="Subtitle 2">
            <a:extLst>
              <a:ext uri="{FF2B5EF4-FFF2-40B4-BE49-F238E27FC236}">
                <a16:creationId xmlns:a16="http://schemas.microsoft.com/office/drawing/2014/main" id="{8F15301D-FD9C-433C-A47F-918D03771745}"/>
              </a:ext>
            </a:extLst>
          </p:cNvPr>
          <p:cNvSpPr>
            <a:spLocks noGrp="1"/>
          </p:cNvSpPr>
          <p:nvPr>
            <p:ph type="subTitle" idx="1"/>
          </p:nvPr>
        </p:nvSpPr>
        <p:spPr>
          <a:xfrm>
            <a:off x="1507067" y="4050833"/>
            <a:ext cx="7766936" cy="2376471"/>
          </a:xfrm>
        </p:spPr>
        <p:txBody>
          <a:bodyPr>
            <a:normAutofit fontScale="85000" lnSpcReduction="20000"/>
          </a:bodyPr>
          <a:lstStyle/>
          <a:p>
            <a:pPr algn="ctr"/>
            <a:endParaRPr lang="en-GB" sz="3000" dirty="0"/>
          </a:p>
          <a:p>
            <a:pPr algn="ctr"/>
            <a:r>
              <a:rPr lang="en-GB" sz="3000" dirty="0">
                <a:solidFill>
                  <a:srgbClr val="C00000"/>
                </a:solidFill>
              </a:rPr>
              <a:t>Dr Una Lernihan</a:t>
            </a:r>
          </a:p>
          <a:p>
            <a:pPr algn="ctr"/>
            <a:r>
              <a:rPr lang="en-GB" sz="3000" dirty="0">
                <a:solidFill>
                  <a:srgbClr val="C00000"/>
                </a:solidFill>
              </a:rPr>
              <a:t>Programme Manager</a:t>
            </a:r>
          </a:p>
          <a:p>
            <a:pPr algn="ctr"/>
            <a:r>
              <a:rPr lang="en-GB" sz="3000" dirty="0">
                <a:solidFill>
                  <a:srgbClr val="C00000"/>
                </a:solidFill>
              </a:rPr>
              <a:t>Children's Social Services</a:t>
            </a:r>
          </a:p>
          <a:p>
            <a:pPr algn="ctr"/>
            <a:r>
              <a:rPr lang="en-GB" dirty="0">
                <a:solidFill>
                  <a:srgbClr val="C00000"/>
                </a:solidFill>
              </a:rPr>
              <a:t>(Family Support, Safeguarding, Looked After Children, Leaving and Aftercare)</a:t>
            </a:r>
          </a:p>
          <a:p>
            <a:pPr algn="ctr"/>
            <a:r>
              <a:rPr lang="en-GB" dirty="0">
                <a:solidFill>
                  <a:srgbClr val="C00000"/>
                </a:solidFill>
              </a:rPr>
              <a:t>Strategic Planning and Performance Group</a:t>
            </a:r>
          </a:p>
          <a:p>
            <a:pPr algn="ctr"/>
            <a:endParaRPr lang="en-GB" dirty="0"/>
          </a:p>
        </p:txBody>
      </p:sp>
    </p:spTree>
    <p:extLst>
      <p:ext uri="{BB962C8B-B14F-4D97-AF65-F5344CB8AC3E}">
        <p14:creationId xmlns:p14="http://schemas.microsoft.com/office/powerpoint/2010/main" val="137181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2768-05EC-4780-95F4-395EBD1C0337}"/>
              </a:ext>
            </a:extLst>
          </p:cNvPr>
          <p:cNvSpPr>
            <a:spLocks noGrp="1"/>
          </p:cNvSpPr>
          <p:nvPr>
            <p:ph type="title"/>
          </p:nvPr>
        </p:nvSpPr>
        <p:spPr>
          <a:xfrm>
            <a:off x="677334" y="609600"/>
            <a:ext cx="8596668" cy="742122"/>
          </a:xfrm>
        </p:spPr>
        <p:txBody>
          <a:bodyPr/>
          <a:lstStyle/>
          <a:p>
            <a:endParaRPr lang="en-GB"/>
          </a:p>
        </p:txBody>
      </p:sp>
      <p:pic>
        <p:nvPicPr>
          <p:cNvPr id="4" name="Content Placeholder 3">
            <a:extLst>
              <a:ext uri="{FF2B5EF4-FFF2-40B4-BE49-F238E27FC236}">
                <a16:creationId xmlns:a16="http://schemas.microsoft.com/office/drawing/2014/main" id="{8002563C-8A0F-42B7-B21B-AD3E81DEA18A}"/>
              </a:ext>
            </a:extLst>
          </p:cNvPr>
          <p:cNvPicPr>
            <a:picLocks noGrp="1" noChangeAspect="1"/>
          </p:cNvPicPr>
          <p:nvPr>
            <p:ph idx="1"/>
          </p:nvPr>
        </p:nvPicPr>
        <p:blipFill>
          <a:blip r:embed="rId2"/>
          <a:stretch>
            <a:fillRect/>
          </a:stretch>
        </p:blipFill>
        <p:spPr>
          <a:xfrm>
            <a:off x="1351198" y="1351722"/>
            <a:ext cx="7248939" cy="5371263"/>
          </a:xfrm>
          <a:prstGeom prst="rect">
            <a:avLst/>
          </a:prstGeom>
        </p:spPr>
      </p:pic>
    </p:spTree>
    <p:extLst>
      <p:ext uri="{BB962C8B-B14F-4D97-AF65-F5344CB8AC3E}">
        <p14:creationId xmlns:p14="http://schemas.microsoft.com/office/powerpoint/2010/main" val="145809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6392-2D48-47ED-BCDA-35480E707FE1}"/>
              </a:ext>
            </a:extLst>
          </p:cNvPr>
          <p:cNvSpPr>
            <a:spLocks noGrp="1"/>
          </p:cNvSpPr>
          <p:nvPr>
            <p:ph type="title"/>
          </p:nvPr>
        </p:nvSpPr>
        <p:spPr/>
        <p:txBody>
          <a:bodyPr>
            <a:normAutofit/>
          </a:bodyPr>
          <a:lstStyle/>
          <a:p>
            <a:r>
              <a:rPr lang="en-GB" sz="4400" dirty="0">
                <a:solidFill>
                  <a:srgbClr val="002060"/>
                </a:solidFill>
              </a:rPr>
              <a:t>Trust Children's Social Services</a:t>
            </a:r>
          </a:p>
        </p:txBody>
      </p:sp>
      <p:sp>
        <p:nvSpPr>
          <p:cNvPr id="3" name="Content Placeholder 2">
            <a:extLst>
              <a:ext uri="{FF2B5EF4-FFF2-40B4-BE49-F238E27FC236}">
                <a16:creationId xmlns:a16="http://schemas.microsoft.com/office/drawing/2014/main" id="{21DED215-54A8-492F-A86C-E0432DCACF5B}"/>
              </a:ext>
            </a:extLst>
          </p:cNvPr>
          <p:cNvSpPr>
            <a:spLocks noGrp="1"/>
          </p:cNvSpPr>
          <p:nvPr>
            <p:ph idx="1"/>
          </p:nvPr>
        </p:nvSpPr>
        <p:spPr/>
        <p:txBody>
          <a:bodyPr>
            <a:normAutofit/>
          </a:bodyPr>
          <a:lstStyle/>
          <a:p>
            <a:r>
              <a:rPr lang="en-GB" sz="3200" dirty="0"/>
              <a:t>Who is knocking on the door?</a:t>
            </a:r>
          </a:p>
          <a:p>
            <a:r>
              <a:rPr lang="en-GB" sz="3200" dirty="0"/>
              <a:t>Why are they there?</a:t>
            </a:r>
          </a:p>
          <a:p>
            <a:r>
              <a:rPr lang="en-GB" sz="3200" dirty="0"/>
              <a:t>Where have they come from?</a:t>
            </a:r>
          </a:p>
          <a:p>
            <a:r>
              <a:rPr lang="en-GB" sz="3200" dirty="0"/>
              <a:t>How did they get there?</a:t>
            </a:r>
          </a:p>
          <a:p>
            <a:r>
              <a:rPr lang="en-GB" sz="3200" dirty="0"/>
              <a:t>Where do they go?</a:t>
            </a:r>
          </a:p>
        </p:txBody>
      </p:sp>
    </p:spTree>
    <p:extLst>
      <p:ext uri="{BB962C8B-B14F-4D97-AF65-F5344CB8AC3E}">
        <p14:creationId xmlns:p14="http://schemas.microsoft.com/office/powerpoint/2010/main" val="153692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AA51B-F2F8-4777-98D2-339E81DCAD4C}"/>
              </a:ext>
            </a:extLst>
          </p:cNvPr>
          <p:cNvSpPr>
            <a:spLocks noGrp="1"/>
          </p:cNvSpPr>
          <p:nvPr>
            <p:ph type="title"/>
          </p:nvPr>
        </p:nvSpPr>
        <p:spPr/>
        <p:txBody>
          <a:bodyPr/>
          <a:lstStyle/>
          <a:p>
            <a:pPr algn="ctr"/>
            <a:r>
              <a:rPr lang="en-GB" dirty="0">
                <a:solidFill>
                  <a:srgbClr val="0070C0"/>
                </a:solidFill>
              </a:rPr>
              <a:t>The Right Help at the Right Time </a:t>
            </a:r>
            <a:br>
              <a:rPr lang="en-GB" dirty="0">
                <a:solidFill>
                  <a:srgbClr val="0070C0"/>
                </a:solidFill>
              </a:rPr>
            </a:br>
            <a:r>
              <a:rPr lang="en-GB" dirty="0">
                <a:solidFill>
                  <a:srgbClr val="0070C0"/>
                </a:solidFill>
              </a:rPr>
              <a:t>in the Right Place</a:t>
            </a:r>
          </a:p>
        </p:txBody>
      </p:sp>
      <p:sp>
        <p:nvSpPr>
          <p:cNvPr id="3" name="Content Placeholder 2">
            <a:extLst>
              <a:ext uri="{FF2B5EF4-FFF2-40B4-BE49-F238E27FC236}">
                <a16:creationId xmlns:a16="http://schemas.microsoft.com/office/drawing/2014/main" id="{304A8FAB-D5FA-48FD-A238-C67AFC9AF386}"/>
              </a:ext>
            </a:extLst>
          </p:cNvPr>
          <p:cNvSpPr>
            <a:spLocks noGrp="1"/>
          </p:cNvSpPr>
          <p:nvPr>
            <p:ph idx="1"/>
          </p:nvPr>
        </p:nvSpPr>
        <p:spPr/>
        <p:txBody>
          <a:bodyPr>
            <a:normAutofit fontScale="92500" lnSpcReduction="10000"/>
          </a:bodyPr>
          <a:lstStyle/>
          <a:p>
            <a:r>
              <a:rPr lang="en-GB" sz="2400" dirty="0"/>
              <a:t>Community and voluntary sector </a:t>
            </a:r>
          </a:p>
          <a:p>
            <a:r>
              <a:rPr lang="en-GB" sz="2400" dirty="0"/>
              <a:t>Community based approaches </a:t>
            </a:r>
            <a:r>
              <a:rPr lang="en-GB" sz="2400" dirty="0" err="1"/>
              <a:t>eg</a:t>
            </a:r>
            <a:r>
              <a:rPr lang="en-GB" sz="2400" dirty="0"/>
              <a:t> Sure Start</a:t>
            </a:r>
          </a:p>
          <a:p>
            <a:r>
              <a:rPr lang="en-GB" sz="2400" dirty="0"/>
              <a:t>Family Support hubs</a:t>
            </a:r>
          </a:p>
          <a:p>
            <a:r>
              <a:rPr lang="en-GB" sz="2400" dirty="0"/>
              <a:t>The importance of </a:t>
            </a:r>
            <a:r>
              <a:rPr lang="en-GB" sz="2400" dirty="0" err="1"/>
              <a:t>relainships</a:t>
            </a:r>
            <a:endParaRPr lang="en-GB" sz="2400" dirty="0"/>
          </a:p>
          <a:p>
            <a:r>
              <a:rPr lang="en-GB" sz="2400" dirty="0"/>
              <a:t>Empowering Family Networks</a:t>
            </a:r>
          </a:p>
          <a:p>
            <a:pPr lvl="1"/>
            <a:r>
              <a:rPr lang="en-GB" sz="2400" i="1" dirty="0"/>
              <a:t>Signs of Safety</a:t>
            </a:r>
          </a:p>
          <a:p>
            <a:pPr lvl="1"/>
            <a:r>
              <a:rPr lang="en-GB" sz="2400" i="1" dirty="0"/>
              <a:t>Family Group Conferences</a:t>
            </a:r>
          </a:p>
          <a:p>
            <a:pPr lvl="1"/>
            <a:r>
              <a:rPr lang="en-GB" sz="2400" i="1" dirty="0"/>
              <a:t>Think Family</a:t>
            </a:r>
          </a:p>
          <a:p>
            <a:pPr lvl="1"/>
            <a:r>
              <a:rPr lang="en-GB" sz="2400" i="1" dirty="0"/>
              <a:t>Building Better Futures</a:t>
            </a:r>
          </a:p>
        </p:txBody>
      </p:sp>
    </p:spTree>
    <p:extLst>
      <p:ext uri="{BB962C8B-B14F-4D97-AF65-F5344CB8AC3E}">
        <p14:creationId xmlns:p14="http://schemas.microsoft.com/office/powerpoint/2010/main" val="2859383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0FDE-55F3-45F5-9DB1-57854B74F324}"/>
              </a:ext>
            </a:extLst>
          </p:cNvPr>
          <p:cNvSpPr>
            <a:spLocks noGrp="1"/>
          </p:cNvSpPr>
          <p:nvPr>
            <p:ph type="title"/>
          </p:nvPr>
        </p:nvSpPr>
        <p:spPr/>
        <p:txBody>
          <a:bodyPr/>
          <a:lstStyle/>
          <a:p>
            <a:r>
              <a:rPr lang="en-GB" dirty="0"/>
              <a:t> </a:t>
            </a:r>
            <a:r>
              <a:rPr lang="en-GB" sz="4400" dirty="0">
                <a:solidFill>
                  <a:srgbClr val="C00000"/>
                </a:solidFill>
              </a:rPr>
              <a:t>Challenges and Opportunities</a:t>
            </a:r>
          </a:p>
        </p:txBody>
      </p:sp>
      <p:sp>
        <p:nvSpPr>
          <p:cNvPr id="3" name="Content Placeholder 2">
            <a:extLst>
              <a:ext uri="{FF2B5EF4-FFF2-40B4-BE49-F238E27FC236}">
                <a16:creationId xmlns:a16="http://schemas.microsoft.com/office/drawing/2014/main" id="{20749155-1990-40C0-BA89-EC497A0BD79B}"/>
              </a:ext>
            </a:extLst>
          </p:cNvPr>
          <p:cNvSpPr>
            <a:spLocks noGrp="1"/>
          </p:cNvSpPr>
          <p:nvPr>
            <p:ph idx="1"/>
          </p:nvPr>
        </p:nvSpPr>
        <p:spPr/>
        <p:txBody>
          <a:bodyPr>
            <a:normAutofit lnSpcReduction="10000"/>
          </a:bodyPr>
          <a:lstStyle/>
          <a:p>
            <a:r>
              <a:rPr lang="en-GB" sz="2400" dirty="0">
                <a:solidFill>
                  <a:srgbClr val="002060"/>
                </a:solidFill>
              </a:rPr>
              <a:t>Supporting and respecting the social work and social care workforce across the system</a:t>
            </a:r>
          </a:p>
          <a:p>
            <a:r>
              <a:rPr lang="en-GB" sz="2400" dirty="0">
                <a:solidFill>
                  <a:srgbClr val="002060"/>
                </a:solidFill>
              </a:rPr>
              <a:t>Financial constraints</a:t>
            </a:r>
          </a:p>
          <a:p>
            <a:r>
              <a:rPr lang="en-GB" sz="2400" dirty="0">
                <a:solidFill>
                  <a:srgbClr val="002060"/>
                </a:solidFill>
              </a:rPr>
              <a:t>Children’s Social Care Review in Northern Ireland (Professor Ray Jones)</a:t>
            </a:r>
          </a:p>
          <a:p>
            <a:r>
              <a:rPr lang="en-GB" sz="2400" dirty="0">
                <a:solidFill>
                  <a:srgbClr val="002060"/>
                </a:solidFill>
              </a:rPr>
              <a:t>Adoption and Children Bill</a:t>
            </a:r>
          </a:p>
          <a:p>
            <a:r>
              <a:rPr lang="en-GB" sz="2400" dirty="0">
                <a:solidFill>
                  <a:srgbClr val="002060"/>
                </a:solidFill>
              </a:rPr>
              <a:t>Children's Strategic Reform Board</a:t>
            </a:r>
          </a:p>
          <a:p>
            <a:r>
              <a:rPr lang="en-GB" sz="2400" dirty="0">
                <a:solidFill>
                  <a:srgbClr val="002060"/>
                </a:solidFill>
              </a:rPr>
              <a:t>The intelligent use of data</a:t>
            </a:r>
          </a:p>
          <a:p>
            <a:r>
              <a:rPr lang="en-GB" sz="2400" dirty="0">
                <a:solidFill>
                  <a:srgbClr val="002060"/>
                </a:solidFill>
              </a:rPr>
              <a:t>A committed workforce</a:t>
            </a:r>
          </a:p>
          <a:p>
            <a:endParaRPr lang="en-GB" sz="2400" dirty="0"/>
          </a:p>
          <a:p>
            <a:pPr marL="457200" lvl="1" indent="0">
              <a:buNone/>
            </a:pPr>
            <a:endParaRPr lang="en-GB" dirty="0"/>
          </a:p>
        </p:txBody>
      </p:sp>
    </p:spTree>
    <p:extLst>
      <p:ext uri="{BB962C8B-B14F-4D97-AF65-F5344CB8AC3E}">
        <p14:creationId xmlns:p14="http://schemas.microsoft.com/office/powerpoint/2010/main" val="57268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C135-4118-4168-BD09-EF3969F6A2B5}"/>
              </a:ext>
            </a:extLst>
          </p:cNvPr>
          <p:cNvSpPr>
            <a:spLocks noGrp="1"/>
          </p:cNvSpPr>
          <p:nvPr>
            <p:ph type="title"/>
          </p:nvPr>
        </p:nvSpPr>
        <p:spPr/>
        <p:txBody>
          <a:bodyPr>
            <a:normAutofit/>
          </a:bodyPr>
          <a:lstStyle/>
          <a:p>
            <a:r>
              <a:rPr lang="en-GB" sz="5400" dirty="0"/>
              <a:t>Raising your voice…..</a:t>
            </a:r>
          </a:p>
        </p:txBody>
      </p:sp>
      <p:sp>
        <p:nvSpPr>
          <p:cNvPr id="3" name="Content Placeholder 2">
            <a:extLst>
              <a:ext uri="{FF2B5EF4-FFF2-40B4-BE49-F238E27FC236}">
                <a16:creationId xmlns:a16="http://schemas.microsoft.com/office/drawing/2014/main" id="{72D0E73C-529C-46CA-BF6B-579D322995C0}"/>
              </a:ext>
            </a:extLst>
          </p:cNvPr>
          <p:cNvSpPr>
            <a:spLocks noGrp="1"/>
          </p:cNvSpPr>
          <p:nvPr>
            <p:ph idx="1"/>
          </p:nvPr>
        </p:nvSpPr>
        <p:spPr/>
        <p:txBody>
          <a:bodyPr>
            <a:normAutofit fontScale="92500" lnSpcReduction="10000"/>
          </a:bodyPr>
          <a:lstStyle/>
          <a:p>
            <a:pPr marL="0" indent="0" algn="ctr">
              <a:buNone/>
            </a:pPr>
            <a:r>
              <a:rPr lang="en-GB" sz="4000" dirty="0"/>
              <a:t>Change will not come if we wait for some other person, if we wait for some other time. We are the ones we have been waiting for. We are the change that we seek</a:t>
            </a:r>
          </a:p>
          <a:p>
            <a:pPr marL="0" indent="0" algn="ctr">
              <a:buNone/>
            </a:pPr>
            <a:endParaRPr lang="en-GB" sz="4000" dirty="0"/>
          </a:p>
          <a:p>
            <a:pPr marL="0" indent="0">
              <a:buNone/>
            </a:pPr>
            <a:r>
              <a:rPr lang="en-GB" dirty="0"/>
              <a:t>Barack Obama, 44</a:t>
            </a:r>
            <a:r>
              <a:rPr lang="en-GB" baseline="30000" dirty="0"/>
              <a:t>th</a:t>
            </a:r>
            <a:r>
              <a:rPr lang="en-GB" dirty="0"/>
              <a:t> President of the United States</a:t>
            </a:r>
          </a:p>
          <a:p>
            <a:endParaRPr lang="en-GB" dirty="0"/>
          </a:p>
        </p:txBody>
      </p:sp>
    </p:spTree>
    <p:extLst>
      <p:ext uri="{BB962C8B-B14F-4D97-AF65-F5344CB8AC3E}">
        <p14:creationId xmlns:p14="http://schemas.microsoft.com/office/powerpoint/2010/main" val="59229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72B5F-835C-59B8-002D-79D23B21B463}"/>
              </a:ext>
            </a:extLst>
          </p:cNvPr>
          <p:cNvSpPr txBox="1"/>
          <p:nvPr/>
        </p:nvSpPr>
        <p:spPr>
          <a:xfrm>
            <a:off x="978010" y="1733384"/>
            <a:ext cx="8175929" cy="2062103"/>
          </a:xfrm>
          <a:prstGeom prst="rect">
            <a:avLst/>
          </a:prstGeom>
          <a:noFill/>
        </p:spPr>
        <p:txBody>
          <a:bodyPr wrap="square">
            <a:spAutoFit/>
          </a:bodyPr>
          <a:lstStyle/>
          <a:p>
            <a:r>
              <a:rPr lang="en-US" sz="2000" dirty="0"/>
              <a:t>A parent's testimony – Michaela Lewis </a:t>
            </a:r>
          </a:p>
          <a:p>
            <a:endParaRPr lang="en-US" dirty="0"/>
          </a:p>
          <a:p>
            <a:endParaRPr lang="en-US" dirty="0"/>
          </a:p>
          <a:p>
            <a:endParaRPr lang="en-US" dirty="0"/>
          </a:p>
          <a:p>
            <a:r>
              <a:rPr lang="en-US" dirty="0" err="1"/>
              <a:t>Youtube</a:t>
            </a:r>
            <a:r>
              <a:rPr lang="en-US" dirty="0"/>
              <a:t> link if you want to play directly from there: </a:t>
            </a:r>
            <a:r>
              <a:rPr lang="en-US" dirty="0">
                <a:hlinkClick r:id="rId2"/>
              </a:rPr>
              <a:t>https://youtu.be/l9Cr38ezmWY</a:t>
            </a:r>
            <a:r>
              <a:rPr lang="en-US" dirty="0"/>
              <a:t> </a:t>
            </a:r>
          </a:p>
          <a:p>
            <a:r>
              <a:rPr lang="en-US" dirty="0"/>
              <a:t> </a:t>
            </a:r>
          </a:p>
        </p:txBody>
      </p:sp>
    </p:spTree>
    <p:extLst>
      <p:ext uri="{BB962C8B-B14F-4D97-AF65-F5344CB8AC3E}">
        <p14:creationId xmlns:p14="http://schemas.microsoft.com/office/powerpoint/2010/main" val="5024548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45</TotalTime>
  <Words>232</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Family Support in Statutory Children's Social Services</vt:lpstr>
      <vt:lpstr>PowerPoint Presentation</vt:lpstr>
      <vt:lpstr>Trust Children's Social Services</vt:lpstr>
      <vt:lpstr>The Right Help at the Right Time  in the Right Place</vt:lpstr>
      <vt:lpstr> Challenges and Opportunities</vt:lpstr>
      <vt:lpstr>Raising your voice…..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Support in Statutory Children's Social Services</dc:title>
  <dc:creator>Una Lernihan</dc:creator>
  <cp:lastModifiedBy>Alison Shaw</cp:lastModifiedBy>
  <cp:revision>6</cp:revision>
  <dcterms:created xsi:type="dcterms:W3CDTF">2023-05-30T07:25:54Z</dcterms:created>
  <dcterms:modified xsi:type="dcterms:W3CDTF">2023-06-05T13:12:01Z</dcterms:modified>
</cp:coreProperties>
</file>