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89" r:id="rId6"/>
    <p:sldId id="290" r:id="rId7"/>
    <p:sldId id="291" r:id="rId8"/>
    <p:sldId id="292" r:id="rId9"/>
    <p:sldId id="293" r:id="rId10"/>
    <p:sldId id="300" r:id="rId11"/>
    <p:sldId id="301" r:id="rId12"/>
    <p:sldId id="302" r:id="rId13"/>
    <p:sldId id="297" r:id="rId14"/>
    <p:sldId id="299" r:id="rId15"/>
    <p:sldId id="282" r:id="rId16"/>
    <p:sldId id="2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59C"/>
    <a:srgbClr val="D11DA2"/>
    <a:srgbClr val="11B8C8"/>
    <a:srgbClr val="82327A"/>
    <a:srgbClr val="203C66"/>
    <a:srgbClr val="ED4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56D58C-5AD4-4FA3-BDF4-2446152AFC57}" v="63" dt="2023-05-11T20:14:33.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5D95FC-202F-4F0A-923A-4F2754C10511}" type="datetimeFigureOut">
              <a:rPr lang="en-GB" smtClean="0"/>
              <a:t>26/05/2023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86106C-D3BB-4A9A-AA36-3C009C419D29}" type="slidenum">
              <a:rPr lang="en-GB" smtClean="0"/>
              <a:t>‹#›</a:t>
            </a:fld>
            <a:endParaRPr lang="en-GB"/>
          </a:p>
        </p:txBody>
      </p:sp>
    </p:spTree>
    <p:extLst>
      <p:ext uri="{BB962C8B-B14F-4D97-AF65-F5344CB8AC3E}">
        <p14:creationId xmlns:p14="http://schemas.microsoft.com/office/powerpoint/2010/main" val="1122805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586106C-D3BB-4A9A-AA36-3C009C419D29}" type="slidenum">
              <a:rPr lang="en-GB" smtClean="0"/>
              <a:t>2</a:t>
            </a:fld>
            <a:endParaRPr lang="en-GB"/>
          </a:p>
        </p:txBody>
      </p:sp>
    </p:spTree>
    <p:extLst>
      <p:ext uri="{BB962C8B-B14F-4D97-AF65-F5344CB8AC3E}">
        <p14:creationId xmlns:p14="http://schemas.microsoft.com/office/powerpoint/2010/main" val="3730025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86106C-D3BB-4A9A-AA36-3C009C419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643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86106C-D3BB-4A9A-AA36-3C009C419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8161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86106C-D3BB-4A9A-AA36-3C009C419D2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02311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00B4B99-FC1D-1342-BDAD-E3EA17C0C3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00" y="6552540"/>
            <a:ext cx="12240000" cy="305460"/>
          </a:xfrm>
          <a:prstGeom prst="rect">
            <a:avLst/>
          </a:prstGeom>
        </p:spPr>
      </p:pic>
      <p:sp>
        <p:nvSpPr>
          <p:cNvPr id="9" name="Title 1">
            <a:extLst>
              <a:ext uri="{FF2B5EF4-FFF2-40B4-BE49-F238E27FC236}">
                <a16:creationId xmlns:a16="http://schemas.microsoft.com/office/drawing/2014/main" id="{65C68C8B-B710-8B41-B696-AD7075531834}"/>
              </a:ext>
            </a:extLst>
          </p:cNvPr>
          <p:cNvSpPr>
            <a:spLocks noGrp="1"/>
          </p:cNvSpPr>
          <p:nvPr>
            <p:ph type="ctrTitle"/>
          </p:nvPr>
        </p:nvSpPr>
        <p:spPr>
          <a:xfrm>
            <a:off x="577049" y="1492265"/>
            <a:ext cx="9144000" cy="1144727"/>
          </a:xfrm>
          <a:prstGeom prst="rect">
            <a:avLst/>
          </a:prstGeom>
        </p:spPr>
        <p:txBody>
          <a:bodyPr>
            <a:normAutofit/>
          </a:bodyPr>
          <a:lstStyle/>
          <a:p>
            <a:pPr algn="l"/>
            <a:r>
              <a:rPr lang="en-US" sz="4800">
                <a:solidFill>
                  <a:srgbClr val="203C66"/>
                </a:solidFill>
                <a:latin typeface="Georgia"/>
                <a:cs typeface="Calibri Light"/>
              </a:rPr>
              <a:t>Title goes in here</a:t>
            </a:r>
            <a:endParaRPr lang="en-US" sz="4800">
              <a:solidFill>
                <a:srgbClr val="203C66"/>
              </a:solidFill>
              <a:latin typeface="Georgia"/>
            </a:endParaRPr>
          </a:p>
        </p:txBody>
      </p:sp>
      <p:sp>
        <p:nvSpPr>
          <p:cNvPr id="10" name="Subtitle 2">
            <a:extLst>
              <a:ext uri="{FF2B5EF4-FFF2-40B4-BE49-F238E27FC236}">
                <a16:creationId xmlns:a16="http://schemas.microsoft.com/office/drawing/2014/main" id="{EF4AEED3-4A41-AD40-9180-C1F3A5F213B4}"/>
              </a:ext>
            </a:extLst>
          </p:cNvPr>
          <p:cNvSpPr>
            <a:spLocks noGrp="1"/>
          </p:cNvSpPr>
          <p:nvPr>
            <p:ph type="subTitle" idx="1"/>
          </p:nvPr>
        </p:nvSpPr>
        <p:spPr>
          <a:xfrm>
            <a:off x="577049" y="3616834"/>
            <a:ext cx="9144000" cy="1655762"/>
          </a:xfrm>
          <a:prstGeom prst="rect">
            <a:avLst/>
          </a:prstGeom>
        </p:spPr>
        <p:txBody>
          <a:bodyPr vert="horz" lIns="91440" tIns="45720" rIns="91440" bIns="45720" rtlCol="0" anchor="t">
            <a:normAutofit/>
          </a:bodyPr>
          <a:lstStyle>
            <a:lvl1pPr marL="0" indent="0">
              <a:buNone/>
              <a:defRPr/>
            </a:lvl1pPr>
          </a:lstStyle>
          <a:p>
            <a:pPr algn="l"/>
            <a:r>
              <a:rPr lang="en-US">
                <a:solidFill>
                  <a:schemeClr val="bg2">
                    <a:lumMod val="50000"/>
                  </a:schemeClr>
                </a:solidFill>
                <a:latin typeface="Arial Nova Light"/>
                <a:cs typeface="Calibri"/>
              </a:rPr>
              <a:t>Subtitle or name of presenter</a:t>
            </a:r>
            <a:endParaRPr lang="en-US">
              <a:solidFill>
                <a:schemeClr val="bg2">
                  <a:lumMod val="50000"/>
                </a:schemeClr>
              </a:solidFill>
              <a:latin typeface="Arial Nova Light"/>
            </a:endParaRPr>
          </a:p>
          <a:p>
            <a:pPr algn="l"/>
            <a:r>
              <a:rPr lang="en-US">
                <a:solidFill>
                  <a:srgbClr val="203C66"/>
                </a:solidFill>
                <a:latin typeface="Arial"/>
                <a:cs typeface="Calibri"/>
              </a:rPr>
              <a:t>07.05.20</a:t>
            </a:r>
          </a:p>
        </p:txBody>
      </p:sp>
      <p:pic>
        <p:nvPicPr>
          <p:cNvPr id="13" name="Picture 12" descr="A picture containing text, clipart, screenshot, vector graphics&#10;&#10;Description automatically generated">
            <a:extLst>
              <a:ext uri="{FF2B5EF4-FFF2-40B4-BE49-F238E27FC236}">
                <a16:creationId xmlns:a16="http://schemas.microsoft.com/office/drawing/2014/main" id="{E23ED2A3-F434-F140-AB18-6992ED8A55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67035" y="559339"/>
            <a:ext cx="1043940" cy="370873"/>
          </a:xfrm>
          <a:prstGeom prst="rect">
            <a:avLst/>
          </a:prstGeom>
        </p:spPr>
      </p:pic>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46CE7D5-CF57-46EF-B807-FDD0502418D4}" type="datetimeFigureOut">
              <a:rPr lang="en-US" smtClean="0"/>
              <a:t>5/26/2023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mstone@effectiveservices.org" TargetMode="External"/><Relationship Id="rId2" Type="http://schemas.openxmlformats.org/officeDocument/2006/relationships/hyperlink" Target="http://www.effectiveservices.org/" TargetMode="External"/><Relationship Id="rId1" Type="http://schemas.openxmlformats.org/officeDocument/2006/relationships/slideLayout" Target="../slideLayouts/slideLayout1.xml"/><Relationship Id="rId4" Type="http://schemas.openxmlformats.org/officeDocument/2006/relationships/hyperlink" Target="https://effectiveservices.notion.site/Supporting-Families-in-Northern-Ireland-ed77efd7ecee4800b4e43a0b240c696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049" y="2016048"/>
            <a:ext cx="9827580" cy="1144727"/>
          </a:xfrm>
        </p:spPr>
        <p:txBody>
          <a:bodyPr>
            <a:noAutofit/>
          </a:bodyPr>
          <a:lstStyle/>
          <a:p>
            <a:r>
              <a:rPr lang="en-US" dirty="0">
                <a:solidFill>
                  <a:srgbClr val="203C66"/>
                </a:solidFill>
                <a:latin typeface="Georgia"/>
              </a:rPr>
              <a:t>Family Support - the voice of families</a:t>
            </a:r>
          </a:p>
        </p:txBody>
      </p:sp>
      <p:sp>
        <p:nvSpPr>
          <p:cNvPr id="3" name="Subtitle 2"/>
          <p:cNvSpPr>
            <a:spLocks noGrp="1"/>
          </p:cNvSpPr>
          <p:nvPr>
            <p:ph type="subTitle" idx="4294967295"/>
          </p:nvPr>
        </p:nvSpPr>
        <p:spPr>
          <a:xfrm>
            <a:off x="577048" y="3986073"/>
            <a:ext cx="10573305" cy="2294061"/>
          </a:xfrm>
          <a:prstGeom prst="rect">
            <a:avLst/>
          </a:prstGeom>
        </p:spPr>
        <p:txBody>
          <a:bodyPr vert="horz" lIns="91440" tIns="45720" rIns="91440" bIns="45720" rtlCol="0" anchor="t">
            <a:normAutofit lnSpcReduction="10000"/>
          </a:bodyPr>
          <a:lstStyle/>
          <a:p>
            <a:pPr marL="0" indent="0">
              <a:buNone/>
            </a:pPr>
            <a:r>
              <a:rPr lang="en-US" dirty="0">
                <a:solidFill>
                  <a:srgbClr val="203C66"/>
                </a:solidFill>
                <a:latin typeface="Arial"/>
                <a:cs typeface="Calibri"/>
              </a:rPr>
              <a:t>Learning from the Reaching Out, Supporting Families Programme</a:t>
            </a:r>
          </a:p>
          <a:p>
            <a:pPr marL="0" indent="0">
              <a:buNone/>
            </a:pPr>
            <a:endParaRPr lang="en-US" dirty="0">
              <a:solidFill>
                <a:srgbClr val="203C66"/>
              </a:solidFill>
              <a:latin typeface="Arial"/>
              <a:cs typeface="Calibri"/>
            </a:endParaRPr>
          </a:p>
          <a:p>
            <a:pPr marL="0" indent="0">
              <a:buNone/>
            </a:pPr>
            <a:endParaRPr lang="en-US" dirty="0">
              <a:solidFill>
                <a:srgbClr val="203C66"/>
              </a:solidFill>
              <a:latin typeface="Arial"/>
              <a:cs typeface="Calibri"/>
            </a:endParaRPr>
          </a:p>
          <a:p>
            <a:pPr marL="0" indent="0">
              <a:buNone/>
            </a:pPr>
            <a:endParaRPr lang="en-US" dirty="0">
              <a:solidFill>
                <a:srgbClr val="203C66"/>
              </a:solidFill>
              <a:latin typeface="Arial"/>
              <a:cs typeface="Calibri"/>
            </a:endParaRPr>
          </a:p>
          <a:p>
            <a:pPr marL="0" indent="0">
              <a:buNone/>
            </a:pPr>
            <a:r>
              <a:rPr lang="en-US" sz="2000" dirty="0">
                <a:solidFill>
                  <a:srgbClr val="203C66"/>
                </a:solidFill>
                <a:latin typeface="Arial"/>
                <a:cs typeface="Calibri"/>
              </a:rPr>
              <a:t>Funded by The National Lottery Community Fund </a:t>
            </a:r>
          </a:p>
        </p:txBody>
      </p:sp>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6733" y="555788"/>
            <a:ext cx="1787300" cy="634962"/>
          </a:xfrm>
          <a:prstGeom prst="rect">
            <a:avLst/>
          </a:prstGeom>
        </p:spPr>
      </p:pic>
      <p:pic>
        <p:nvPicPr>
          <p:cNvPr id="4" name="Picture 3" descr="Logo, company name&#10;&#10;Description automatically generated">
            <a:extLst>
              <a:ext uri="{FF2B5EF4-FFF2-40B4-BE49-F238E27FC236}">
                <a16:creationId xmlns:a16="http://schemas.microsoft.com/office/drawing/2014/main" id="{3A20010D-8842-4A78-AB53-E28B5DD291B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812" t="23510" r="10353" b="19767"/>
          <a:stretch/>
        </p:blipFill>
        <p:spPr bwMode="auto">
          <a:xfrm>
            <a:off x="6406993" y="5690586"/>
            <a:ext cx="1503620" cy="52249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Rectangle with Corners Rounded 5">
            <a:extLst>
              <a:ext uri="{FF2B5EF4-FFF2-40B4-BE49-F238E27FC236}">
                <a16:creationId xmlns:a16="http://schemas.microsoft.com/office/drawing/2014/main" id="{D8D4AF5F-DEDF-7CF3-74EE-6BF62B44280B}"/>
              </a:ext>
            </a:extLst>
          </p:cNvPr>
          <p:cNvSpPr/>
          <p:nvPr/>
        </p:nvSpPr>
        <p:spPr>
          <a:xfrm>
            <a:off x="337350" y="3208703"/>
            <a:ext cx="11596431" cy="2506845"/>
          </a:xfrm>
          <a:prstGeom prst="wedgeRoundRectCallout">
            <a:avLst>
              <a:gd name="adj1" fmla="val 34539"/>
              <a:gd name="adj2" fmla="val 70979"/>
              <a:gd name="adj3" fmla="val 1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Narrow" panose="020B0606020202030204" pitchFamily="34" charset="0"/>
              </a:rPr>
              <a:t>I had support from a counsellor and he was just unbelievable.  He was just so supportive, so kind, so empathetic… I felt so comfortable with him. He really drilled down into the problems I was having or feelings I was having.</a:t>
            </a:r>
          </a:p>
          <a:p>
            <a:endParaRPr lang="en-GB" sz="2000" dirty="0">
              <a:latin typeface="Arial Narrow" panose="020B0606020202030204" pitchFamily="34" charset="0"/>
            </a:endParaRPr>
          </a:p>
          <a:p>
            <a:r>
              <a:rPr lang="en-GB" sz="2000" dirty="0">
                <a:latin typeface="Arial Narrow" panose="020B0606020202030204" pitchFamily="34" charset="0"/>
              </a:rPr>
              <a:t>And do you know what? He just made me kind of face it in a way… things I would usually say, “Aye, I will, alight, that’ll do, no problem, ok, talk to you later” and would never do. But he always followed up on it. But, you know, at the start I was thinking, ‘this is torture’, But then I looked forward to it because I could feel it. I could feel a change in myself. But do you know what? I could feel the change in the atmosphere in the house as well.</a:t>
            </a:r>
          </a:p>
        </p:txBody>
      </p:sp>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pic>
        <p:nvPicPr>
          <p:cNvPr id="7" name="Picture 6" descr="Icon&#10;&#10;Description automatically generated">
            <a:extLst>
              <a:ext uri="{FF2B5EF4-FFF2-40B4-BE49-F238E27FC236}">
                <a16:creationId xmlns:a16="http://schemas.microsoft.com/office/drawing/2014/main" id="{89E6155E-F364-7D56-0AD0-E1A6C5387E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36097" y="5683980"/>
            <a:ext cx="1797685" cy="958850"/>
          </a:xfrm>
          <a:prstGeom prst="rect">
            <a:avLst/>
          </a:prstGeom>
          <a:noFill/>
          <a:ln>
            <a:noFill/>
          </a:ln>
        </p:spPr>
      </p:pic>
      <p:sp>
        <p:nvSpPr>
          <p:cNvPr id="4" name="TextBox 3">
            <a:extLst>
              <a:ext uri="{FF2B5EF4-FFF2-40B4-BE49-F238E27FC236}">
                <a16:creationId xmlns:a16="http://schemas.microsoft.com/office/drawing/2014/main" id="{582DD8BB-615C-9C80-9BA3-4D7616384EB6}"/>
              </a:ext>
            </a:extLst>
          </p:cNvPr>
          <p:cNvSpPr txBox="1"/>
          <p:nvPr/>
        </p:nvSpPr>
        <p:spPr>
          <a:xfrm>
            <a:off x="1074198" y="1589103"/>
            <a:ext cx="10049522" cy="1323439"/>
          </a:xfrm>
          <a:prstGeom prst="rect">
            <a:avLst/>
          </a:prstGeom>
          <a:noFill/>
        </p:spPr>
        <p:txBody>
          <a:bodyPr wrap="square" rtlCol="0">
            <a:spAutoFit/>
          </a:bodyPr>
          <a:lstStyle/>
          <a:p>
            <a:r>
              <a:rPr lang="en-GB" sz="2000" dirty="0">
                <a:latin typeface="Arial Nova Light" panose="020B0304020202020204" pitchFamily="34" charset="0"/>
              </a:rPr>
              <a:t>Comments from parents illustrated that: </a:t>
            </a:r>
          </a:p>
          <a:p>
            <a:r>
              <a:rPr lang="en-GB" sz="2000" dirty="0">
                <a:latin typeface="Arial Nova Light" panose="020B0304020202020204" pitchFamily="34" charset="0"/>
              </a:rPr>
              <a:t>- Relationships create the conditions for change to take place</a:t>
            </a:r>
          </a:p>
          <a:p>
            <a:pPr marR="0" lvl="0" algn="l" defTabSz="914400" rtl="0" eaLnBrk="1" fontAlgn="auto" latinLnBrk="0" hangingPunct="1">
              <a:lnSpc>
                <a:spcPct val="100000"/>
              </a:lnSpc>
              <a:spcBef>
                <a:spcPts val="0"/>
              </a:spcBef>
              <a:spcAft>
                <a:spcPts val="0"/>
              </a:spcAft>
              <a:buClrTx/>
              <a:buSzTx/>
              <a:tabLst/>
              <a:defRPr/>
            </a:pPr>
            <a:r>
              <a:rPr kumimoji="0" lang="en-GB" sz="2000" b="0" i="0" u="none" strike="noStrike" kern="1200" cap="none" spc="0" normalizeH="0" baseline="0" noProof="0" dirty="0">
                <a:ln>
                  <a:noFill/>
                </a:ln>
                <a:solidFill>
                  <a:prstClr val="black"/>
                </a:solidFill>
                <a:effectLst/>
                <a:uLnTx/>
                <a:uFillTx/>
                <a:latin typeface="Arial Nova Light" panose="020B0304020202020204" pitchFamily="34" charset="0"/>
              </a:rPr>
              <a:t>- Trusted relationships build the confidence to change</a:t>
            </a:r>
          </a:p>
          <a:p>
            <a:r>
              <a:rPr lang="en-GB" sz="2000" dirty="0">
                <a:latin typeface="Arial Nova Light" panose="020B0304020202020204" pitchFamily="34" charset="0"/>
              </a:rPr>
              <a:t>- Building relationships creates a sense of being part of something bigger</a:t>
            </a:r>
          </a:p>
        </p:txBody>
      </p:sp>
      <p:sp>
        <p:nvSpPr>
          <p:cNvPr id="10" name="TextBox 9">
            <a:extLst>
              <a:ext uri="{FF2B5EF4-FFF2-40B4-BE49-F238E27FC236}">
                <a16:creationId xmlns:a16="http://schemas.microsoft.com/office/drawing/2014/main" id="{9CBE8649-5A03-2E77-5C1D-31E50F7C6899}"/>
              </a:ext>
            </a:extLst>
          </p:cNvPr>
          <p:cNvSpPr txBox="1"/>
          <p:nvPr/>
        </p:nvSpPr>
        <p:spPr>
          <a:xfrm>
            <a:off x="967666" y="427227"/>
            <a:ext cx="900195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a:t>
            </a:r>
            <a:r>
              <a:rPr kumimoji="0" lang="en-GB" sz="240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 what helps families?  </a:t>
            </a:r>
            <a:r>
              <a:rPr kumimoji="0" lang="en-GB" sz="2400" b="1" i="0" u="none" strike="noStrike" kern="1200" cap="none" spc="0" normalizeH="0" baseline="0" noProof="0" dirty="0">
                <a:ln>
                  <a:noFill/>
                </a:ln>
                <a:solidFill>
                  <a:schemeClr val="accent2"/>
                </a:solidFill>
                <a:effectLst/>
                <a:uLnTx/>
                <a:uFillTx/>
                <a:latin typeface="Arial Nova Light" panose="020B0304020202020204" pitchFamily="34" charset="0"/>
                <a:ea typeface="+mn-ea"/>
                <a:cs typeface="+mn-cs"/>
              </a:rPr>
              <a:t>Relationship based practice</a:t>
            </a:r>
          </a:p>
        </p:txBody>
      </p:sp>
    </p:spTree>
    <p:extLst>
      <p:ext uri="{BB962C8B-B14F-4D97-AF65-F5344CB8AC3E}">
        <p14:creationId xmlns:p14="http://schemas.microsoft.com/office/powerpoint/2010/main" val="1973612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3" name="Speech Bubble: Rectangle with Corners Rounded 2">
            <a:extLst>
              <a:ext uri="{FF2B5EF4-FFF2-40B4-BE49-F238E27FC236}">
                <a16:creationId xmlns:a16="http://schemas.microsoft.com/office/drawing/2014/main" id="{4ADD4ED6-63DC-2511-952F-62D83C277272}"/>
              </a:ext>
            </a:extLst>
          </p:cNvPr>
          <p:cNvSpPr/>
          <p:nvPr/>
        </p:nvSpPr>
        <p:spPr>
          <a:xfrm>
            <a:off x="1065320" y="1316879"/>
            <a:ext cx="8549196" cy="1269506"/>
          </a:xfrm>
          <a:prstGeom prst="wedgeRoundRectCallout">
            <a:avLst>
              <a:gd name="adj1" fmla="val -7126"/>
              <a:gd name="adj2" fmla="val 79283"/>
              <a:gd name="adj3" fmla="val 16667"/>
            </a:avLst>
          </a:prstGeom>
          <a:solidFill>
            <a:srgbClr val="11B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Narrow" panose="020B0606020202030204" pitchFamily="34" charset="0"/>
              </a:rPr>
              <a:t>It is good to get out and speak to other people, because then I think I am not on my own and that’s that feeling of being part of something and you’re not the only person who’s going through depression, or has difficulties or is struggling with behaviour.</a:t>
            </a:r>
          </a:p>
        </p:txBody>
      </p:sp>
      <p:sp>
        <p:nvSpPr>
          <p:cNvPr id="4" name="Speech Bubble: Rectangle with Corners Rounded 3">
            <a:extLst>
              <a:ext uri="{FF2B5EF4-FFF2-40B4-BE49-F238E27FC236}">
                <a16:creationId xmlns:a16="http://schemas.microsoft.com/office/drawing/2014/main" id="{270240A6-C27C-ED88-2E64-75CBF5B10F9F}"/>
              </a:ext>
            </a:extLst>
          </p:cNvPr>
          <p:cNvSpPr/>
          <p:nvPr/>
        </p:nvSpPr>
        <p:spPr>
          <a:xfrm>
            <a:off x="6789736" y="5145116"/>
            <a:ext cx="4312331" cy="1166783"/>
          </a:xfrm>
          <a:prstGeom prst="wedgeRoundRectCallout">
            <a:avLst>
              <a:gd name="adj1" fmla="val -37507"/>
              <a:gd name="adj2" fmla="val -87213"/>
              <a:gd name="adj3" fmla="val 16667"/>
            </a:avLst>
          </a:prstGeom>
          <a:solidFill>
            <a:srgbClr val="D11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GB" sz="2000" b="0" i="0" u="none" strike="noStrike" kern="1200" cap="none" spc="0" normalizeH="0" baseline="0" noProof="0" dirty="0">
                <a:ln>
                  <a:noFill/>
                </a:ln>
                <a:solidFill>
                  <a:schemeClr val="bg1"/>
                </a:solidFill>
                <a:effectLst/>
                <a:uLnTx/>
                <a:uFillTx/>
                <a:latin typeface="Arial Narrow" panose="020B0606020202030204" pitchFamily="34" charset="0"/>
              </a:rPr>
              <a:t>They gave me the confidence to start getting out there and making changes and doing things</a:t>
            </a:r>
            <a:endParaRPr lang="en-GB" sz="2000" dirty="0">
              <a:solidFill>
                <a:schemeClr val="bg1"/>
              </a:solidFill>
              <a:latin typeface="Arial Narrow" panose="020B0606020202030204" pitchFamily="34" charset="0"/>
            </a:endParaRPr>
          </a:p>
        </p:txBody>
      </p:sp>
      <p:pic>
        <p:nvPicPr>
          <p:cNvPr id="8" name="Picture 7" descr="Icon&#10;&#10;Description automatically generated">
            <a:extLst>
              <a:ext uri="{FF2B5EF4-FFF2-40B4-BE49-F238E27FC236}">
                <a16:creationId xmlns:a16="http://schemas.microsoft.com/office/drawing/2014/main" id="{8CE1DA64-08C4-CA5F-7BC6-8E2E216A7EB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4664" y="3029189"/>
            <a:ext cx="3645072" cy="1944210"/>
          </a:xfrm>
          <a:prstGeom prst="rect">
            <a:avLst/>
          </a:prstGeom>
          <a:noFill/>
          <a:ln>
            <a:noFill/>
          </a:ln>
        </p:spPr>
      </p:pic>
      <p:sp>
        <p:nvSpPr>
          <p:cNvPr id="11" name="TextBox 10">
            <a:extLst>
              <a:ext uri="{FF2B5EF4-FFF2-40B4-BE49-F238E27FC236}">
                <a16:creationId xmlns:a16="http://schemas.microsoft.com/office/drawing/2014/main" id="{8F66F8A1-25E0-DD0C-5131-56951BB4DC59}"/>
              </a:ext>
            </a:extLst>
          </p:cNvPr>
          <p:cNvSpPr txBox="1"/>
          <p:nvPr/>
        </p:nvSpPr>
        <p:spPr>
          <a:xfrm>
            <a:off x="388399" y="782171"/>
            <a:ext cx="8240696" cy="400110"/>
          </a:xfrm>
          <a:prstGeom prst="rect">
            <a:avLst/>
          </a:prstGeom>
          <a:noFill/>
        </p:spPr>
        <p:txBody>
          <a:bodyPr wrap="square">
            <a:spAutoFit/>
          </a:bodyPr>
          <a:lstStyle/>
          <a:p>
            <a:r>
              <a:rPr kumimoji="0" lang="en-GB" sz="2000" b="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Building relationships creates a sense of being part of something bigger</a:t>
            </a:r>
            <a:endParaRPr lang="en-GB" dirty="0"/>
          </a:p>
        </p:txBody>
      </p:sp>
    </p:spTree>
    <p:extLst>
      <p:ext uri="{BB962C8B-B14F-4D97-AF65-F5344CB8AC3E}">
        <p14:creationId xmlns:p14="http://schemas.microsoft.com/office/powerpoint/2010/main" val="160067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a:p>
        </p:txBody>
      </p:sp>
      <p:sp>
        <p:nvSpPr>
          <p:cNvPr id="6" name="Subtitle 2">
            <a:extLst>
              <a:ext uri="{FF2B5EF4-FFF2-40B4-BE49-F238E27FC236}">
                <a16:creationId xmlns:a16="http://schemas.microsoft.com/office/drawing/2014/main" id="{5248DCE6-16B4-1F46-B30E-9FD30AB363B6}"/>
              </a:ext>
            </a:extLst>
          </p:cNvPr>
          <p:cNvSpPr txBox="1">
            <a:spLocks/>
          </p:cNvSpPr>
          <p:nvPr/>
        </p:nvSpPr>
        <p:spPr>
          <a:xfrm>
            <a:off x="838200" y="1825625"/>
            <a:ext cx="10512638"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a:solidFill>
                <a:schemeClr val="bg2">
                  <a:lumMod val="50000"/>
                </a:schemeClr>
              </a:solidFill>
              <a:ea typeface="+mn-lt"/>
              <a:cs typeface="+mn-lt"/>
            </a:endParaRPr>
          </a:p>
        </p:txBody>
      </p:sp>
      <p:sp>
        <p:nvSpPr>
          <p:cNvPr id="2" name="TextBox 1">
            <a:extLst>
              <a:ext uri="{FF2B5EF4-FFF2-40B4-BE49-F238E27FC236}">
                <a16:creationId xmlns:a16="http://schemas.microsoft.com/office/drawing/2014/main" id="{206F8715-9045-3787-73BB-628D1B973BD5}"/>
              </a:ext>
            </a:extLst>
          </p:cNvPr>
          <p:cNvSpPr txBox="1"/>
          <p:nvPr/>
        </p:nvSpPr>
        <p:spPr>
          <a:xfrm>
            <a:off x="1251752" y="1332922"/>
            <a:ext cx="8389398" cy="646331"/>
          </a:xfrm>
          <a:prstGeom prst="rect">
            <a:avLst/>
          </a:prstGeom>
          <a:noFill/>
        </p:spPr>
        <p:txBody>
          <a:bodyPr wrap="square" rtlCol="0">
            <a:spAutoFit/>
          </a:bodyPr>
          <a:lstStyle/>
          <a:p>
            <a:endParaRPr lang="en-GB" dirty="0"/>
          </a:p>
          <a:p>
            <a:endParaRPr lang="en-GB" dirty="0"/>
          </a:p>
        </p:txBody>
      </p:sp>
      <p:sp>
        <p:nvSpPr>
          <p:cNvPr id="8" name="TextBox 7">
            <a:extLst>
              <a:ext uri="{FF2B5EF4-FFF2-40B4-BE49-F238E27FC236}">
                <a16:creationId xmlns:a16="http://schemas.microsoft.com/office/drawing/2014/main" id="{7FEF6991-529D-9717-9750-B3388084B1DF}"/>
              </a:ext>
            </a:extLst>
          </p:cNvPr>
          <p:cNvSpPr txBox="1"/>
          <p:nvPr/>
        </p:nvSpPr>
        <p:spPr>
          <a:xfrm>
            <a:off x="967666" y="427227"/>
            <a:ext cx="90019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a:t>
            </a:r>
            <a:r>
              <a:rPr kumimoji="0" lang="en-GB" sz="240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 what helps families?  </a:t>
            </a:r>
            <a:endParaRPr kumimoji="0" lang="en-GB" sz="2400" b="1" i="0" u="none" strike="noStrike" kern="1200" cap="none" spc="0" normalizeH="0" baseline="0" noProof="0" dirty="0">
              <a:ln>
                <a:noFill/>
              </a:ln>
              <a:solidFill>
                <a:schemeClr val="accent2"/>
              </a:solidFill>
              <a:effectLst/>
              <a:uLnTx/>
              <a:uFillTx/>
              <a:latin typeface="Arial Nova Light" panose="020B0304020202020204" pitchFamily="34" charset="0"/>
              <a:ea typeface="+mn-ea"/>
              <a:cs typeface="+mn-cs"/>
            </a:endParaRPr>
          </a:p>
        </p:txBody>
      </p:sp>
      <p:sp>
        <p:nvSpPr>
          <p:cNvPr id="10" name="TextBox 9">
            <a:extLst>
              <a:ext uri="{FF2B5EF4-FFF2-40B4-BE49-F238E27FC236}">
                <a16:creationId xmlns:a16="http://schemas.microsoft.com/office/drawing/2014/main" id="{8ED86F05-314C-EC6C-570D-446BD9004E9A}"/>
              </a:ext>
            </a:extLst>
          </p:cNvPr>
          <p:cNvSpPr txBox="1"/>
          <p:nvPr/>
        </p:nvSpPr>
        <p:spPr>
          <a:xfrm>
            <a:off x="665825" y="1444992"/>
            <a:ext cx="11176987" cy="5116785"/>
          </a:xfrm>
          <a:prstGeom prst="rect">
            <a:avLst/>
          </a:prstGeom>
          <a:noFill/>
        </p:spPr>
        <p:txBody>
          <a:bodyPr wrap="square" rtlCol="0">
            <a:spAutoFit/>
          </a:bodyPr>
          <a:lstStyle/>
          <a:p>
            <a:pPr marL="285750" indent="-285750">
              <a:buFont typeface="Arial" panose="020B0604020202020204" pitchFamily="34" charset="0"/>
              <a:buChar char="•"/>
            </a:pPr>
            <a:r>
              <a:rPr lang="en-GB" b="1" dirty="0">
                <a:latin typeface="Arial Nova Light" panose="020B0304020202020204" pitchFamily="34" charset="0"/>
              </a:rPr>
              <a:t>Knowing it is ok to ask for help</a:t>
            </a: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sz="2800" b="1" dirty="0">
              <a:latin typeface="Arial Nova Light" panose="020B0304020202020204" pitchFamily="34" charset="0"/>
            </a:endParaRPr>
          </a:p>
          <a:p>
            <a:pPr marL="285750" indent="-285750">
              <a:buFont typeface="Arial" panose="020B0604020202020204" pitchFamily="34" charset="0"/>
              <a:buChar char="•"/>
            </a:pPr>
            <a:r>
              <a:rPr lang="en-GB" b="1" dirty="0">
                <a:latin typeface="Arial Nova Light" panose="020B0304020202020204" pitchFamily="34" charset="0"/>
              </a:rPr>
              <a:t>Support that includes the whole family, sometimes including the extended family</a:t>
            </a: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r>
              <a:rPr lang="en-GB" b="1" dirty="0">
                <a:latin typeface="Arial Nova Light" panose="020B0304020202020204" pitchFamily="34" charset="0"/>
              </a:rPr>
              <a:t>Services that are person-led </a:t>
            </a: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endParaRPr lang="en-GB" sz="1050" b="1" dirty="0">
              <a:latin typeface="Arial Nova Light" panose="020B0304020202020204" pitchFamily="34" charset="0"/>
            </a:endParaRPr>
          </a:p>
          <a:p>
            <a:pPr marL="285750" indent="-285750">
              <a:buFont typeface="Arial" panose="020B0604020202020204" pitchFamily="34" charset="0"/>
              <a:buChar char="•"/>
            </a:pPr>
            <a:endParaRPr lang="en-GB" b="1" dirty="0">
              <a:latin typeface="Arial Nova Light" panose="020B0304020202020204" pitchFamily="34" charset="0"/>
            </a:endParaRPr>
          </a:p>
          <a:p>
            <a:pPr marL="285750" indent="-285750">
              <a:buFont typeface="Arial" panose="020B0604020202020204" pitchFamily="34" charset="0"/>
              <a:buChar char="•"/>
            </a:pPr>
            <a:r>
              <a:rPr lang="en-GB" b="1" dirty="0">
                <a:latin typeface="Arial Nova Light" panose="020B0304020202020204" pitchFamily="34" charset="0"/>
              </a:rPr>
              <a:t>Peer support</a:t>
            </a:r>
            <a:endParaRPr lang="en-GB" dirty="0"/>
          </a:p>
        </p:txBody>
      </p:sp>
      <p:sp>
        <p:nvSpPr>
          <p:cNvPr id="11" name="Rectangle: Rounded Corners 10">
            <a:extLst>
              <a:ext uri="{FF2B5EF4-FFF2-40B4-BE49-F238E27FC236}">
                <a16:creationId xmlns:a16="http://schemas.microsoft.com/office/drawing/2014/main" id="{3F9CBB58-A669-FD59-A945-5E03AB48F896}"/>
              </a:ext>
            </a:extLst>
          </p:cNvPr>
          <p:cNvSpPr/>
          <p:nvPr/>
        </p:nvSpPr>
        <p:spPr>
          <a:xfrm>
            <a:off x="1768875" y="5033624"/>
            <a:ext cx="9323770" cy="10895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900" dirty="0">
                <a:latin typeface="Arial Narrow" panose="020B0606020202030204" pitchFamily="34" charset="0"/>
              </a:rPr>
              <a:t>….they allowed me to set my own goals and my own targets rather than them setting for me so I was basically only doing what I had said myself that I wanted to do they were just aiding me along they were holding my hand along the way and guiding me in the right direction </a:t>
            </a:r>
          </a:p>
        </p:txBody>
      </p:sp>
      <p:sp>
        <p:nvSpPr>
          <p:cNvPr id="12" name="Rectangle: Rounded Corners 11">
            <a:extLst>
              <a:ext uri="{FF2B5EF4-FFF2-40B4-BE49-F238E27FC236}">
                <a16:creationId xmlns:a16="http://schemas.microsoft.com/office/drawing/2014/main" id="{7C1EE007-B730-2AE1-B693-4D092BD68739}"/>
              </a:ext>
            </a:extLst>
          </p:cNvPr>
          <p:cNvSpPr/>
          <p:nvPr/>
        </p:nvSpPr>
        <p:spPr>
          <a:xfrm>
            <a:off x="1768875" y="1857794"/>
            <a:ext cx="10073937" cy="189929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latin typeface="Arial Narrow" panose="020B0606020202030204" pitchFamily="34" charset="0"/>
              </a:rPr>
              <a:t>It’s a spectrum, it’s not just about disabilities it’s about people who experience mental health issues or there’s just such a ream of things and people, the last thing some people want is to be a burden and you’ve people that will know exactly what to do with the system and you’ve other people then that just don’t know what to do and it’s those people that may look like they’re doing great in life but deep down they you know they could be suffering massively because they’re afraid to ask for help or they feel like ‘oh I wouldn’t be entitled to that’, you know, and it’s not about being entitled it’s about availing of services that could massively benefit your life </a:t>
            </a:r>
          </a:p>
        </p:txBody>
      </p:sp>
    </p:spTree>
    <p:extLst>
      <p:ext uri="{BB962C8B-B14F-4D97-AF65-F5344CB8AC3E}">
        <p14:creationId xmlns:p14="http://schemas.microsoft.com/office/powerpoint/2010/main" val="190145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28E764A-F3EF-824F-B7E1-ABE201F09EDE}"/>
              </a:ext>
            </a:extLst>
          </p:cNvPr>
          <p:cNvSpPr txBox="1">
            <a:spLocks/>
          </p:cNvSpPr>
          <p:nvPr/>
        </p:nvSpPr>
        <p:spPr>
          <a:xfrm>
            <a:off x="819149" y="2018081"/>
            <a:ext cx="5276851" cy="13374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solidFill>
                  <a:srgbClr val="203C66"/>
                </a:solidFill>
                <a:latin typeface="Georgia"/>
                <a:cs typeface="Calibri Light"/>
              </a:rPr>
              <a:t>Thank you</a:t>
            </a:r>
            <a:endParaRPr lang="en-US" dirty="0">
              <a:cs typeface="Calibri Light" panose="020F0302020204030204"/>
            </a:endParaRPr>
          </a:p>
        </p:txBody>
      </p:sp>
      <p:sp>
        <p:nvSpPr>
          <p:cNvPr id="8" name="Subtitle 2">
            <a:extLst>
              <a:ext uri="{FF2B5EF4-FFF2-40B4-BE49-F238E27FC236}">
                <a16:creationId xmlns:a16="http://schemas.microsoft.com/office/drawing/2014/main" id="{18B2C5DC-B2CD-0F41-B97D-4D6E684FF5AB}"/>
              </a:ext>
            </a:extLst>
          </p:cNvPr>
          <p:cNvSpPr txBox="1">
            <a:spLocks/>
          </p:cNvSpPr>
          <p:nvPr/>
        </p:nvSpPr>
        <p:spPr>
          <a:xfrm>
            <a:off x="838200" y="5190688"/>
            <a:ext cx="4619348" cy="65841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rgbClr val="203C66"/>
                </a:solidFill>
                <a:latin typeface="Arial Nova Light" panose="020B0304020202020204" pitchFamily="34" charset="0"/>
                <a:ea typeface="+mn-lt"/>
                <a:cs typeface="+mn-lt"/>
                <a:hlinkClick r:id="rId2"/>
              </a:rPr>
              <a:t>www.effectiveservices.org</a:t>
            </a:r>
            <a:endParaRPr lang="en-US" sz="2400" dirty="0">
              <a:solidFill>
                <a:srgbClr val="203C66"/>
              </a:solidFill>
              <a:latin typeface="Arial Nova Light" panose="020B0304020202020204" pitchFamily="34" charset="0"/>
              <a:ea typeface="+mn-lt"/>
              <a:cs typeface="+mn-lt"/>
            </a:endParaRPr>
          </a:p>
        </p:txBody>
      </p:sp>
      <p:sp>
        <p:nvSpPr>
          <p:cNvPr id="2" name="TextBox 1">
            <a:extLst>
              <a:ext uri="{FF2B5EF4-FFF2-40B4-BE49-F238E27FC236}">
                <a16:creationId xmlns:a16="http://schemas.microsoft.com/office/drawing/2014/main" id="{F96FFECD-4ADB-A61D-2487-E29CAEA05AE6}"/>
              </a:ext>
            </a:extLst>
          </p:cNvPr>
          <p:cNvSpPr txBox="1"/>
          <p:nvPr/>
        </p:nvSpPr>
        <p:spPr>
          <a:xfrm>
            <a:off x="838200" y="3226880"/>
            <a:ext cx="4843509" cy="1938992"/>
          </a:xfrm>
          <a:prstGeom prst="rect">
            <a:avLst/>
          </a:prstGeom>
          <a:noFill/>
        </p:spPr>
        <p:txBody>
          <a:bodyPr wrap="square" rtlCol="0">
            <a:spAutoFit/>
          </a:bodyPr>
          <a:lstStyle/>
          <a:p>
            <a:r>
              <a:rPr lang="en-GB" sz="2400" b="1" dirty="0">
                <a:solidFill>
                  <a:srgbClr val="002060"/>
                </a:solidFill>
                <a:latin typeface="Arial Nova Light" panose="020B0304020202020204" pitchFamily="34" charset="0"/>
              </a:rPr>
              <a:t>Melanie Stone</a:t>
            </a:r>
            <a:r>
              <a:rPr lang="en-GB" dirty="0">
                <a:latin typeface="Arial Nova Light" panose="020B0304020202020204" pitchFamily="34" charset="0"/>
              </a:rPr>
              <a:t>: </a:t>
            </a:r>
            <a:r>
              <a:rPr lang="en-GB" sz="2400" dirty="0">
                <a:latin typeface="Arial Nova Light" panose="020B0304020202020204" pitchFamily="34" charset="0"/>
                <a:hlinkClick r:id="rId3"/>
              </a:rPr>
              <a:t>mstone@effectiveservices.org</a:t>
            </a:r>
            <a:endParaRPr lang="en-GB" sz="2400" dirty="0">
              <a:latin typeface="Arial Nova Light" panose="020B0304020202020204" pitchFamily="34" charset="0"/>
            </a:endParaRPr>
          </a:p>
          <a:p>
            <a:endParaRPr lang="en-GB" sz="2400" dirty="0">
              <a:latin typeface="Arial Nova Light" panose="020B0304020202020204" pitchFamily="34" charset="0"/>
            </a:endParaRPr>
          </a:p>
          <a:p>
            <a:endParaRPr lang="en-GB" sz="2400" dirty="0">
              <a:latin typeface="Arial Nova Light" panose="020B0304020202020204" pitchFamily="34" charset="0"/>
            </a:endParaRPr>
          </a:p>
          <a:p>
            <a:r>
              <a:rPr lang="en-GB" sz="2400" dirty="0">
                <a:latin typeface="Arial Nova Light" panose="020B0304020202020204" pitchFamily="34" charset="0"/>
              </a:rPr>
              <a:t>Click</a:t>
            </a:r>
            <a:r>
              <a:rPr lang="en-GB" sz="2400" dirty="0">
                <a:latin typeface="Arial Nova Light" panose="020B0304020202020204" pitchFamily="34" charset="0"/>
                <a:hlinkClick r:id="rId4"/>
              </a:rPr>
              <a:t> here </a:t>
            </a:r>
            <a:r>
              <a:rPr lang="en-GB" sz="2400" dirty="0">
                <a:latin typeface="Arial Nova Light" panose="020B0304020202020204" pitchFamily="34" charset="0"/>
              </a:rPr>
              <a:t>for additional resources</a:t>
            </a:r>
          </a:p>
        </p:txBody>
      </p:sp>
    </p:spTree>
    <p:extLst>
      <p:ext uri="{BB962C8B-B14F-4D97-AF65-F5344CB8AC3E}">
        <p14:creationId xmlns:p14="http://schemas.microsoft.com/office/powerpoint/2010/main" val="226774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6" name="Subtitle 2">
            <a:extLst>
              <a:ext uri="{FF2B5EF4-FFF2-40B4-BE49-F238E27FC236}">
                <a16:creationId xmlns:a16="http://schemas.microsoft.com/office/drawing/2014/main" id="{5248DCE6-16B4-1F46-B30E-9FD30AB363B6}"/>
              </a:ext>
            </a:extLst>
          </p:cNvPr>
          <p:cNvSpPr txBox="1">
            <a:spLocks/>
          </p:cNvSpPr>
          <p:nvPr/>
        </p:nvSpPr>
        <p:spPr>
          <a:xfrm>
            <a:off x="838200" y="1825625"/>
            <a:ext cx="10512638" cy="4351338"/>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a:ln>
                <a:noFill/>
              </a:ln>
              <a:solidFill>
                <a:srgbClr val="E7E6E6">
                  <a:lumMod val="50000"/>
                </a:srgbClr>
              </a:solidFill>
              <a:effectLst/>
              <a:uLnTx/>
              <a:uFillTx/>
              <a:latin typeface="Calibri" panose="020F0502020204030204"/>
              <a:ea typeface="+mn-lt"/>
              <a:cs typeface="Calibri" panose="020F0502020204030204"/>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a:t>
            </a:r>
          </a:p>
        </p:txBody>
      </p:sp>
      <p:sp>
        <p:nvSpPr>
          <p:cNvPr id="4" name="TextBox 3">
            <a:extLst>
              <a:ext uri="{FF2B5EF4-FFF2-40B4-BE49-F238E27FC236}">
                <a16:creationId xmlns:a16="http://schemas.microsoft.com/office/drawing/2014/main" id="{F92AE0F2-97FF-375E-1477-671B43FF5C20}"/>
              </a:ext>
            </a:extLst>
          </p:cNvPr>
          <p:cNvSpPr txBox="1"/>
          <p:nvPr/>
        </p:nvSpPr>
        <p:spPr>
          <a:xfrm>
            <a:off x="1056442" y="1464816"/>
            <a:ext cx="324034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36 family support projects</a:t>
            </a:r>
          </a:p>
        </p:txBody>
      </p:sp>
      <p:sp>
        <p:nvSpPr>
          <p:cNvPr id="3" name="TextBox 2">
            <a:extLst>
              <a:ext uri="{FF2B5EF4-FFF2-40B4-BE49-F238E27FC236}">
                <a16:creationId xmlns:a16="http://schemas.microsoft.com/office/drawing/2014/main" id="{8A0C0BD3-1C53-EEBE-4ED7-B40776B5D2CB}"/>
              </a:ext>
            </a:extLst>
          </p:cNvPr>
          <p:cNvSpPr txBox="1"/>
          <p:nvPr/>
        </p:nvSpPr>
        <p:spPr>
          <a:xfrm>
            <a:off x="4474344" y="1927935"/>
            <a:ext cx="3240349"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Working in partnership with one or more V/C sector or statutory agency</a:t>
            </a:r>
          </a:p>
        </p:txBody>
      </p:sp>
      <p:sp>
        <p:nvSpPr>
          <p:cNvPr id="7" name="TextBox 6">
            <a:extLst>
              <a:ext uri="{FF2B5EF4-FFF2-40B4-BE49-F238E27FC236}">
                <a16:creationId xmlns:a16="http://schemas.microsoft.com/office/drawing/2014/main" id="{A7A6ED56-C745-27D5-3A4E-B32E9C773BD1}"/>
              </a:ext>
            </a:extLst>
          </p:cNvPr>
          <p:cNvSpPr txBox="1"/>
          <p:nvPr/>
        </p:nvSpPr>
        <p:spPr>
          <a:xfrm>
            <a:off x="7999749" y="2735488"/>
            <a:ext cx="3240349"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Max £600k funding over five years</a:t>
            </a:r>
          </a:p>
        </p:txBody>
      </p:sp>
      <p:sp>
        <p:nvSpPr>
          <p:cNvPr id="8" name="TextBox 7">
            <a:extLst>
              <a:ext uri="{FF2B5EF4-FFF2-40B4-BE49-F238E27FC236}">
                <a16:creationId xmlns:a16="http://schemas.microsoft.com/office/drawing/2014/main" id="{62D76E0B-B901-0814-AEC0-F914E9E61528}"/>
              </a:ext>
            </a:extLst>
          </p:cNvPr>
          <p:cNvSpPr txBox="1"/>
          <p:nvPr/>
        </p:nvSpPr>
        <p:spPr>
          <a:xfrm>
            <a:off x="967666" y="3630903"/>
            <a:ext cx="8870017" cy="23585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mn-cs"/>
              </a:rPr>
              <a:t>Three Programme outcomes: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mn-cs"/>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mn-cs"/>
              </a:rPr>
              <a:t>More children and their families will have greater skills, knowledge and understanding to overcome adversity</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mn-cs"/>
              </a:rPr>
              <a:t>More children and their families will come together to learn</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mn-cs"/>
              </a:rPr>
              <a:t>More children and their families will be part of the community that they live in</a:t>
            </a:r>
          </a:p>
        </p:txBody>
      </p:sp>
      <p:pic>
        <p:nvPicPr>
          <p:cNvPr id="10" name="Picture 9" descr="Icon&#10;&#10;Description automatically generated">
            <a:extLst>
              <a:ext uri="{FF2B5EF4-FFF2-40B4-BE49-F238E27FC236}">
                <a16:creationId xmlns:a16="http://schemas.microsoft.com/office/drawing/2014/main" id="{874DE064-A271-BB5F-3E7B-4C52594FBD3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36097" y="5683980"/>
            <a:ext cx="1797685" cy="958850"/>
          </a:xfrm>
          <a:prstGeom prst="rect">
            <a:avLst/>
          </a:prstGeom>
          <a:noFill/>
          <a:ln>
            <a:noFill/>
          </a:ln>
        </p:spPr>
      </p:pic>
      <p:pic>
        <p:nvPicPr>
          <p:cNvPr id="13" name="Graphic 12" descr="Arrow: Rotate right with solid fill">
            <a:extLst>
              <a:ext uri="{FF2B5EF4-FFF2-40B4-BE49-F238E27FC236}">
                <a16:creationId xmlns:a16="http://schemas.microsoft.com/office/drawing/2014/main" id="{491A8570-EA18-8D24-7AD0-6CE00B22299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57833" y="1052757"/>
            <a:ext cx="914400" cy="914400"/>
          </a:xfrm>
          <a:prstGeom prst="rect">
            <a:avLst/>
          </a:prstGeom>
        </p:spPr>
      </p:pic>
      <p:pic>
        <p:nvPicPr>
          <p:cNvPr id="14" name="Graphic 13" descr="Arrow: Rotate right with solid fill">
            <a:extLst>
              <a:ext uri="{FF2B5EF4-FFF2-40B4-BE49-F238E27FC236}">
                <a16:creationId xmlns:a16="http://schemas.microsoft.com/office/drawing/2014/main" id="{6177DEA4-2B98-8A84-D745-C5B6161CAE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14693" y="1690688"/>
            <a:ext cx="914400" cy="914400"/>
          </a:xfrm>
          <a:prstGeom prst="rect">
            <a:avLst/>
          </a:prstGeom>
        </p:spPr>
      </p:pic>
    </p:spTree>
    <p:extLst>
      <p:ext uri="{BB962C8B-B14F-4D97-AF65-F5344CB8AC3E}">
        <p14:creationId xmlns:p14="http://schemas.microsoft.com/office/powerpoint/2010/main" val="1192526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 reported outcomes</a:t>
            </a:r>
          </a:p>
        </p:txBody>
      </p:sp>
      <p:grpSp>
        <p:nvGrpSpPr>
          <p:cNvPr id="11" name="Group 10">
            <a:extLst>
              <a:ext uri="{FF2B5EF4-FFF2-40B4-BE49-F238E27FC236}">
                <a16:creationId xmlns:a16="http://schemas.microsoft.com/office/drawing/2014/main" id="{2A27B110-297F-96F8-806C-095CCCE69FD9}"/>
              </a:ext>
            </a:extLst>
          </p:cNvPr>
          <p:cNvGrpSpPr/>
          <p:nvPr/>
        </p:nvGrpSpPr>
        <p:grpSpPr>
          <a:xfrm>
            <a:off x="1152075" y="2179523"/>
            <a:ext cx="10012133" cy="2473757"/>
            <a:chOff x="-541504" y="317217"/>
            <a:chExt cx="8309385" cy="1917790"/>
          </a:xfrm>
        </p:grpSpPr>
        <p:sp>
          <p:nvSpPr>
            <p:cNvPr id="12" name="Speech Bubble: Rectangle with Corners Rounded 11">
              <a:extLst>
                <a:ext uri="{FF2B5EF4-FFF2-40B4-BE49-F238E27FC236}">
                  <a16:creationId xmlns:a16="http://schemas.microsoft.com/office/drawing/2014/main" id="{A3F392A0-2061-5F5B-6BDA-7CC370B40856}"/>
                </a:ext>
              </a:extLst>
            </p:cNvPr>
            <p:cNvSpPr/>
            <p:nvPr/>
          </p:nvSpPr>
          <p:spPr>
            <a:xfrm>
              <a:off x="-541504" y="717550"/>
              <a:ext cx="2370304" cy="1397000"/>
            </a:xfrm>
            <a:prstGeom prst="wedgeRoundRectCallout">
              <a:avLst>
                <a:gd name="adj1" fmla="val 74163"/>
                <a:gd name="adj2" fmla="val 79359"/>
                <a:gd name="adj3" fmla="val 16667"/>
              </a:avLst>
            </a:prstGeom>
            <a:solidFill>
              <a:srgbClr val="F79646"/>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pPr>
              <a:r>
                <a:rPr lang="en-US"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Higher levels of self-esteem</a:t>
              </a:r>
              <a:r>
                <a:rPr lang="en-US"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 – parents and children generally feeling better about and within themselves.</a:t>
              </a:r>
              <a:endParaRPr lang="en-GB" dirty="0">
                <a:effectLst/>
                <a:latin typeface="Arial Narrow" panose="020B0606020202030204" pitchFamily="34" charset="0"/>
                <a:ea typeface="Guardian Egyptian"/>
                <a:cs typeface="Guardian Egyptian"/>
              </a:endParaRPr>
            </a:p>
            <a:p>
              <a:pPr algn="ctr"/>
              <a:r>
                <a:rPr lang="en-US" sz="1100" dirty="0">
                  <a:effectLst/>
                  <a:latin typeface="Guardian Egyptian"/>
                  <a:ea typeface="Guardian Egyptian"/>
                  <a:cs typeface="Guardian Egyptian"/>
                </a:rPr>
                <a:t> </a:t>
              </a:r>
              <a:endParaRPr lang="en-GB" sz="1100" dirty="0">
                <a:effectLst/>
                <a:latin typeface="Guardian Egyptian"/>
                <a:ea typeface="Guardian Egyptian"/>
                <a:cs typeface="Guardian Egyptian"/>
              </a:endParaRPr>
            </a:p>
          </p:txBody>
        </p:sp>
        <p:sp>
          <p:nvSpPr>
            <p:cNvPr id="13" name="Speech Bubble: Oval 12">
              <a:extLst>
                <a:ext uri="{FF2B5EF4-FFF2-40B4-BE49-F238E27FC236}">
                  <a16:creationId xmlns:a16="http://schemas.microsoft.com/office/drawing/2014/main" id="{B2AB23C9-91AD-AFBC-A2EC-9BD5F87AC6DF}"/>
                </a:ext>
              </a:extLst>
            </p:cNvPr>
            <p:cNvSpPr/>
            <p:nvPr/>
          </p:nvSpPr>
          <p:spPr>
            <a:xfrm>
              <a:off x="2180178" y="317217"/>
              <a:ext cx="3198591" cy="1643430"/>
            </a:xfrm>
            <a:prstGeom prst="wedgeEllipseCallout">
              <a:avLst>
                <a:gd name="adj1" fmla="val 646"/>
                <a:gd name="adj2" fmla="val 61962"/>
              </a:avLst>
            </a:prstGeom>
            <a:solidFill>
              <a:srgbClr val="CC0099"/>
            </a:solidFill>
            <a:ln w="25400" cap="flat" cmpd="sng" algn="ctr">
              <a:solidFill>
                <a:srgbClr val="CC0099"/>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800"/>
                </a:spcAft>
              </a:pPr>
              <a:r>
                <a:rPr lang="en-GB"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Increased confidence in parenting/caring role</a:t>
              </a:r>
              <a:r>
                <a:rPr lang="en-GB"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 – a better understanding of their child’s needs and strategies to address those needs.</a:t>
              </a:r>
              <a:r>
                <a:rPr lang="en-US" dirty="0">
                  <a:effectLst/>
                  <a:latin typeface="Arial Narrow" panose="020B0606020202030204" pitchFamily="34" charset="0"/>
                  <a:ea typeface="Guardian Egyptian"/>
                  <a:cs typeface="Guardian Egyptian"/>
                </a:rPr>
                <a:t> </a:t>
              </a:r>
              <a:endParaRPr lang="en-GB" dirty="0">
                <a:effectLst/>
                <a:latin typeface="Arial Narrow" panose="020B0606020202030204" pitchFamily="34" charset="0"/>
                <a:ea typeface="Guardian Egyptian"/>
                <a:cs typeface="Guardian Egyptian"/>
              </a:endParaRPr>
            </a:p>
          </p:txBody>
        </p:sp>
        <p:sp>
          <p:nvSpPr>
            <p:cNvPr id="14" name="Speech Bubble: Rectangle 13">
              <a:extLst>
                <a:ext uri="{FF2B5EF4-FFF2-40B4-BE49-F238E27FC236}">
                  <a16:creationId xmlns:a16="http://schemas.microsoft.com/office/drawing/2014/main" id="{1C1422C4-068D-3BC7-6D36-01EDFAFA440D}"/>
                </a:ext>
              </a:extLst>
            </p:cNvPr>
            <p:cNvSpPr/>
            <p:nvPr/>
          </p:nvSpPr>
          <p:spPr>
            <a:xfrm>
              <a:off x="5732555" y="838007"/>
              <a:ext cx="2035326" cy="1397000"/>
            </a:xfrm>
            <a:prstGeom prst="wedgeRectCallout">
              <a:avLst>
                <a:gd name="adj1" fmla="val -68238"/>
                <a:gd name="adj2" fmla="val 72440"/>
              </a:avLst>
            </a:prstGeom>
            <a:solidFill>
              <a:srgbClr val="31859C"/>
            </a:solid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800"/>
                </a:spcAft>
              </a:pPr>
              <a:r>
                <a:rPr lang="en-GB"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Increased social confidence</a:t>
              </a:r>
              <a:r>
                <a:rPr lang="en-GB"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 – including the ability to seek support and engage in education.</a:t>
              </a:r>
              <a:endParaRPr lang="en-GB" dirty="0">
                <a:effectLst/>
                <a:latin typeface="Arial Narrow" panose="020B0606020202030204" pitchFamily="34" charset="0"/>
                <a:ea typeface="Guardian Egyptian"/>
                <a:cs typeface="Guardian Egyptian"/>
              </a:endParaRPr>
            </a:p>
            <a:p>
              <a:pPr algn="ctr"/>
              <a:r>
                <a:rPr lang="en-US" sz="1100" dirty="0">
                  <a:effectLst/>
                  <a:latin typeface="Guardian Egyptian"/>
                  <a:ea typeface="Guardian Egyptian"/>
                  <a:cs typeface="Guardian Egyptian"/>
                </a:rPr>
                <a:t> </a:t>
              </a:r>
              <a:endParaRPr lang="en-GB" sz="1100" dirty="0">
                <a:effectLst/>
                <a:latin typeface="Guardian Egyptian"/>
                <a:ea typeface="Guardian Egyptian"/>
                <a:cs typeface="Guardian Egyptian"/>
              </a:endParaRPr>
            </a:p>
          </p:txBody>
        </p:sp>
      </p:grpSp>
      <p:pic>
        <p:nvPicPr>
          <p:cNvPr id="15" name="Picture 14" descr="Icon&#10;&#10;Description automatically generated">
            <a:extLst>
              <a:ext uri="{FF2B5EF4-FFF2-40B4-BE49-F238E27FC236}">
                <a16:creationId xmlns:a16="http://schemas.microsoft.com/office/drawing/2014/main" id="{4892ABE5-2C7D-9A68-A16D-DF07587ADF9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6453" y="4653280"/>
            <a:ext cx="2284095" cy="1729644"/>
          </a:xfrm>
          <a:prstGeom prst="rect">
            <a:avLst/>
          </a:prstGeom>
          <a:noFill/>
          <a:ln>
            <a:noFill/>
          </a:ln>
        </p:spPr>
      </p:pic>
      <p:sp>
        <p:nvSpPr>
          <p:cNvPr id="16" name="TextBox 15">
            <a:extLst>
              <a:ext uri="{FF2B5EF4-FFF2-40B4-BE49-F238E27FC236}">
                <a16:creationId xmlns:a16="http://schemas.microsoft.com/office/drawing/2014/main" id="{87610D77-34EC-C64E-4929-4D34D07E2F24}"/>
              </a:ext>
            </a:extLst>
          </p:cNvPr>
          <p:cNvSpPr txBox="1"/>
          <p:nvPr/>
        </p:nvSpPr>
        <p:spPr>
          <a:xfrm>
            <a:off x="967666" y="1644476"/>
            <a:ext cx="3473191" cy="400110"/>
          </a:xfrm>
          <a:prstGeom prst="rect">
            <a:avLst/>
          </a:prstGeom>
          <a:noFill/>
        </p:spPr>
        <p:txBody>
          <a:bodyPr wrap="square" rtlCol="0">
            <a:spAutoFit/>
          </a:bodyPr>
          <a:lstStyle/>
          <a:p>
            <a:r>
              <a:rPr lang="en-GB" sz="2000" b="1" dirty="0">
                <a:solidFill>
                  <a:srgbClr val="31859C"/>
                </a:solidFill>
                <a:latin typeface="Arial Nova Light" panose="020B0304020202020204" pitchFamily="34" charset="0"/>
              </a:rPr>
              <a:t>INCREASED CONFIDENCE</a:t>
            </a:r>
          </a:p>
        </p:txBody>
      </p:sp>
    </p:spTree>
    <p:extLst>
      <p:ext uri="{BB962C8B-B14F-4D97-AF65-F5344CB8AC3E}">
        <p14:creationId xmlns:p14="http://schemas.microsoft.com/office/powerpoint/2010/main" val="43537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 reported outcomes</a:t>
            </a:r>
          </a:p>
        </p:txBody>
      </p:sp>
      <p:grpSp>
        <p:nvGrpSpPr>
          <p:cNvPr id="11" name="Group 10">
            <a:extLst>
              <a:ext uri="{FF2B5EF4-FFF2-40B4-BE49-F238E27FC236}">
                <a16:creationId xmlns:a16="http://schemas.microsoft.com/office/drawing/2014/main" id="{2A27B110-297F-96F8-806C-095CCCE69FD9}"/>
              </a:ext>
            </a:extLst>
          </p:cNvPr>
          <p:cNvGrpSpPr/>
          <p:nvPr/>
        </p:nvGrpSpPr>
        <p:grpSpPr>
          <a:xfrm>
            <a:off x="1152075" y="2179523"/>
            <a:ext cx="10012133" cy="2473757"/>
            <a:chOff x="-541504" y="317217"/>
            <a:chExt cx="8309385" cy="1917790"/>
          </a:xfrm>
        </p:grpSpPr>
        <p:sp>
          <p:nvSpPr>
            <p:cNvPr id="12" name="Speech Bubble: Rectangle with Corners Rounded 11">
              <a:extLst>
                <a:ext uri="{FF2B5EF4-FFF2-40B4-BE49-F238E27FC236}">
                  <a16:creationId xmlns:a16="http://schemas.microsoft.com/office/drawing/2014/main" id="{A3F392A0-2061-5F5B-6BDA-7CC370B40856}"/>
                </a:ext>
              </a:extLst>
            </p:cNvPr>
            <p:cNvSpPr/>
            <p:nvPr/>
          </p:nvSpPr>
          <p:spPr>
            <a:xfrm>
              <a:off x="-541504" y="595914"/>
              <a:ext cx="2370304" cy="1518636"/>
            </a:xfrm>
            <a:prstGeom prst="wedgeRoundRectCallout">
              <a:avLst>
                <a:gd name="adj1" fmla="val 74163"/>
                <a:gd name="adj2" fmla="val 79359"/>
                <a:gd name="adj3" fmla="val 16667"/>
              </a:avLst>
            </a:prstGeom>
            <a:solidFill>
              <a:srgbClr val="F79646"/>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Improved relationships</a:t>
              </a:r>
              <a:r>
                <a:rPr lang="en-US" sz="1800"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 - between children and parents, as well as other family relationships; better communication and a greater sense of trust.  </a:t>
              </a:r>
              <a:endParaRPr lang="en-GB" sz="1400" dirty="0">
                <a:effectLst/>
                <a:latin typeface="Guardian Egyptian"/>
                <a:ea typeface="Guardian Egyptian"/>
                <a:cs typeface="Guardian Egyptian"/>
              </a:endParaRPr>
            </a:p>
          </p:txBody>
        </p:sp>
        <p:sp>
          <p:nvSpPr>
            <p:cNvPr id="13" name="Speech Bubble: Oval 12">
              <a:extLst>
                <a:ext uri="{FF2B5EF4-FFF2-40B4-BE49-F238E27FC236}">
                  <a16:creationId xmlns:a16="http://schemas.microsoft.com/office/drawing/2014/main" id="{B2AB23C9-91AD-AFBC-A2EC-9BD5F87AC6DF}"/>
                </a:ext>
              </a:extLst>
            </p:cNvPr>
            <p:cNvSpPr/>
            <p:nvPr/>
          </p:nvSpPr>
          <p:spPr>
            <a:xfrm>
              <a:off x="2180178" y="317217"/>
              <a:ext cx="3198591" cy="1643430"/>
            </a:xfrm>
            <a:prstGeom prst="wedgeEllipseCallout">
              <a:avLst>
                <a:gd name="adj1" fmla="val 646"/>
                <a:gd name="adj2" fmla="val 61962"/>
              </a:avLst>
            </a:prstGeom>
            <a:solidFill>
              <a:srgbClr val="CC0099"/>
            </a:solidFill>
            <a:ln w="25400" cap="flat" cmpd="sng" algn="ctr">
              <a:solidFill>
                <a:srgbClr val="CC0099"/>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Increased ability to cope</a:t>
              </a:r>
              <a:r>
                <a:rPr lang="en-GB" sz="1800"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 - including feeling more resilient and reduced levels of stress/anxiety.</a:t>
              </a:r>
              <a:endParaRPr lang="en-GB" sz="1400" dirty="0">
                <a:effectLst/>
                <a:latin typeface="Guardian Egyptian"/>
                <a:ea typeface="Guardian Egyptian"/>
                <a:cs typeface="Guardian Egyptian"/>
              </a:endParaRPr>
            </a:p>
          </p:txBody>
        </p:sp>
        <p:sp>
          <p:nvSpPr>
            <p:cNvPr id="14" name="Speech Bubble: Rectangle 13">
              <a:extLst>
                <a:ext uri="{FF2B5EF4-FFF2-40B4-BE49-F238E27FC236}">
                  <a16:creationId xmlns:a16="http://schemas.microsoft.com/office/drawing/2014/main" id="{1C1422C4-068D-3BC7-6D36-01EDFAFA440D}"/>
                </a:ext>
              </a:extLst>
            </p:cNvPr>
            <p:cNvSpPr/>
            <p:nvPr/>
          </p:nvSpPr>
          <p:spPr>
            <a:xfrm>
              <a:off x="5732555" y="838007"/>
              <a:ext cx="2035326" cy="1397000"/>
            </a:xfrm>
            <a:prstGeom prst="wedgeRectCallout">
              <a:avLst>
                <a:gd name="adj1" fmla="val -68238"/>
                <a:gd name="adj2" fmla="val 72440"/>
              </a:avLst>
            </a:prstGeom>
            <a:solidFill>
              <a:srgbClr val="4BACC6">
                <a:lumMod val="75000"/>
              </a:srgbClr>
            </a:solid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Better health</a:t>
              </a:r>
              <a:r>
                <a:rPr lang="en-GB"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 - both in terms of physical and mental health.</a:t>
              </a:r>
              <a:endParaRPr lang="en-GB" dirty="0">
                <a:effectLst/>
                <a:latin typeface="Arial Narrow" panose="020B0606020202030204" pitchFamily="34" charset="0"/>
                <a:ea typeface="Guardian Egyptian"/>
                <a:cs typeface="Guardian Egypti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Guardian Egyptian"/>
                  <a:ea typeface="Guardian Egyptian"/>
                  <a:cs typeface="Guardian Egyptian"/>
                </a:rPr>
                <a:t> </a:t>
              </a:r>
              <a:endParaRPr kumimoji="0" lang="en-GB" sz="1100" b="0" i="0" u="none" strike="noStrike" kern="1200" cap="none" spc="0" normalizeH="0" baseline="0" noProof="0" dirty="0">
                <a:ln>
                  <a:noFill/>
                </a:ln>
                <a:solidFill>
                  <a:prstClr val="black"/>
                </a:solidFill>
                <a:effectLst/>
                <a:uLnTx/>
                <a:uFillTx/>
                <a:latin typeface="Guardian Egyptian"/>
                <a:ea typeface="Guardian Egyptian"/>
                <a:cs typeface="Guardian Egyptian"/>
              </a:endParaRPr>
            </a:p>
          </p:txBody>
        </p:sp>
      </p:grpSp>
      <p:sp>
        <p:nvSpPr>
          <p:cNvPr id="16" name="TextBox 15">
            <a:extLst>
              <a:ext uri="{FF2B5EF4-FFF2-40B4-BE49-F238E27FC236}">
                <a16:creationId xmlns:a16="http://schemas.microsoft.com/office/drawing/2014/main" id="{87610D77-34EC-C64E-4929-4D34D07E2F24}"/>
              </a:ext>
            </a:extLst>
          </p:cNvPr>
          <p:cNvSpPr txBox="1"/>
          <p:nvPr/>
        </p:nvSpPr>
        <p:spPr>
          <a:xfrm>
            <a:off x="967666" y="1644476"/>
            <a:ext cx="347319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rgbClr val="31859C"/>
                </a:solidFill>
                <a:latin typeface="Arial Nova Light" panose="020B0304020202020204" pitchFamily="34" charset="0"/>
              </a:rPr>
              <a:t>ENHANCED WELLBEING</a:t>
            </a:r>
            <a:endParaRPr kumimoji="0" lang="en-GB" sz="2000" b="1" i="0" u="none" strike="noStrike" kern="1200" cap="none" spc="0" normalizeH="0" baseline="0" noProof="0" dirty="0">
              <a:ln>
                <a:noFill/>
              </a:ln>
              <a:solidFill>
                <a:srgbClr val="31859C"/>
              </a:solidFill>
              <a:effectLst/>
              <a:uLnTx/>
              <a:uFillTx/>
              <a:latin typeface="Arial Nova Light" panose="020B0304020202020204" pitchFamily="34" charset="0"/>
              <a:ea typeface="+mn-ea"/>
              <a:cs typeface="+mn-cs"/>
            </a:endParaRPr>
          </a:p>
        </p:txBody>
      </p:sp>
      <p:pic>
        <p:nvPicPr>
          <p:cNvPr id="3" name="Picture 2" descr="A picture containing icon&#10;&#10;Description automatically generated">
            <a:extLst>
              <a:ext uri="{FF2B5EF4-FFF2-40B4-BE49-F238E27FC236}">
                <a16:creationId xmlns:a16="http://schemas.microsoft.com/office/drawing/2014/main" id="{21881BD9-A50E-8463-C846-23A126ABED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16533" y="4617768"/>
            <a:ext cx="2083935" cy="1728562"/>
          </a:xfrm>
          <a:prstGeom prst="rect">
            <a:avLst/>
          </a:prstGeom>
        </p:spPr>
      </p:pic>
    </p:spTree>
    <p:extLst>
      <p:ext uri="{BB962C8B-B14F-4D97-AF65-F5344CB8AC3E}">
        <p14:creationId xmlns:p14="http://schemas.microsoft.com/office/powerpoint/2010/main" val="3691515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 reported outcomes</a:t>
            </a:r>
          </a:p>
        </p:txBody>
      </p:sp>
      <p:grpSp>
        <p:nvGrpSpPr>
          <p:cNvPr id="11" name="Group 10">
            <a:extLst>
              <a:ext uri="{FF2B5EF4-FFF2-40B4-BE49-F238E27FC236}">
                <a16:creationId xmlns:a16="http://schemas.microsoft.com/office/drawing/2014/main" id="{2A27B110-297F-96F8-806C-095CCCE69FD9}"/>
              </a:ext>
            </a:extLst>
          </p:cNvPr>
          <p:cNvGrpSpPr/>
          <p:nvPr/>
        </p:nvGrpSpPr>
        <p:grpSpPr>
          <a:xfrm>
            <a:off x="1152075" y="2179523"/>
            <a:ext cx="10012133" cy="2473757"/>
            <a:chOff x="-541504" y="317217"/>
            <a:chExt cx="8309385" cy="1917790"/>
          </a:xfrm>
        </p:grpSpPr>
        <p:sp>
          <p:nvSpPr>
            <p:cNvPr id="12" name="Speech Bubble: Rectangle with Corners Rounded 11">
              <a:extLst>
                <a:ext uri="{FF2B5EF4-FFF2-40B4-BE49-F238E27FC236}">
                  <a16:creationId xmlns:a16="http://schemas.microsoft.com/office/drawing/2014/main" id="{A3F392A0-2061-5F5B-6BDA-7CC370B40856}"/>
                </a:ext>
              </a:extLst>
            </p:cNvPr>
            <p:cNvSpPr/>
            <p:nvPr/>
          </p:nvSpPr>
          <p:spPr>
            <a:xfrm>
              <a:off x="-541504" y="595914"/>
              <a:ext cx="2370304" cy="1518636"/>
            </a:xfrm>
            <a:prstGeom prst="wedgeRoundRectCallout">
              <a:avLst>
                <a:gd name="adj1" fmla="val 74163"/>
                <a:gd name="adj2" fmla="val 79359"/>
                <a:gd name="adj3" fmla="val 16667"/>
              </a:avLst>
            </a:prstGeom>
            <a:solidFill>
              <a:srgbClr val="F79646"/>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600"/>
                </a:spcBef>
                <a:spcAft>
                  <a:spcPts val="800"/>
                </a:spcAft>
              </a:pPr>
              <a:r>
                <a:rPr lang="en-GB" b="1" dirty="0">
                  <a:solidFill>
                    <a:srgbClr val="FFFFFF"/>
                  </a:solidFill>
                  <a:effectLst/>
                  <a:latin typeface="Arial Narrow" panose="020B0606020202030204" pitchFamily="34" charset="0"/>
                  <a:ea typeface="Times New Roman" panose="02020603050405020304" pitchFamily="18" charset="0"/>
                  <a:cs typeface="Guardian Egyptian"/>
                </a:rPr>
                <a:t>Building relationships</a:t>
              </a:r>
              <a:r>
                <a:rPr lang="en-GB" dirty="0">
                  <a:solidFill>
                    <a:srgbClr val="FFFFFF"/>
                  </a:solidFill>
                  <a:effectLst/>
                  <a:latin typeface="Arial Narrow" panose="020B0606020202030204" pitchFamily="34" charset="0"/>
                  <a:ea typeface="Times New Roman" panose="02020603050405020304" pitchFamily="18" charset="0"/>
                  <a:cs typeface="Guardian Egyptian"/>
                </a:rPr>
                <a:t> – making friends, development of peer support etc.</a:t>
              </a:r>
              <a:endParaRPr lang="en-GB" dirty="0">
                <a:effectLst/>
                <a:latin typeface="Arial Narrow" panose="020B0606020202030204" pitchFamily="34" charset="0"/>
                <a:ea typeface="Guardian Egyptian"/>
                <a:cs typeface="Guardian Egyptian"/>
              </a:endParaRPr>
            </a:p>
          </p:txBody>
        </p:sp>
        <p:sp>
          <p:nvSpPr>
            <p:cNvPr id="13" name="Speech Bubble: Oval 12">
              <a:extLst>
                <a:ext uri="{FF2B5EF4-FFF2-40B4-BE49-F238E27FC236}">
                  <a16:creationId xmlns:a16="http://schemas.microsoft.com/office/drawing/2014/main" id="{B2AB23C9-91AD-AFBC-A2EC-9BD5F87AC6DF}"/>
                </a:ext>
              </a:extLst>
            </p:cNvPr>
            <p:cNvSpPr/>
            <p:nvPr/>
          </p:nvSpPr>
          <p:spPr>
            <a:xfrm>
              <a:off x="2180178" y="317217"/>
              <a:ext cx="3198591" cy="1643430"/>
            </a:xfrm>
            <a:prstGeom prst="wedgeEllipseCallout">
              <a:avLst>
                <a:gd name="adj1" fmla="val 646"/>
                <a:gd name="adj2" fmla="val 61962"/>
              </a:avLst>
            </a:prstGeom>
            <a:solidFill>
              <a:srgbClr val="CC0099"/>
            </a:solidFill>
            <a:ln w="25400" cap="flat" cmpd="sng" algn="ctr">
              <a:solidFill>
                <a:srgbClr val="CC0099"/>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800"/>
                </a:spcAft>
              </a:pPr>
              <a:r>
                <a:rPr lang="en-GB" sz="1800" b="1" dirty="0">
                  <a:solidFill>
                    <a:srgbClr val="FFFFFF"/>
                  </a:solidFill>
                  <a:effectLst/>
                  <a:latin typeface="Arial Narrow" panose="020B0606020202030204" pitchFamily="34" charset="0"/>
                  <a:ea typeface="Times New Roman" panose="02020603050405020304" pitchFamily="18" charset="0"/>
                  <a:cs typeface="Guardian Egyptian"/>
                </a:rPr>
                <a:t>Shared experiences</a:t>
              </a:r>
              <a:r>
                <a:rPr lang="en-GB" sz="1800" dirty="0">
                  <a:solidFill>
                    <a:srgbClr val="FFFFFF"/>
                  </a:solidFill>
                  <a:effectLst/>
                  <a:latin typeface="Arial Narrow" panose="020B0606020202030204" pitchFamily="34" charset="0"/>
                  <a:ea typeface="Times New Roman" panose="02020603050405020304" pitchFamily="18" charset="0"/>
                  <a:cs typeface="Guardian Egyptian"/>
                </a:rPr>
                <a:t> – support received through sharing knowledge and experience in a safe place.</a:t>
              </a:r>
              <a:endParaRPr lang="en-GB" sz="1400" dirty="0">
                <a:effectLst/>
                <a:latin typeface="Arial Narrow" panose="020B0606020202030204" pitchFamily="34" charset="0"/>
                <a:ea typeface="Guardian Egyptian"/>
                <a:cs typeface="Guardian Egyptian"/>
              </a:endParaRPr>
            </a:p>
          </p:txBody>
        </p:sp>
        <p:sp>
          <p:nvSpPr>
            <p:cNvPr id="14" name="Speech Bubble: Rectangle 13">
              <a:extLst>
                <a:ext uri="{FF2B5EF4-FFF2-40B4-BE49-F238E27FC236}">
                  <a16:creationId xmlns:a16="http://schemas.microsoft.com/office/drawing/2014/main" id="{1C1422C4-068D-3BC7-6D36-01EDFAFA440D}"/>
                </a:ext>
              </a:extLst>
            </p:cNvPr>
            <p:cNvSpPr/>
            <p:nvPr/>
          </p:nvSpPr>
          <p:spPr>
            <a:xfrm>
              <a:off x="5732555" y="838007"/>
              <a:ext cx="2035326" cy="1397000"/>
            </a:xfrm>
            <a:prstGeom prst="wedgeRectCallout">
              <a:avLst>
                <a:gd name="adj1" fmla="val -68238"/>
                <a:gd name="adj2" fmla="val 72440"/>
              </a:avLst>
            </a:prstGeom>
            <a:solidFill>
              <a:srgbClr val="4BACC6">
                <a:lumMod val="75000"/>
              </a:srgbClr>
            </a:solidFill>
            <a:ln w="25400" cap="flat" cmpd="sng" algn="ctr">
              <a:solidFill>
                <a:srgbClr val="4BACC6">
                  <a:lumMod val="75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600"/>
                </a:spcBef>
              </a:pPr>
              <a:r>
                <a:rPr lang="en-US" b="1" dirty="0">
                  <a:solidFill>
                    <a:srgbClr val="FFFFFF"/>
                  </a:solidFill>
                  <a:effectLst/>
                  <a:latin typeface="Arial Narrow" panose="020B0606020202030204" pitchFamily="34" charset="0"/>
                  <a:ea typeface="Times New Roman" panose="02020603050405020304" pitchFamily="18" charset="0"/>
                  <a:cs typeface="Guardian Egyptian"/>
                </a:rPr>
                <a:t>Increased knowledge</a:t>
              </a:r>
              <a:r>
                <a:rPr lang="en-US" dirty="0">
                  <a:solidFill>
                    <a:srgbClr val="FFFFFF"/>
                  </a:solidFill>
                  <a:effectLst/>
                  <a:latin typeface="Arial Narrow" panose="020B0606020202030204" pitchFamily="34" charset="0"/>
                  <a:ea typeface="Times New Roman" panose="02020603050405020304" pitchFamily="18" charset="0"/>
                  <a:cs typeface="Guardian Egyptian"/>
                </a:rPr>
                <a:t> of other supports.</a:t>
              </a:r>
              <a:endParaRPr lang="en-GB" dirty="0">
                <a:effectLst/>
                <a:latin typeface="Arial Narrow" panose="020B0606020202030204" pitchFamily="34" charset="0"/>
                <a:ea typeface="Guardian Egyptian"/>
                <a:cs typeface="Guardian Egypti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Narrow" panose="020B0606020202030204" pitchFamily="34" charset="0"/>
                  <a:ea typeface="Guardian Egyptian"/>
                  <a:cs typeface="Guardian Egyptian"/>
                </a:rPr>
                <a:t> </a:t>
              </a:r>
              <a:endParaRPr kumimoji="0" lang="en-GB" b="0" i="0" u="none" strike="noStrike" kern="1200" cap="none" spc="0" normalizeH="0" baseline="0" noProof="0" dirty="0">
                <a:ln>
                  <a:noFill/>
                </a:ln>
                <a:solidFill>
                  <a:prstClr val="black"/>
                </a:solidFill>
                <a:effectLst/>
                <a:uLnTx/>
                <a:uFillTx/>
                <a:latin typeface="Arial Narrow" panose="020B0606020202030204" pitchFamily="34" charset="0"/>
                <a:ea typeface="Guardian Egyptian"/>
                <a:cs typeface="Guardian Egyptian"/>
              </a:endParaRPr>
            </a:p>
          </p:txBody>
        </p:sp>
      </p:grpSp>
      <p:sp>
        <p:nvSpPr>
          <p:cNvPr id="16" name="TextBox 15">
            <a:extLst>
              <a:ext uri="{FF2B5EF4-FFF2-40B4-BE49-F238E27FC236}">
                <a16:creationId xmlns:a16="http://schemas.microsoft.com/office/drawing/2014/main" id="{87610D77-34EC-C64E-4929-4D34D07E2F24}"/>
              </a:ext>
            </a:extLst>
          </p:cNvPr>
          <p:cNvSpPr txBox="1"/>
          <p:nvPr/>
        </p:nvSpPr>
        <p:spPr>
          <a:xfrm>
            <a:off x="967666" y="1644476"/>
            <a:ext cx="347319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31859C"/>
                </a:solidFill>
                <a:effectLst/>
                <a:uLnTx/>
                <a:uFillTx/>
                <a:latin typeface="Arial Nova Light" panose="020B0304020202020204" pitchFamily="34" charset="0"/>
                <a:ea typeface="+mn-ea"/>
                <a:cs typeface="+mn-cs"/>
              </a:rPr>
              <a:t>REDUCED ISOLATION</a:t>
            </a:r>
          </a:p>
        </p:txBody>
      </p:sp>
      <p:pic>
        <p:nvPicPr>
          <p:cNvPr id="4" name="Picture 3" descr="A picture containing text, vector graphics, toy&#10;&#10;Description automatically generated">
            <a:extLst>
              <a:ext uri="{FF2B5EF4-FFF2-40B4-BE49-F238E27FC236}">
                <a16:creationId xmlns:a16="http://schemas.microsoft.com/office/drawing/2014/main" id="{2D0AD9A6-312A-50C4-8D0A-5EB13780BF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4681" y="4649534"/>
            <a:ext cx="2851136" cy="1745728"/>
          </a:xfrm>
          <a:prstGeom prst="rect">
            <a:avLst/>
          </a:prstGeom>
        </p:spPr>
      </p:pic>
    </p:spTree>
    <p:extLst>
      <p:ext uri="{BB962C8B-B14F-4D97-AF65-F5344CB8AC3E}">
        <p14:creationId xmlns:p14="http://schemas.microsoft.com/office/powerpoint/2010/main" val="126166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a:t>
            </a:r>
            <a:r>
              <a:rPr kumimoji="0" lang="en-GB" sz="240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 what helps families?  </a:t>
            </a:r>
            <a:r>
              <a:rPr kumimoji="0" lang="en-GB" sz="2400" b="1" i="0" u="none" strike="noStrike" kern="1200" cap="none" spc="0" normalizeH="0" baseline="0" noProof="0" dirty="0">
                <a:ln>
                  <a:noFill/>
                </a:ln>
                <a:solidFill>
                  <a:schemeClr val="accent2"/>
                </a:solidFill>
                <a:effectLst/>
                <a:uLnTx/>
                <a:uFillTx/>
                <a:latin typeface="Arial Nova Light" panose="020B0304020202020204" pitchFamily="34" charset="0"/>
                <a:ea typeface="+mn-ea"/>
                <a:cs typeface="+mn-cs"/>
              </a:rPr>
              <a:t>Early support</a:t>
            </a:r>
          </a:p>
        </p:txBody>
      </p:sp>
      <p:pic>
        <p:nvPicPr>
          <p:cNvPr id="7" name="Picture 6" descr="Icon&#10;&#10;Description automatically generated">
            <a:extLst>
              <a:ext uri="{FF2B5EF4-FFF2-40B4-BE49-F238E27FC236}">
                <a16:creationId xmlns:a16="http://schemas.microsoft.com/office/drawing/2014/main" id="{89E6155E-F364-7D56-0AD0-E1A6C5387E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9801" y="3768879"/>
            <a:ext cx="1797685" cy="958850"/>
          </a:xfrm>
          <a:prstGeom prst="rect">
            <a:avLst/>
          </a:prstGeom>
          <a:noFill/>
          <a:ln>
            <a:noFill/>
          </a:ln>
        </p:spPr>
      </p:pic>
      <p:sp>
        <p:nvSpPr>
          <p:cNvPr id="6" name="Speech Bubble: Rectangle with Corners Rounded 5">
            <a:extLst>
              <a:ext uri="{FF2B5EF4-FFF2-40B4-BE49-F238E27FC236}">
                <a16:creationId xmlns:a16="http://schemas.microsoft.com/office/drawing/2014/main" id="{E89AFEFF-F95D-3EE5-07D8-2EEC6E6AF6AC}"/>
              </a:ext>
            </a:extLst>
          </p:cNvPr>
          <p:cNvSpPr/>
          <p:nvPr/>
        </p:nvSpPr>
        <p:spPr>
          <a:xfrm>
            <a:off x="1083076" y="2098388"/>
            <a:ext cx="8549196" cy="1330612"/>
          </a:xfrm>
          <a:prstGeom prst="wedgeRoundRectCallout">
            <a:avLst>
              <a:gd name="adj1" fmla="val -9411"/>
              <a:gd name="adj2" fmla="val 66828"/>
              <a:gd name="adj3" fmla="val 16667"/>
            </a:avLst>
          </a:prstGeom>
          <a:solidFill>
            <a:srgbClr val="11B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Narrow" panose="020B0606020202030204" pitchFamily="34" charset="0"/>
              </a:rPr>
              <a:t>I think possibly had more support been put in place earlier it would have been…I’m not going to say it would have been easier, but it would have taken a lot of the pressures away </a:t>
            </a:r>
          </a:p>
        </p:txBody>
      </p:sp>
      <p:sp>
        <p:nvSpPr>
          <p:cNvPr id="8" name="Speech Bubble: Rectangle with Corners Rounded 7">
            <a:extLst>
              <a:ext uri="{FF2B5EF4-FFF2-40B4-BE49-F238E27FC236}">
                <a16:creationId xmlns:a16="http://schemas.microsoft.com/office/drawing/2014/main" id="{33EE6EA7-3417-55F5-27CC-DC0E0C31E398}"/>
              </a:ext>
            </a:extLst>
          </p:cNvPr>
          <p:cNvSpPr/>
          <p:nvPr/>
        </p:nvSpPr>
        <p:spPr>
          <a:xfrm>
            <a:off x="1083076" y="5135430"/>
            <a:ext cx="10014011" cy="1025674"/>
          </a:xfrm>
          <a:prstGeom prst="wedgeRoundRectCallout">
            <a:avLst>
              <a:gd name="adj1" fmla="val 7557"/>
              <a:gd name="adj2" fmla="val -76561"/>
              <a:gd name="adj3" fmla="val 16667"/>
            </a:avLst>
          </a:prstGeom>
          <a:solidFill>
            <a:srgbClr val="D11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en-GB" sz="2000" b="0" i="0" u="none" strike="noStrike" kern="1200" cap="none" spc="0" normalizeH="0" baseline="0" noProof="0" dirty="0">
                <a:ln>
                  <a:noFill/>
                </a:ln>
                <a:solidFill>
                  <a:schemeClr val="bg1"/>
                </a:solidFill>
                <a:effectLst/>
                <a:uLnTx/>
                <a:uFillTx/>
                <a:latin typeface="Arial Narrow" panose="020B0606020202030204" pitchFamily="34" charset="0"/>
              </a:rPr>
              <a:t>Life is just…you’re looking down the barrel of a gun. And I think in terms of all services, you know, it should be given to you at the start. I think you shouldn’t have to go looking as much as we had to </a:t>
            </a:r>
            <a:endParaRPr lang="en-GB" sz="20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14556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a:t>
            </a:r>
            <a:r>
              <a:rPr kumimoji="0" lang="en-GB" sz="2400" b="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 what helps families?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accent2"/>
                </a:solidFill>
                <a:latin typeface="Arial Nova Light" panose="020B0304020202020204" pitchFamily="34" charset="0"/>
              </a:rPr>
              <a:t>H</a:t>
            </a:r>
            <a:r>
              <a:rPr kumimoji="0" lang="en-GB" sz="2400" b="1" i="0" u="none" strike="noStrike" kern="1200" cap="none" spc="0" normalizeH="0" baseline="0" noProof="0" dirty="0" err="1">
                <a:ln>
                  <a:noFill/>
                </a:ln>
                <a:solidFill>
                  <a:schemeClr val="accent2"/>
                </a:solidFill>
                <a:effectLst/>
                <a:uLnTx/>
                <a:uFillTx/>
                <a:latin typeface="Arial Nova Light" panose="020B0304020202020204" pitchFamily="34" charset="0"/>
                <a:ea typeface="+mn-ea"/>
                <a:cs typeface="+mn-cs"/>
              </a:rPr>
              <a:t>elp</a:t>
            </a:r>
            <a:r>
              <a:rPr kumimoji="0" lang="en-GB" sz="2400" b="1" i="0" u="none" strike="noStrike" kern="1200" cap="none" spc="0" normalizeH="0" baseline="0" noProof="0" dirty="0">
                <a:ln>
                  <a:noFill/>
                </a:ln>
                <a:solidFill>
                  <a:schemeClr val="accent2"/>
                </a:solidFill>
                <a:effectLst/>
                <a:uLnTx/>
                <a:uFillTx/>
                <a:latin typeface="Arial Nova Light" panose="020B0304020202020204" pitchFamily="34" charset="0"/>
                <a:ea typeface="+mn-ea"/>
                <a:cs typeface="+mn-cs"/>
              </a:rPr>
              <a:t> </a:t>
            </a:r>
            <a:r>
              <a:rPr kumimoji="0" lang="en-GB" sz="2400" b="1" i="0" u="none" strike="noStrike" kern="1200" cap="none" spc="0" normalizeH="0" baseline="0" noProof="0" dirty="0">
                <a:ln>
                  <a:noFill/>
                </a:ln>
                <a:solidFill>
                  <a:srgbClr val="ED7D31"/>
                </a:solidFill>
                <a:effectLst/>
                <a:uLnTx/>
                <a:uFillTx/>
                <a:latin typeface="Arial Nova Light" panose="020B0304020202020204" pitchFamily="34" charset="0"/>
                <a:ea typeface="+mn-ea"/>
                <a:cs typeface="+mn-cs"/>
              </a:rPr>
              <a:t>to navigate a complex landscape of services</a:t>
            </a:r>
          </a:p>
        </p:txBody>
      </p:sp>
      <p:pic>
        <p:nvPicPr>
          <p:cNvPr id="7" name="Picture 6" descr="Icon&#10;&#10;Description automatically generated">
            <a:extLst>
              <a:ext uri="{FF2B5EF4-FFF2-40B4-BE49-F238E27FC236}">
                <a16:creationId xmlns:a16="http://schemas.microsoft.com/office/drawing/2014/main" id="{89E6155E-F364-7D56-0AD0-E1A6C5387E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9801" y="3768879"/>
            <a:ext cx="1797685" cy="958850"/>
          </a:xfrm>
          <a:prstGeom prst="rect">
            <a:avLst/>
          </a:prstGeom>
          <a:noFill/>
          <a:ln>
            <a:noFill/>
          </a:ln>
        </p:spPr>
      </p:pic>
      <p:sp>
        <p:nvSpPr>
          <p:cNvPr id="6" name="Speech Bubble: Rectangle with Corners Rounded 5">
            <a:extLst>
              <a:ext uri="{FF2B5EF4-FFF2-40B4-BE49-F238E27FC236}">
                <a16:creationId xmlns:a16="http://schemas.microsoft.com/office/drawing/2014/main" id="{E89AFEFF-F95D-3EE5-07D8-2EEC6E6AF6AC}"/>
              </a:ext>
            </a:extLst>
          </p:cNvPr>
          <p:cNvSpPr/>
          <p:nvPr/>
        </p:nvSpPr>
        <p:spPr>
          <a:xfrm>
            <a:off x="1083076" y="1571348"/>
            <a:ext cx="10014010" cy="1857652"/>
          </a:xfrm>
          <a:prstGeom prst="wedgeRoundRectCallout">
            <a:avLst>
              <a:gd name="adj1" fmla="val -9411"/>
              <a:gd name="adj2" fmla="val 66828"/>
              <a:gd name="adj3" fmla="val 16667"/>
            </a:avLst>
          </a:prstGeom>
          <a:solidFill>
            <a:srgbClr val="11B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I think the resources there should be very well laid out, maybe online, or just a contact person working maybe in a non-profit organisation or working in the NHS or working in the hospital, a social worker even, could come out maybe at the start and just go through what’s there just to give you that blanket of support that you know you can avail of if you want to, you know, because the resources came to us because I had researched. </a:t>
            </a:r>
          </a:p>
        </p:txBody>
      </p:sp>
      <p:sp>
        <p:nvSpPr>
          <p:cNvPr id="8" name="Speech Bubble: Rectangle with Corners Rounded 7">
            <a:extLst>
              <a:ext uri="{FF2B5EF4-FFF2-40B4-BE49-F238E27FC236}">
                <a16:creationId xmlns:a16="http://schemas.microsoft.com/office/drawing/2014/main" id="{33EE6EA7-3417-55F5-27CC-DC0E0C31E398}"/>
              </a:ext>
            </a:extLst>
          </p:cNvPr>
          <p:cNvSpPr/>
          <p:nvPr/>
        </p:nvSpPr>
        <p:spPr>
          <a:xfrm>
            <a:off x="1083076" y="4821609"/>
            <a:ext cx="10014011" cy="1241840"/>
          </a:xfrm>
          <a:prstGeom prst="wedgeRoundRectCallout">
            <a:avLst>
              <a:gd name="adj1" fmla="val 8089"/>
              <a:gd name="adj2" fmla="val -69521"/>
              <a:gd name="adj3" fmla="val 16667"/>
            </a:avLst>
          </a:prstGeom>
          <a:solidFill>
            <a:srgbClr val="D11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At the start of our journey with [her]… you don’t know what to ask for, you don’t know what’s available. It is completely - at the start - you find you’re in a dark tunnel with no torch you have no idea what resources are available, who is out there to help</a:t>
            </a:r>
          </a:p>
        </p:txBody>
      </p:sp>
    </p:spTree>
    <p:extLst>
      <p:ext uri="{BB962C8B-B14F-4D97-AF65-F5344CB8AC3E}">
        <p14:creationId xmlns:p14="http://schemas.microsoft.com/office/powerpoint/2010/main" val="358030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a:t>
            </a:r>
            <a:r>
              <a:rPr kumimoji="0" lang="en-GB" sz="2400" b="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 what helps families? </a:t>
            </a:r>
            <a:r>
              <a:rPr kumimoji="0" lang="en-GB" sz="2400" b="1" i="0" u="none" strike="noStrike" kern="1200" cap="none" spc="0" normalizeH="0" baseline="0" noProof="0" dirty="0">
                <a:ln>
                  <a:noFill/>
                </a:ln>
                <a:solidFill>
                  <a:srgbClr val="ED7D31"/>
                </a:solidFill>
                <a:effectLst/>
                <a:uLnTx/>
                <a:uFillTx/>
                <a:latin typeface="Arial Nova Light" panose="020B0304020202020204" pitchFamily="34" charset="0"/>
                <a:ea typeface="+mn-ea"/>
                <a:cs typeface="+mn-cs"/>
              </a:rPr>
              <a:t>Proactive support</a:t>
            </a:r>
          </a:p>
        </p:txBody>
      </p:sp>
      <p:pic>
        <p:nvPicPr>
          <p:cNvPr id="7" name="Picture 6" descr="Icon&#10;&#10;Description automatically generated">
            <a:extLst>
              <a:ext uri="{FF2B5EF4-FFF2-40B4-BE49-F238E27FC236}">
                <a16:creationId xmlns:a16="http://schemas.microsoft.com/office/drawing/2014/main" id="{89E6155E-F364-7D56-0AD0-E1A6C5387E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9801" y="3768879"/>
            <a:ext cx="1797685" cy="958850"/>
          </a:xfrm>
          <a:prstGeom prst="rect">
            <a:avLst/>
          </a:prstGeom>
          <a:noFill/>
          <a:ln>
            <a:noFill/>
          </a:ln>
        </p:spPr>
      </p:pic>
      <p:sp>
        <p:nvSpPr>
          <p:cNvPr id="6" name="Speech Bubble: Rectangle with Corners Rounded 5">
            <a:extLst>
              <a:ext uri="{FF2B5EF4-FFF2-40B4-BE49-F238E27FC236}">
                <a16:creationId xmlns:a16="http://schemas.microsoft.com/office/drawing/2014/main" id="{E89AFEFF-F95D-3EE5-07D8-2EEC6E6AF6AC}"/>
              </a:ext>
            </a:extLst>
          </p:cNvPr>
          <p:cNvSpPr/>
          <p:nvPr/>
        </p:nvSpPr>
        <p:spPr>
          <a:xfrm>
            <a:off x="1083076" y="2036391"/>
            <a:ext cx="8549196" cy="1392609"/>
          </a:xfrm>
          <a:prstGeom prst="wedgeRoundRectCallout">
            <a:avLst>
              <a:gd name="adj1" fmla="val -9411"/>
              <a:gd name="adj2" fmla="val 66828"/>
              <a:gd name="adj3" fmla="val 16667"/>
            </a:avLst>
          </a:prstGeom>
          <a:solidFill>
            <a:srgbClr val="11B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You are going through so much every day with your complex child… things can turn dark in an instant, we can end up in A&amp;E, we could end up in ICU…you don’t have time to be scrawling through leaflets</a:t>
            </a:r>
          </a:p>
        </p:txBody>
      </p:sp>
      <p:sp>
        <p:nvSpPr>
          <p:cNvPr id="8" name="Speech Bubble: Rectangle with Corners Rounded 7">
            <a:extLst>
              <a:ext uri="{FF2B5EF4-FFF2-40B4-BE49-F238E27FC236}">
                <a16:creationId xmlns:a16="http://schemas.microsoft.com/office/drawing/2014/main" id="{33EE6EA7-3417-55F5-27CC-DC0E0C31E398}"/>
              </a:ext>
            </a:extLst>
          </p:cNvPr>
          <p:cNvSpPr/>
          <p:nvPr/>
        </p:nvSpPr>
        <p:spPr>
          <a:xfrm>
            <a:off x="1083076" y="4821609"/>
            <a:ext cx="10014011" cy="1325563"/>
          </a:xfrm>
          <a:prstGeom prst="wedgeRoundRectCallout">
            <a:avLst>
              <a:gd name="adj1" fmla="val 8089"/>
              <a:gd name="adj2" fmla="val -69521"/>
              <a:gd name="adj3" fmla="val 16667"/>
            </a:avLst>
          </a:prstGeom>
          <a:solidFill>
            <a:srgbClr val="D11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…it just was a very easy gradual pathway that they made it…just… it was seamless. There was no issues. You asked and they gave you any information that you needed... They knew exactly what we would need and I didn’t know what I would need… her dad didn’t know what we would need but they knew exactly</a:t>
            </a:r>
          </a:p>
        </p:txBody>
      </p:sp>
    </p:spTree>
    <p:extLst>
      <p:ext uri="{BB962C8B-B14F-4D97-AF65-F5344CB8AC3E}">
        <p14:creationId xmlns:p14="http://schemas.microsoft.com/office/powerpoint/2010/main" val="3498046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text, clipart, screenshot, vector graphics&#10;&#10;Description automatically generated">
            <a:extLst>
              <a:ext uri="{FF2B5EF4-FFF2-40B4-BE49-F238E27FC236}">
                <a16:creationId xmlns:a16="http://schemas.microsoft.com/office/drawing/2014/main" id="{8CF58010-87A5-0C48-B2C0-F853276811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101" y="555788"/>
            <a:ext cx="1063932" cy="377976"/>
          </a:xfrm>
          <a:prstGeom prst="rect">
            <a:avLst/>
          </a:prstGeom>
        </p:spPr>
      </p:pic>
      <p:sp>
        <p:nvSpPr>
          <p:cNvPr id="5" name="Title 1">
            <a:extLst>
              <a:ext uri="{FF2B5EF4-FFF2-40B4-BE49-F238E27FC236}">
                <a16:creationId xmlns:a16="http://schemas.microsoft.com/office/drawing/2014/main" id="{011CC44A-D5B3-1547-B419-8C3C3DDF9A16}"/>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
        <p:nvSpPr>
          <p:cNvPr id="2" name="TextBox 1">
            <a:extLst>
              <a:ext uri="{FF2B5EF4-FFF2-40B4-BE49-F238E27FC236}">
                <a16:creationId xmlns:a16="http://schemas.microsoft.com/office/drawing/2014/main" id="{BFEDCFE8-56CC-4713-2F5A-600B09370B46}"/>
              </a:ext>
            </a:extLst>
          </p:cNvPr>
          <p:cNvSpPr txBox="1"/>
          <p:nvPr/>
        </p:nvSpPr>
        <p:spPr>
          <a:xfrm>
            <a:off x="967666" y="427227"/>
            <a:ext cx="900195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Reaching Out, Supporting Families </a:t>
            </a:r>
            <a:r>
              <a:rPr kumimoji="0" lang="en-GB" sz="2400" b="0" i="0" u="none" strike="noStrike" kern="1200" cap="none" spc="0" normalizeH="0" baseline="0" noProof="0" dirty="0">
                <a:ln>
                  <a:noFill/>
                </a:ln>
                <a:solidFill>
                  <a:prstClr val="black"/>
                </a:solidFill>
                <a:effectLst/>
                <a:uLnTx/>
                <a:uFillTx/>
                <a:latin typeface="Arial Nova Light" panose="020B0304020202020204" pitchFamily="34" charset="0"/>
                <a:ea typeface="+mn-ea"/>
                <a:cs typeface="+mn-cs"/>
              </a:rPr>
              <a:t>- what helps families?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ED7D31"/>
                </a:solidFill>
                <a:effectLst/>
                <a:uLnTx/>
                <a:uFillTx/>
                <a:latin typeface="Arial Nova Light" panose="020B0304020202020204" pitchFamily="34" charset="0"/>
                <a:ea typeface="+mn-ea"/>
                <a:cs typeface="+mn-cs"/>
              </a:rPr>
              <a:t>Co-ordinated supports</a:t>
            </a:r>
            <a:endParaRPr kumimoji="0" lang="en-GB" sz="2800" b="1" i="0" u="none" strike="noStrike" kern="1200" cap="none" spc="0" normalizeH="0" baseline="0" noProof="0" dirty="0">
              <a:ln>
                <a:noFill/>
              </a:ln>
              <a:solidFill>
                <a:srgbClr val="ED7D31"/>
              </a:solidFill>
              <a:effectLst/>
              <a:uLnTx/>
              <a:uFillTx/>
              <a:latin typeface="Arial Nova Light" panose="020B0304020202020204" pitchFamily="34" charset="0"/>
              <a:ea typeface="+mn-ea"/>
              <a:cs typeface="+mn-cs"/>
            </a:endParaRPr>
          </a:p>
        </p:txBody>
      </p:sp>
      <p:pic>
        <p:nvPicPr>
          <p:cNvPr id="7" name="Picture 6" descr="Icon&#10;&#10;Description automatically generated">
            <a:extLst>
              <a:ext uri="{FF2B5EF4-FFF2-40B4-BE49-F238E27FC236}">
                <a16:creationId xmlns:a16="http://schemas.microsoft.com/office/drawing/2014/main" id="{89E6155E-F364-7D56-0AD0-E1A6C5387E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9801" y="3768879"/>
            <a:ext cx="1797685" cy="958850"/>
          </a:xfrm>
          <a:prstGeom prst="rect">
            <a:avLst/>
          </a:prstGeom>
          <a:noFill/>
          <a:ln>
            <a:noFill/>
          </a:ln>
        </p:spPr>
      </p:pic>
      <p:sp>
        <p:nvSpPr>
          <p:cNvPr id="6" name="Speech Bubble: Rectangle with Corners Rounded 5">
            <a:extLst>
              <a:ext uri="{FF2B5EF4-FFF2-40B4-BE49-F238E27FC236}">
                <a16:creationId xmlns:a16="http://schemas.microsoft.com/office/drawing/2014/main" id="{E89AFEFF-F95D-3EE5-07D8-2EEC6E6AF6AC}"/>
              </a:ext>
            </a:extLst>
          </p:cNvPr>
          <p:cNvSpPr/>
          <p:nvPr/>
        </p:nvSpPr>
        <p:spPr>
          <a:xfrm>
            <a:off x="1083076" y="1352105"/>
            <a:ext cx="10014010" cy="2076896"/>
          </a:xfrm>
          <a:prstGeom prst="wedgeRoundRectCallout">
            <a:avLst>
              <a:gd name="adj1" fmla="val -9411"/>
              <a:gd name="adj2" fmla="val 66828"/>
              <a:gd name="adj3" fmla="val 16667"/>
            </a:avLst>
          </a:prstGeom>
          <a:solidFill>
            <a:srgbClr val="11B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I’m sure I’m not the only person in Northern Ireland this has happened to. There's a bit missing there somewhere along the line in communication, where [the hospital] should have been able to say to [the project]: “Look, we've got a family here. And there's going to be long roads ahead.” There's a big missing part there maybe that's the best way of putting it. I feel really strongly about this because I would hate to think that… I would feel so devastated for another mother to feel the way I was feeling</a:t>
            </a:r>
          </a:p>
        </p:txBody>
      </p:sp>
      <p:sp>
        <p:nvSpPr>
          <p:cNvPr id="8" name="Speech Bubble: Rectangle with Corners Rounded 7">
            <a:extLst>
              <a:ext uri="{FF2B5EF4-FFF2-40B4-BE49-F238E27FC236}">
                <a16:creationId xmlns:a16="http://schemas.microsoft.com/office/drawing/2014/main" id="{33EE6EA7-3417-55F5-27CC-DC0E0C31E398}"/>
              </a:ext>
            </a:extLst>
          </p:cNvPr>
          <p:cNvSpPr/>
          <p:nvPr/>
        </p:nvSpPr>
        <p:spPr>
          <a:xfrm>
            <a:off x="1083076" y="4821609"/>
            <a:ext cx="10014011" cy="1639384"/>
          </a:xfrm>
          <a:prstGeom prst="wedgeRoundRectCallout">
            <a:avLst>
              <a:gd name="adj1" fmla="val 8089"/>
              <a:gd name="adj2" fmla="val -69521"/>
              <a:gd name="adj3" fmla="val 16667"/>
            </a:avLst>
          </a:prstGeom>
          <a:solidFill>
            <a:srgbClr val="D11D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rPr>
              <a:t>I think the resources there should be very well laid out, maybe online, or just a contact person working maybe in a non-profit organisation or working in the NHS or working in the hospital, a social worker even, could come out maybe at the start and just go through what’s there just to give you that blanket of support that you know you can avail of if you want to, you know, because the resources came to us because I had researched. </a:t>
            </a:r>
          </a:p>
        </p:txBody>
      </p:sp>
    </p:spTree>
    <p:extLst>
      <p:ext uri="{BB962C8B-B14F-4D97-AF65-F5344CB8AC3E}">
        <p14:creationId xmlns:p14="http://schemas.microsoft.com/office/powerpoint/2010/main" val="17033538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29066935F2FC4587BBBA652528905B" ma:contentTypeVersion="15" ma:contentTypeDescription="Create a new document." ma:contentTypeScope="" ma:versionID="c66a6e5312fb9d350abd564b358791f5">
  <xsd:schema xmlns:xsd="http://www.w3.org/2001/XMLSchema" xmlns:xs="http://www.w3.org/2001/XMLSchema" xmlns:p="http://schemas.microsoft.com/office/2006/metadata/properties" xmlns:ns2="bb28715f-3bbd-4db8-8ad9-a730f95f08c1" xmlns:ns3="5a44a556-4926-4ff7-9319-7d61603e046e" targetNamespace="http://schemas.microsoft.com/office/2006/metadata/properties" ma:root="true" ma:fieldsID="908fc951a00f64660fcc5d244f3650a8" ns2:_="" ns3:_="">
    <xsd:import namespace="bb28715f-3bbd-4db8-8ad9-a730f95f08c1"/>
    <xsd:import namespace="5a44a556-4926-4ff7-9319-7d61603e04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8715f-3bbd-4db8-8ad9-a730f95f08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67b6f11-d26a-4ed4-953a-a8219f0b88f1"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a44a556-4926-4ff7-9319-7d61603e046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aa755ec6-6443-4cfd-8cea-e36a4d3b6749}" ma:internalName="TaxCatchAll" ma:showField="CatchAllData" ma:web="5a44a556-4926-4ff7-9319-7d61603e046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b28715f-3bbd-4db8-8ad9-a730f95f08c1">
      <Terms xmlns="http://schemas.microsoft.com/office/infopath/2007/PartnerControls"/>
    </lcf76f155ced4ddcb4097134ff3c332f>
    <TaxCatchAll xmlns="5a44a556-4926-4ff7-9319-7d61603e046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551978-AC63-44A5-B14F-9CDC9E8F4C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28715f-3bbd-4db8-8ad9-a730f95f08c1"/>
    <ds:schemaRef ds:uri="5a44a556-4926-4ff7-9319-7d61603e04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ECBEF2-8013-42DA-8962-7C26CE7E42AF}">
  <ds:schemaRefs>
    <ds:schemaRef ds:uri="5a44a556-4926-4ff7-9319-7d61603e046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bb28715f-3bbd-4db8-8ad9-a730f95f08c1"/>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4175A6C-C57F-45BB-80AD-67E6CD116A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572</TotalTime>
  <Words>1398</Words>
  <Application>Microsoft Office PowerPoint</Application>
  <PresentationFormat>Widescreen</PresentationFormat>
  <Paragraphs>90</Paragraphs>
  <Slides>13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Narrow</vt:lpstr>
      <vt:lpstr>Arial Nova Light</vt:lpstr>
      <vt:lpstr>Calibri</vt:lpstr>
      <vt:lpstr>Calibri Light</vt:lpstr>
      <vt:lpstr>Georgia</vt:lpstr>
      <vt:lpstr>Guardian Egyptian</vt:lpstr>
      <vt:lpstr>Times New Roman</vt:lpstr>
      <vt:lpstr>office theme</vt:lpstr>
      <vt:lpstr>Family Support - the voice of families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Majella McCloskey</dc:creator>
  <cp:lastModifiedBy>Alison Shaw</cp:lastModifiedBy>
  <cp:revision>4</cp:revision>
  <dcterms:created xsi:type="dcterms:W3CDTF">2020-05-07T10:15:46Z</dcterms:created>
  <dcterms:modified xsi:type="dcterms:W3CDTF">2023-05-26T10:16:28Z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0x010100E829066935F2FC4587BBBA652528905B</vt:lpwstr>
  </property>
  <property fmtid="{D5CDD505-2E9C-101B-9397-08002B2CF9AE}" pid="3" name="MediaServiceImageTags">
    <vt:lpwstr/>
  </property>
  <property fmtid="{D5CDD505-2E9C-101B-9397-08002B2CF9AE}" pid="4" name="Order">
    <vt:r8>870600</vt:r8>
  </property>
</Properties>
</file>