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4"/>
  </p:notesMasterIdLst>
  <p:sldIdLst>
    <p:sldId id="256" r:id="rId2"/>
    <p:sldId id="266" r:id="rId3"/>
    <p:sldId id="257" r:id="rId4"/>
    <p:sldId id="258" r:id="rId5"/>
    <p:sldId id="259" r:id="rId6"/>
    <p:sldId id="261" r:id="rId7"/>
    <p:sldId id="267" r:id="rId8"/>
    <p:sldId id="263" r:id="rId9"/>
    <p:sldId id="262" r:id="rId10"/>
    <p:sldId id="268" r:id="rId11"/>
    <p:sldId id="271" r:id="rId12"/>
    <p:sldId id="269" r:id="rId13"/>
    <p:sldId id="272" r:id="rId14"/>
    <p:sldId id="276" r:id="rId15"/>
    <p:sldId id="277" r:id="rId16"/>
    <p:sldId id="278" r:id="rId17"/>
    <p:sldId id="279" r:id="rId18"/>
    <p:sldId id="280" r:id="rId19"/>
    <p:sldId id="273" r:id="rId20"/>
    <p:sldId id="265" r:id="rId21"/>
    <p:sldId id="274" r:id="rId22"/>
    <p:sldId id="275" r:id="rId2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0102" autoAdjust="0"/>
  </p:normalViewPr>
  <p:slideViewPr>
    <p:cSldViewPr snapToGrid="0">
      <p:cViewPr varScale="1">
        <p:scale>
          <a:sx n="124" d="100"/>
          <a:sy n="124"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02A77-C3EF-4EFA-87DD-8A283BCA8D3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CDAD2D90-D570-42E4-A20B-A67BC59501D7}">
      <dgm:prSet/>
      <dgm:spPr/>
      <dgm:t>
        <a:bodyPr/>
        <a:lstStyle/>
        <a:p>
          <a:r>
            <a:rPr lang="en-GB" b="1"/>
            <a:t>From what I can ascertain: </a:t>
          </a:r>
          <a:endParaRPr lang="en-US"/>
        </a:p>
      </dgm:t>
    </dgm:pt>
    <dgm:pt modelId="{89496731-922D-4287-B5E8-00F14FEB85E9}" type="parTrans" cxnId="{32A39C1A-7B33-4735-8EA2-CEFF02B62E9C}">
      <dgm:prSet/>
      <dgm:spPr/>
      <dgm:t>
        <a:bodyPr/>
        <a:lstStyle/>
        <a:p>
          <a:endParaRPr lang="en-US"/>
        </a:p>
      </dgm:t>
    </dgm:pt>
    <dgm:pt modelId="{F2F22D57-C6B8-4FC8-BA5F-C0E729DA15C5}" type="sibTrans" cxnId="{32A39C1A-7B33-4735-8EA2-CEFF02B62E9C}">
      <dgm:prSet/>
      <dgm:spPr/>
      <dgm:t>
        <a:bodyPr/>
        <a:lstStyle/>
        <a:p>
          <a:endParaRPr lang="en-US"/>
        </a:p>
      </dgm:t>
    </dgm:pt>
    <dgm:pt modelId="{04E31F62-7DEE-471F-B3AD-FE5BF991E91D}">
      <dgm:prSet/>
      <dgm:spPr/>
      <dgm:t>
        <a:bodyPr/>
        <a:lstStyle/>
        <a:p>
          <a:r>
            <a:rPr lang="en-GB"/>
            <a:t>3yearly Mandatory training in place for midwives</a:t>
          </a:r>
          <a:endParaRPr lang="en-US"/>
        </a:p>
      </dgm:t>
    </dgm:pt>
    <dgm:pt modelId="{B12C9992-01CF-4306-8D1A-DF5F872B07D9}" type="parTrans" cxnId="{E2CF40E4-F984-4822-8956-8CFF7C0DEB5B}">
      <dgm:prSet/>
      <dgm:spPr/>
      <dgm:t>
        <a:bodyPr/>
        <a:lstStyle/>
        <a:p>
          <a:endParaRPr lang="en-US"/>
        </a:p>
      </dgm:t>
    </dgm:pt>
    <dgm:pt modelId="{81E6C560-A297-482C-8945-49BA737F4884}" type="sibTrans" cxnId="{E2CF40E4-F984-4822-8956-8CFF7C0DEB5B}">
      <dgm:prSet/>
      <dgm:spPr/>
      <dgm:t>
        <a:bodyPr/>
        <a:lstStyle/>
        <a:p>
          <a:endParaRPr lang="en-US"/>
        </a:p>
      </dgm:t>
    </dgm:pt>
    <dgm:pt modelId="{07A02C13-BE31-4406-9FD1-963B2B0E8DC3}">
      <dgm:prSet/>
      <dgm:spPr/>
      <dgm:t>
        <a:bodyPr/>
        <a:lstStyle/>
        <a:p>
          <a:r>
            <a:rPr lang="en-GB" dirty="0"/>
            <a:t>Specific FGM training available but not mandatory for Nurses to attend.</a:t>
          </a:r>
          <a:endParaRPr lang="en-US" dirty="0"/>
        </a:p>
      </dgm:t>
    </dgm:pt>
    <dgm:pt modelId="{E08B3A93-D978-49E1-9FAF-B63519899D7D}" type="parTrans" cxnId="{497133F8-9437-4BA1-A2F2-FDA7BD5D0328}">
      <dgm:prSet/>
      <dgm:spPr/>
      <dgm:t>
        <a:bodyPr/>
        <a:lstStyle/>
        <a:p>
          <a:endParaRPr lang="en-US"/>
        </a:p>
      </dgm:t>
    </dgm:pt>
    <dgm:pt modelId="{869751C0-2714-4152-A2CA-82DBFC6EA1E2}" type="sibTrans" cxnId="{497133F8-9437-4BA1-A2F2-FDA7BD5D0328}">
      <dgm:prSet/>
      <dgm:spPr/>
      <dgm:t>
        <a:bodyPr/>
        <a:lstStyle/>
        <a:p>
          <a:endParaRPr lang="en-US"/>
        </a:p>
      </dgm:t>
    </dgm:pt>
    <dgm:pt modelId="{09C720E4-7D40-4AF9-884E-ACFFA0AC8182}">
      <dgm:prSet/>
      <dgm:spPr/>
      <dgm:t>
        <a:bodyPr/>
        <a:lstStyle/>
        <a:p>
          <a:r>
            <a:rPr lang="en-GB" dirty="0"/>
            <a:t>Specific FGM awareness training available in Midwifery curriculum and  touched upon but could be built upon in Pre-reg Nursing curriculum. </a:t>
          </a:r>
          <a:endParaRPr lang="en-US" dirty="0"/>
        </a:p>
      </dgm:t>
    </dgm:pt>
    <dgm:pt modelId="{A6AAA0B9-12BC-4877-AB61-2B2577083D2B}" type="parTrans" cxnId="{6F4C7E85-9E71-4AAC-B5C0-6B020F5A878E}">
      <dgm:prSet/>
      <dgm:spPr/>
      <dgm:t>
        <a:bodyPr/>
        <a:lstStyle/>
        <a:p>
          <a:endParaRPr lang="en-US"/>
        </a:p>
      </dgm:t>
    </dgm:pt>
    <dgm:pt modelId="{C62D3EE3-40DB-4A5E-98BA-9D059314CCDF}" type="sibTrans" cxnId="{6F4C7E85-9E71-4AAC-B5C0-6B020F5A878E}">
      <dgm:prSet/>
      <dgm:spPr/>
      <dgm:t>
        <a:bodyPr/>
        <a:lstStyle/>
        <a:p>
          <a:endParaRPr lang="en-US"/>
        </a:p>
      </dgm:t>
    </dgm:pt>
    <dgm:pt modelId="{FF7D5F29-E1A7-4319-9530-70D9ADA11F95}">
      <dgm:prSet/>
      <dgm:spPr/>
      <dgm:t>
        <a:bodyPr/>
        <a:lstStyle/>
        <a:p>
          <a:r>
            <a:rPr lang="en-GB" dirty="0"/>
            <a:t>Some service provision in place in maternity care.</a:t>
          </a:r>
          <a:endParaRPr lang="en-US" dirty="0"/>
        </a:p>
      </dgm:t>
    </dgm:pt>
    <dgm:pt modelId="{8311E22E-D1B8-400A-9034-33EF256E182C}" type="parTrans" cxnId="{766EE322-0B63-4203-90B4-79152FAEBA05}">
      <dgm:prSet/>
      <dgm:spPr/>
      <dgm:t>
        <a:bodyPr/>
        <a:lstStyle/>
        <a:p>
          <a:endParaRPr lang="en-US"/>
        </a:p>
      </dgm:t>
    </dgm:pt>
    <dgm:pt modelId="{F5E9F9D9-CA48-4AAA-BE23-5CB767091E37}" type="sibTrans" cxnId="{766EE322-0B63-4203-90B4-79152FAEBA05}">
      <dgm:prSet/>
      <dgm:spPr/>
      <dgm:t>
        <a:bodyPr/>
        <a:lstStyle/>
        <a:p>
          <a:endParaRPr lang="en-US"/>
        </a:p>
      </dgm:t>
    </dgm:pt>
    <dgm:pt modelId="{4F451E33-8172-4A26-808C-B37D15D6C0D0}">
      <dgm:prSet/>
      <dgm:spPr/>
      <dgm:t>
        <a:bodyPr/>
        <a:lstStyle/>
        <a:p>
          <a:r>
            <a:rPr lang="en-GB" dirty="0"/>
            <a:t>There does not appear to be structured service provision in place for FGM health care needs in non-pregnancy situations. </a:t>
          </a:r>
          <a:endParaRPr lang="en-US" dirty="0"/>
        </a:p>
      </dgm:t>
    </dgm:pt>
    <dgm:pt modelId="{AA8DA065-B190-42D2-9DA6-C1DE9A50DC0E}" type="parTrans" cxnId="{F413E591-851C-45F7-92AB-60D16E18AA26}">
      <dgm:prSet/>
      <dgm:spPr/>
      <dgm:t>
        <a:bodyPr/>
        <a:lstStyle/>
        <a:p>
          <a:endParaRPr lang="en-US"/>
        </a:p>
      </dgm:t>
    </dgm:pt>
    <dgm:pt modelId="{1D88EDED-BF37-4188-827B-17443367B820}" type="sibTrans" cxnId="{F413E591-851C-45F7-92AB-60D16E18AA26}">
      <dgm:prSet/>
      <dgm:spPr/>
      <dgm:t>
        <a:bodyPr/>
        <a:lstStyle/>
        <a:p>
          <a:endParaRPr lang="en-US"/>
        </a:p>
      </dgm:t>
    </dgm:pt>
    <dgm:pt modelId="{E70A0EC9-B732-4A64-832D-F1EDB18DE143}" type="pres">
      <dgm:prSet presAssocID="{59702A77-C3EF-4EFA-87DD-8A283BCA8D3B}" presName="diagram" presStyleCnt="0">
        <dgm:presLayoutVars>
          <dgm:dir/>
          <dgm:resizeHandles val="exact"/>
        </dgm:presLayoutVars>
      </dgm:prSet>
      <dgm:spPr/>
    </dgm:pt>
    <dgm:pt modelId="{5512D660-D8B1-4828-B2D7-BBF465251A70}" type="pres">
      <dgm:prSet presAssocID="{CDAD2D90-D570-42E4-A20B-A67BC59501D7}" presName="node" presStyleLbl="node1" presStyleIdx="0" presStyleCnt="6">
        <dgm:presLayoutVars>
          <dgm:bulletEnabled val="1"/>
        </dgm:presLayoutVars>
      </dgm:prSet>
      <dgm:spPr/>
    </dgm:pt>
    <dgm:pt modelId="{E34825B5-4558-4C0D-8E02-FB934E9E08A5}" type="pres">
      <dgm:prSet presAssocID="{F2F22D57-C6B8-4FC8-BA5F-C0E729DA15C5}" presName="sibTrans" presStyleCnt="0"/>
      <dgm:spPr/>
    </dgm:pt>
    <dgm:pt modelId="{5AC4315C-E33C-4990-A5D6-6C465D6ED4DA}" type="pres">
      <dgm:prSet presAssocID="{04E31F62-7DEE-471F-B3AD-FE5BF991E91D}" presName="node" presStyleLbl="node1" presStyleIdx="1" presStyleCnt="6">
        <dgm:presLayoutVars>
          <dgm:bulletEnabled val="1"/>
        </dgm:presLayoutVars>
      </dgm:prSet>
      <dgm:spPr/>
    </dgm:pt>
    <dgm:pt modelId="{D47983B1-01E9-41E0-B62D-5B9975662B94}" type="pres">
      <dgm:prSet presAssocID="{81E6C560-A297-482C-8945-49BA737F4884}" presName="sibTrans" presStyleCnt="0"/>
      <dgm:spPr/>
    </dgm:pt>
    <dgm:pt modelId="{8A5227B6-F4CD-4CDB-BE7B-EC9CBD9DF168}" type="pres">
      <dgm:prSet presAssocID="{07A02C13-BE31-4406-9FD1-963B2B0E8DC3}" presName="node" presStyleLbl="node1" presStyleIdx="2" presStyleCnt="6">
        <dgm:presLayoutVars>
          <dgm:bulletEnabled val="1"/>
        </dgm:presLayoutVars>
      </dgm:prSet>
      <dgm:spPr/>
    </dgm:pt>
    <dgm:pt modelId="{8C9CC466-3D79-4427-B2B9-FBD88F226BAB}" type="pres">
      <dgm:prSet presAssocID="{869751C0-2714-4152-A2CA-82DBFC6EA1E2}" presName="sibTrans" presStyleCnt="0"/>
      <dgm:spPr/>
    </dgm:pt>
    <dgm:pt modelId="{89EDE8A3-9587-4898-9404-26462D8C1DDF}" type="pres">
      <dgm:prSet presAssocID="{09C720E4-7D40-4AF9-884E-ACFFA0AC8182}" presName="node" presStyleLbl="node1" presStyleIdx="3" presStyleCnt="6">
        <dgm:presLayoutVars>
          <dgm:bulletEnabled val="1"/>
        </dgm:presLayoutVars>
      </dgm:prSet>
      <dgm:spPr/>
    </dgm:pt>
    <dgm:pt modelId="{4D3C1966-D586-423C-BE6B-EDCB43780019}" type="pres">
      <dgm:prSet presAssocID="{C62D3EE3-40DB-4A5E-98BA-9D059314CCDF}" presName="sibTrans" presStyleCnt="0"/>
      <dgm:spPr/>
    </dgm:pt>
    <dgm:pt modelId="{79D0461D-ECC7-4FBF-A65D-858986B5A49F}" type="pres">
      <dgm:prSet presAssocID="{FF7D5F29-E1A7-4319-9530-70D9ADA11F95}" presName="node" presStyleLbl="node1" presStyleIdx="4" presStyleCnt="6">
        <dgm:presLayoutVars>
          <dgm:bulletEnabled val="1"/>
        </dgm:presLayoutVars>
      </dgm:prSet>
      <dgm:spPr/>
    </dgm:pt>
    <dgm:pt modelId="{F37CCC72-D265-4C40-8D07-8998417A51E9}" type="pres">
      <dgm:prSet presAssocID="{F5E9F9D9-CA48-4AAA-BE23-5CB767091E37}" presName="sibTrans" presStyleCnt="0"/>
      <dgm:spPr/>
    </dgm:pt>
    <dgm:pt modelId="{3A7F259D-1E3F-4C33-9A6A-E6555C7E983F}" type="pres">
      <dgm:prSet presAssocID="{4F451E33-8172-4A26-808C-B37D15D6C0D0}" presName="node" presStyleLbl="node1" presStyleIdx="5" presStyleCnt="6">
        <dgm:presLayoutVars>
          <dgm:bulletEnabled val="1"/>
        </dgm:presLayoutVars>
      </dgm:prSet>
      <dgm:spPr/>
    </dgm:pt>
  </dgm:ptLst>
  <dgm:cxnLst>
    <dgm:cxn modelId="{FAB35F0A-332F-41FE-B89A-283C3E38E17E}" type="presOf" srcId="{04E31F62-7DEE-471F-B3AD-FE5BF991E91D}" destId="{5AC4315C-E33C-4990-A5D6-6C465D6ED4DA}" srcOrd="0" destOrd="0" presId="urn:microsoft.com/office/officeart/2005/8/layout/default"/>
    <dgm:cxn modelId="{32A39C1A-7B33-4735-8EA2-CEFF02B62E9C}" srcId="{59702A77-C3EF-4EFA-87DD-8A283BCA8D3B}" destId="{CDAD2D90-D570-42E4-A20B-A67BC59501D7}" srcOrd="0" destOrd="0" parTransId="{89496731-922D-4287-B5E8-00F14FEB85E9}" sibTransId="{F2F22D57-C6B8-4FC8-BA5F-C0E729DA15C5}"/>
    <dgm:cxn modelId="{766EE322-0B63-4203-90B4-79152FAEBA05}" srcId="{59702A77-C3EF-4EFA-87DD-8A283BCA8D3B}" destId="{FF7D5F29-E1A7-4319-9530-70D9ADA11F95}" srcOrd="4" destOrd="0" parTransId="{8311E22E-D1B8-400A-9034-33EF256E182C}" sibTransId="{F5E9F9D9-CA48-4AAA-BE23-5CB767091E37}"/>
    <dgm:cxn modelId="{00F57F31-957B-4DA9-B36C-B5DF93A0FF0F}" type="presOf" srcId="{CDAD2D90-D570-42E4-A20B-A67BC59501D7}" destId="{5512D660-D8B1-4828-B2D7-BBF465251A70}" srcOrd="0" destOrd="0" presId="urn:microsoft.com/office/officeart/2005/8/layout/default"/>
    <dgm:cxn modelId="{6450D55C-0E62-482A-A7C0-5E650691D9A7}" type="presOf" srcId="{09C720E4-7D40-4AF9-884E-ACFFA0AC8182}" destId="{89EDE8A3-9587-4898-9404-26462D8C1DDF}" srcOrd="0" destOrd="0" presId="urn:microsoft.com/office/officeart/2005/8/layout/default"/>
    <dgm:cxn modelId="{B5BEC556-BCC5-4117-91A5-60838AA58246}" type="presOf" srcId="{4F451E33-8172-4A26-808C-B37D15D6C0D0}" destId="{3A7F259D-1E3F-4C33-9A6A-E6555C7E983F}" srcOrd="0" destOrd="0" presId="urn:microsoft.com/office/officeart/2005/8/layout/default"/>
    <dgm:cxn modelId="{E88F1B83-EAFE-460C-AEA8-8CB78337F2E7}" type="presOf" srcId="{07A02C13-BE31-4406-9FD1-963B2B0E8DC3}" destId="{8A5227B6-F4CD-4CDB-BE7B-EC9CBD9DF168}" srcOrd="0" destOrd="0" presId="urn:microsoft.com/office/officeart/2005/8/layout/default"/>
    <dgm:cxn modelId="{6F4C7E85-9E71-4AAC-B5C0-6B020F5A878E}" srcId="{59702A77-C3EF-4EFA-87DD-8A283BCA8D3B}" destId="{09C720E4-7D40-4AF9-884E-ACFFA0AC8182}" srcOrd="3" destOrd="0" parTransId="{A6AAA0B9-12BC-4877-AB61-2B2577083D2B}" sibTransId="{C62D3EE3-40DB-4A5E-98BA-9D059314CCDF}"/>
    <dgm:cxn modelId="{F413E591-851C-45F7-92AB-60D16E18AA26}" srcId="{59702A77-C3EF-4EFA-87DD-8A283BCA8D3B}" destId="{4F451E33-8172-4A26-808C-B37D15D6C0D0}" srcOrd="5" destOrd="0" parTransId="{AA8DA065-B190-42D2-9DA6-C1DE9A50DC0E}" sibTransId="{1D88EDED-BF37-4188-827B-17443367B820}"/>
    <dgm:cxn modelId="{37E1E9B0-A527-4270-8EFA-5564FA6A6823}" type="presOf" srcId="{59702A77-C3EF-4EFA-87DD-8A283BCA8D3B}" destId="{E70A0EC9-B732-4A64-832D-F1EDB18DE143}" srcOrd="0" destOrd="0" presId="urn:microsoft.com/office/officeart/2005/8/layout/default"/>
    <dgm:cxn modelId="{E2CF40E4-F984-4822-8956-8CFF7C0DEB5B}" srcId="{59702A77-C3EF-4EFA-87DD-8A283BCA8D3B}" destId="{04E31F62-7DEE-471F-B3AD-FE5BF991E91D}" srcOrd="1" destOrd="0" parTransId="{B12C9992-01CF-4306-8D1A-DF5F872B07D9}" sibTransId="{81E6C560-A297-482C-8945-49BA737F4884}"/>
    <dgm:cxn modelId="{4BF635E5-42CE-43E8-BE9B-79F0D44DFCF8}" type="presOf" srcId="{FF7D5F29-E1A7-4319-9530-70D9ADA11F95}" destId="{79D0461D-ECC7-4FBF-A65D-858986B5A49F}" srcOrd="0" destOrd="0" presId="urn:microsoft.com/office/officeart/2005/8/layout/default"/>
    <dgm:cxn modelId="{497133F8-9437-4BA1-A2F2-FDA7BD5D0328}" srcId="{59702A77-C3EF-4EFA-87DD-8A283BCA8D3B}" destId="{07A02C13-BE31-4406-9FD1-963B2B0E8DC3}" srcOrd="2" destOrd="0" parTransId="{E08B3A93-D978-49E1-9FAF-B63519899D7D}" sibTransId="{869751C0-2714-4152-A2CA-82DBFC6EA1E2}"/>
    <dgm:cxn modelId="{4358D5E7-FA2A-400B-989C-20F169DD9719}" type="presParOf" srcId="{E70A0EC9-B732-4A64-832D-F1EDB18DE143}" destId="{5512D660-D8B1-4828-B2D7-BBF465251A70}" srcOrd="0" destOrd="0" presId="urn:microsoft.com/office/officeart/2005/8/layout/default"/>
    <dgm:cxn modelId="{7E411B52-D578-4320-92EB-847DFC69C72E}" type="presParOf" srcId="{E70A0EC9-B732-4A64-832D-F1EDB18DE143}" destId="{E34825B5-4558-4C0D-8E02-FB934E9E08A5}" srcOrd="1" destOrd="0" presId="urn:microsoft.com/office/officeart/2005/8/layout/default"/>
    <dgm:cxn modelId="{097B7FE8-716D-4B81-9D1F-E538C608D45F}" type="presParOf" srcId="{E70A0EC9-B732-4A64-832D-F1EDB18DE143}" destId="{5AC4315C-E33C-4990-A5D6-6C465D6ED4DA}" srcOrd="2" destOrd="0" presId="urn:microsoft.com/office/officeart/2005/8/layout/default"/>
    <dgm:cxn modelId="{D57A23E2-BE56-415E-9693-27E406D89058}" type="presParOf" srcId="{E70A0EC9-B732-4A64-832D-F1EDB18DE143}" destId="{D47983B1-01E9-41E0-B62D-5B9975662B94}" srcOrd="3" destOrd="0" presId="urn:microsoft.com/office/officeart/2005/8/layout/default"/>
    <dgm:cxn modelId="{87B8D1D2-ABF0-402B-9412-705D0A5FC37F}" type="presParOf" srcId="{E70A0EC9-B732-4A64-832D-F1EDB18DE143}" destId="{8A5227B6-F4CD-4CDB-BE7B-EC9CBD9DF168}" srcOrd="4" destOrd="0" presId="urn:microsoft.com/office/officeart/2005/8/layout/default"/>
    <dgm:cxn modelId="{3982A8FE-2D8E-4877-922C-5B3BF507C41F}" type="presParOf" srcId="{E70A0EC9-B732-4A64-832D-F1EDB18DE143}" destId="{8C9CC466-3D79-4427-B2B9-FBD88F226BAB}" srcOrd="5" destOrd="0" presId="urn:microsoft.com/office/officeart/2005/8/layout/default"/>
    <dgm:cxn modelId="{4C9B88EC-2DF9-41C4-8129-1954A026ED64}" type="presParOf" srcId="{E70A0EC9-B732-4A64-832D-F1EDB18DE143}" destId="{89EDE8A3-9587-4898-9404-26462D8C1DDF}" srcOrd="6" destOrd="0" presId="urn:microsoft.com/office/officeart/2005/8/layout/default"/>
    <dgm:cxn modelId="{BAF3F0ED-648B-4E21-9C56-5663472B7E9D}" type="presParOf" srcId="{E70A0EC9-B732-4A64-832D-F1EDB18DE143}" destId="{4D3C1966-D586-423C-BE6B-EDCB43780019}" srcOrd="7" destOrd="0" presId="urn:microsoft.com/office/officeart/2005/8/layout/default"/>
    <dgm:cxn modelId="{A12EAC67-54AC-487C-9F45-04AB89BBB44C}" type="presParOf" srcId="{E70A0EC9-B732-4A64-832D-F1EDB18DE143}" destId="{79D0461D-ECC7-4FBF-A65D-858986B5A49F}" srcOrd="8" destOrd="0" presId="urn:microsoft.com/office/officeart/2005/8/layout/default"/>
    <dgm:cxn modelId="{70BD4344-1191-45EA-BA9A-3F700C0695B3}" type="presParOf" srcId="{E70A0EC9-B732-4A64-832D-F1EDB18DE143}" destId="{F37CCC72-D265-4C40-8D07-8998417A51E9}" srcOrd="9" destOrd="0" presId="urn:microsoft.com/office/officeart/2005/8/layout/default"/>
    <dgm:cxn modelId="{408E4282-8D5E-42B5-8A0F-91CC031C106F}" type="presParOf" srcId="{E70A0EC9-B732-4A64-832D-F1EDB18DE143}" destId="{3A7F259D-1E3F-4C33-9A6A-E6555C7E983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48D3AB-AC3A-4A90-9A26-A13BD79243BD}"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GB"/>
        </a:p>
      </dgm:t>
    </dgm:pt>
    <dgm:pt modelId="{2D1118BC-6A08-4542-9DA1-BC49BC5DAE71}">
      <dgm:prSet phldrT="[Text]" phldr="0"/>
      <dgm:spPr/>
      <dgm:t>
        <a:bodyPr/>
        <a:lstStyle/>
        <a:p>
          <a:pPr rtl="0"/>
          <a:r>
            <a:rPr lang="en-GB">
              <a:latin typeface="Trebuchet MS" panose="020B0603020202020204"/>
            </a:rPr>
            <a:t> Being an accountable professional</a:t>
          </a:r>
          <a:endParaRPr lang="en-GB"/>
        </a:p>
      </dgm:t>
    </dgm:pt>
    <dgm:pt modelId="{1FCFACC9-01D7-4053-B2F1-7AD8A709C40D}" type="parTrans" cxnId="{32FEA1B0-2DA4-435D-9588-E6A252647929}">
      <dgm:prSet/>
      <dgm:spPr/>
      <dgm:t>
        <a:bodyPr/>
        <a:lstStyle/>
        <a:p>
          <a:endParaRPr lang="en-GB"/>
        </a:p>
      </dgm:t>
    </dgm:pt>
    <dgm:pt modelId="{80A16C1F-FC6A-40A2-A8F4-65BD62E25AE4}" type="sibTrans" cxnId="{32FEA1B0-2DA4-435D-9588-E6A252647929}">
      <dgm:prSet/>
      <dgm:spPr/>
      <dgm:t>
        <a:bodyPr/>
        <a:lstStyle/>
        <a:p>
          <a:endParaRPr lang="en-GB"/>
        </a:p>
      </dgm:t>
    </dgm:pt>
    <dgm:pt modelId="{35A80089-6F44-4BB0-B48F-7BFE5708637B}">
      <dgm:prSet phldrT="[Text]" phldr="0"/>
      <dgm:spPr/>
      <dgm:t>
        <a:bodyPr/>
        <a:lstStyle/>
        <a:p>
          <a:pPr rtl="0"/>
          <a:r>
            <a:rPr lang="en-GB">
              <a:latin typeface="Trebuchet MS" panose="020B0603020202020204"/>
            </a:rPr>
            <a:t> Promoting health and preventing ill health</a:t>
          </a:r>
          <a:endParaRPr lang="en-GB"/>
        </a:p>
      </dgm:t>
    </dgm:pt>
    <dgm:pt modelId="{2D10EC1E-EB2E-40CB-AA94-18F7B7E0632F}" type="parTrans" cxnId="{871E0F26-9676-4862-8580-24E17F7E5251}">
      <dgm:prSet/>
      <dgm:spPr/>
      <dgm:t>
        <a:bodyPr/>
        <a:lstStyle/>
        <a:p>
          <a:endParaRPr lang="en-GB"/>
        </a:p>
      </dgm:t>
    </dgm:pt>
    <dgm:pt modelId="{7EDCF740-0AC7-43CA-855F-8F6FDE1536B4}" type="sibTrans" cxnId="{871E0F26-9676-4862-8580-24E17F7E5251}">
      <dgm:prSet/>
      <dgm:spPr/>
      <dgm:t>
        <a:bodyPr/>
        <a:lstStyle/>
        <a:p>
          <a:endParaRPr lang="en-GB"/>
        </a:p>
      </dgm:t>
    </dgm:pt>
    <dgm:pt modelId="{5774556E-A19F-47B0-977D-48B5DF3C7DDB}">
      <dgm:prSet phldrT="[Text]" phldr="0"/>
      <dgm:spPr/>
      <dgm:t>
        <a:bodyPr/>
        <a:lstStyle/>
        <a:p>
          <a:pPr rtl="0"/>
          <a:r>
            <a:rPr lang="en-GB">
              <a:latin typeface="Trebuchet MS" panose="020B0603020202020204"/>
            </a:rPr>
            <a:t> Assessing needs and planning care</a:t>
          </a:r>
          <a:endParaRPr lang="en-GB"/>
        </a:p>
      </dgm:t>
    </dgm:pt>
    <dgm:pt modelId="{0F5A564D-A414-49F9-BD5C-72A287D07AB2}" type="parTrans" cxnId="{98C2A58D-9DB5-4EC7-8D2E-08AEE2A43EB1}">
      <dgm:prSet/>
      <dgm:spPr/>
      <dgm:t>
        <a:bodyPr/>
        <a:lstStyle/>
        <a:p>
          <a:endParaRPr lang="en-GB"/>
        </a:p>
      </dgm:t>
    </dgm:pt>
    <dgm:pt modelId="{6A92FC24-F1F2-4B57-9C1B-042844CBCC11}" type="sibTrans" cxnId="{98C2A58D-9DB5-4EC7-8D2E-08AEE2A43EB1}">
      <dgm:prSet/>
      <dgm:spPr/>
      <dgm:t>
        <a:bodyPr/>
        <a:lstStyle/>
        <a:p>
          <a:endParaRPr lang="en-GB"/>
        </a:p>
      </dgm:t>
    </dgm:pt>
    <dgm:pt modelId="{3F1E5605-C2F0-4C9F-913F-37C80914B1F4}">
      <dgm:prSet phldrT="[Text]" phldr="0"/>
      <dgm:spPr/>
      <dgm:t>
        <a:bodyPr/>
        <a:lstStyle/>
        <a:p>
          <a:pPr rtl="0"/>
          <a:r>
            <a:rPr lang="en-GB">
              <a:latin typeface="Trebuchet MS" panose="020B0603020202020204"/>
            </a:rPr>
            <a:t> Providing and evaluating care</a:t>
          </a:r>
          <a:endParaRPr lang="en-GB"/>
        </a:p>
      </dgm:t>
    </dgm:pt>
    <dgm:pt modelId="{07758EAB-0360-4155-AC2B-8719D28B81ED}" type="parTrans" cxnId="{CB703C9A-5798-498A-8E97-421A405A41CE}">
      <dgm:prSet/>
      <dgm:spPr/>
      <dgm:t>
        <a:bodyPr/>
        <a:lstStyle/>
        <a:p>
          <a:endParaRPr lang="en-GB"/>
        </a:p>
      </dgm:t>
    </dgm:pt>
    <dgm:pt modelId="{99E32CAD-5870-4F01-94B0-7CDD6A7C174C}" type="sibTrans" cxnId="{CB703C9A-5798-498A-8E97-421A405A41CE}">
      <dgm:prSet/>
      <dgm:spPr/>
      <dgm:t>
        <a:bodyPr/>
        <a:lstStyle/>
        <a:p>
          <a:endParaRPr lang="en-GB"/>
        </a:p>
      </dgm:t>
    </dgm:pt>
    <dgm:pt modelId="{A3A2207F-C5A7-436A-A14F-66B1AB4D8970}">
      <dgm:prSet phldrT="[Text]" phldr="0"/>
      <dgm:spPr/>
      <dgm:t>
        <a:bodyPr/>
        <a:lstStyle/>
        <a:p>
          <a:pPr rtl="0"/>
          <a:r>
            <a:rPr lang="en-GB">
              <a:latin typeface="Trebuchet MS" panose="020B0603020202020204"/>
            </a:rPr>
            <a:t> Leading and managing nursing care and working in teams</a:t>
          </a:r>
          <a:endParaRPr lang="en-GB"/>
        </a:p>
      </dgm:t>
    </dgm:pt>
    <dgm:pt modelId="{DC8760CA-FE06-4898-B5DC-1C3B9FCBA025}" type="parTrans" cxnId="{FADA901C-8A09-4B8A-B6EC-91E45D482DE2}">
      <dgm:prSet/>
      <dgm:spPr/>
      <dgm:t>
        <a:bodyPr/>
        <a:lstStyle/>
        <a:p>
          <a:endParaRPr lang="en-GB"/>
        </a:p>
      </dgm:t>
    </dgm:pt>
    <dgm:pt modelId="{5FB60C24-B401-4D00-80BE-78BE0F1D94A1}" type="sibTrans" cxnId="{FADA901C-8A09-4B8A-B6EC-91E45D482DE2}">
      <dgm:prSet/>
      <dgm:spPr/>
      <dgm:t>
        <a:bodyPr/>
        <a:lstStyle/>
        <a:p>
          <a:endParaRPr lang="en-GB"/>
        </a:p>
      </dgm:t>
    </dgm:pt>
    <dgm:pt modelId="{A6A9E9EF-DE4B-441F-996A-F0BED970B7FC}">
      <dgm:prSet phldr="0"/>
      <dgm:spPr/>
      <dgm:t>
        <a:bodyPr/>
        <a:lstStyle/>
        <a:p>
          <a:pPr rtl="0"/>
          <a:r>
            <a:rPr lang="en-GB">
              <a:latin typeface="Trebuchet MS" panose="020B0603020202020204"/>
            </a:rPr>
            <a:t> Improving safety and quality of care</a:t>
          </a:r>
        </a:p>
      </dgm:t>
    </dgm:pt>
    <dgm:pt modelId="{7B8802C4-7CD0-43BB-AEEC-123330ABEAE2}" type="parTrans" cxnId="{DD548A64-B19C-4C77-82E1-EDAD2227BDEB}">
      <dgm:prSet/>
      <dgm:spPr/>
    </dgm:pt>
    <dgm:pt modelId="{DD347A4A-9FE3-4D82-AE96-8E82AEFB7B04}" type="sibTrans" cxnId="{DD548A64-B19C-4C77-82E1-EDAD2227BDEB}">
      <dgm:prSet/>
      <dgm:spPr/>
    </dgm:pt>
    <dgm:pt modelId="{27A79B14-E5EC-4E59-BE28-CDFEEDF6C9D2}">
      <dgm:prSet phldr="0"/>
      <dgm:spPr/>
      <dgm:t>
        <a:bodyPr/>
        <a:lstStyle/>
        <a:p>
          <a:pPr rtl="0"/>
          <a:r>
            <a:rPr lang="en-GB">
              <a:latin typeface="Trebuchet MS" panose="020B0603020202020204"/>
            </a:rPr>
            <a:t> Coordinating care</a:t>
          </a:r>
        </a:p>
      </dgm:t>
    </dgm:pt>
    <dgm:pt modelId="{39B0B610-FE92-4EC4-9B5F-FCD0E174EF13}" type="parTrans" cxnId="{4357479D-F7BC-438F-9DF5-06233923C69B}">
      <dgm:prSet/>
      <dgm:spPr/>
    </dgm:pt>
    <dgm:pt modelId="{0AD1A2A1-3DD8-4576-BEA1-E296B8AE4AFF}" type="sibTrans" cxnId="{4357479D-F7BC-438F-9DF5-06233923C69B}">
      <dgm:prSet/>
      <dgm:spPr/>
    </dgm:pt>
    <dgm:pt modelId="{2BE0DB4F-6164-4A8C-90CE-6DCBDB558659}" type="pres">
      <dgm:prSet presAssocID="{4A48D3AB-AC3A-4A90-9A26-A13BD79243BD}" presName="Name0" presStyleCnt="0">
        <dgm:presLayoutVars>
          <dgm:dir/>
          <dgm:resizeHandles val="exact"/>
        </dgm:presLayoutVars>
      </dgm:prSet>
      <dgm:spPr/>
    </dgm:pt>
    <dgm:pt modelId="{184A0B45-4B71-4168-BFEA-E1DF9823355E}" type="pres">
      <dgm:prSet presAssocID="{4A48D3AB-AC3A-4A90-9A26-A13BD79243BD}" presName="cycle" presStyleCnt="0"/>
      <dgm:spPr/>
    </dgm:pt>
    <dgm:pt modelId="{BFD5DA83-63FE-4D02-B99A-FDD53CBCBAF8}" type="pres">
      <dgm:prSet presAssocID="{2D1118BC-6A08-4542-9DA1-BC49BC5DAE71}" presName="nodeFirstNode" presStyleLbl="node1" presStyleIdx="0" presStyleCnt="7">
        <dgm:presLayoutVars>
          <dgm:bulletEnabled val="1"/>
        </dgm:presLayoutVars>
      </dgm:prSet>
      <dgm:spPr/>
    </dgm:pt>
    <dgm:pt modelId="{D85DC4EE-298D-407C-806A-25B93DB464B8}" type="pres">
      <dgm:prSet presAssocID="{80A16C1F-FC6A-40A2-A8F4-65BD62E25AE4}" presName="sibTransFirstNode" presStyleLbl="bgShp" presStyleIdx="0" presStyleCnt="1"/>
      <dgm:spPr/>
    </dgm:pt>
    <dgm:pt modelId="{6ACB40B4-0A15-40C9-BEBF-212494FBA803}" type="pres">
      <dgm:prSet presAssocID="{35A80089-6F44-4BB0-B48F-7BFE5708637B}" presName="nodeFollowingNodes" presStyleLbl="node1" presStyleIdx="1" presStyleCnt="7">
        <dgm:presLayoutVars>
          <dgm:bulletEnabled val="1"/>
        </dgm:presLayoutVars>
      </dgm:prSet>
      <dgm:spPr/>
    </dgm:pt>
    <dgm:pt modelId="{A51FDC84-4EA7-41BD-B5EE-D3F2263BC870}" type="pres">
      <dgm:prSet presAssocID="{5774556E-A19F-47B0-977D-48B5DF3C7DDB}" presName="nodeFollowingNodes" presStyleLbl="node1" presStyleIdx="2" presStyleCnt="7">
        <dgm:presLayoutVars>
          <dgm:bulletEnabled val="1"/>
        </dgm:presLayoutVars>
      </dgm:prSet>
      <dgm:spPr/>
    </dgm:pt>
    <dgm:pt modelId="{09E3CD36-662D-4C1F-BCFD-17B348738F32}" type="pres">
      <dgm:prSet presAssocID="{3F1E5605-C2F0-4C9F-913F-37C80914B1F4}" presName="nodeFollowingNodes" presStyleLbl="node1" presStyleIdx="3" presStyleCnt="7">
        <dgm:presLayoutVars>
          <dgm:bulletEnabled val="1"/>
        </dgm:presLayoutVars>
      </dgm:prSet>
      <dgm:spPr/>
    </dgm:pt>
    <dgm:pt modelId="{DF42EF99-9EBB-402F-8FAE-37539640F777}" type="pres">
      <dgm:prSet presAssocID="{A3A2207F-C5A7-436A-A14F-66B1AB4D8970}" presName="nodeFollowingNodes" presStyleLbl="node1" presStyleIdx="4" presStyleCnt="7">
        <dgm:presLayoutVars>
          <dgm:bulletEnabled val="1"/>
        </dgm:presLayoutVars>
      </dgm:prSet>
      <dgm:spPr/>
    </dgm:pt>
    <dgm:pt modelId="{6D441645-E430-4CAE-B0EF-5C5F7DE9786E}" type="pres">
      <dgm:prSet presAssocID="{A6A9E9EF-DE4B-441F-996A-F0BED970B7FC}" presName="nodeFollowingNodes" presStyleLbl="node1" presStyleIdx="5" presStyleCnt="7">
        <dgm:presLayoutVars>
          <dgm:bulletEnabled val="1"/>
        </dgm:presLayoutVars>
      </dgm:prSet>
      <dgm:spPr/>
    </dgm:pt>
    <dgm:pt modelId="{528DEE88-B8F1-4CA0-9365-36D52FEAF1E8}" type="pres">
      <dgm:prSet presAssocID="{27A79B14-E5EC-4E59-BE28-CDFEEDF6C9D2}" presName="nodeFollowingNodes" presStyleLbl="node1" presStyleIdx="6" presStyleCnt="7">
        <dgm:presLayoutVars>
          <dgm:bulletEnabled val="1"/>
        </dgm:presLayoutVars>
      </dgm:prSet>
      <dgm:spPr/>
    </dgm:pt>
  </dgm:ptLst>
  <dgm:cxnLst>
    <dgm:cxn modelId="{4B248A12-CDBB-40D1-ADF7-72DEDEC09774}" type="presOf" srcId="{4A48D3AB-AC3A-4A90-9A26-A13BD79243BD}" destId="{2BE0DB4F-6164-4A8C-90CE-6DCBDB558659}" srcOrd="0" destOrd="0" presId="urn:microsoft.com/office/officeart/2005/8/layout/cycle3"/>
    <dgm:cxn modelId="{FADA901C-8A09-4B8A-B6EC-91E45D482DE2}" srcId="{4A48D3AB-AC3A-4A90-9A26-A13BD79243BD}" destId="{A3A2207F-C5A7-436A-A14F-66B1AB4D8970}" srcOrd="4" destOrd="0" parTransId="{DC8760CA-FE06-4898-B5DC-1C3B9FCBA025}" sibTransId="{5FB60C24-B401-4D00-80BE-78BE0F1D94A1}"/>
    <dgm:cxn modelId="{871E0F26-9676-4862-8580-24E17F7E5251}" srcId="{4A48D3AB-AC3A-4A90-9A26-A13BD79243BD}" destId="{35A80089-6F44-4BB0-B48F-7BFE5708637B}" srcOrd="1" destOrd="0" parTransId="{2D10EC1E-EB2E-40CB-AA94-18F7B7E0632F}" sibTransId="{7EDCF740-0AC7-43CA-855F-8F6FDE1536B4}"/>
    <dgm:cxn modelId="{951F8637-0536-4882-9550-845409DCB9E7}" type="presOf" srcId="{27A79B14-E5EC-4E59-BE28-CDFEEDF6C9D2}" destId="{528DEE88-B8F1-4CA0-9365-36D52FEAF1E8}" srcOrd="0" destOrd="0" presId="urn:microsoft.com/office/officeart/2005/8/layout/cycle3"/>
    <dgm:cxn modelId="{E4190140-C222-4214-AA01-3DF2D1063C0D}" type="presOf" srcId="{5774556E-A19F-47B0-977D-48B5DF3C7DDB}" destId="{A51FDC84-4EA7-41BD-B5EE-D3F2263BC870}" srcOrd="0" destOrd="0" presId="urn:microsoft.com/office/officeart/2005/8/layout/cycle3"/>
    <dgm:cxn modelId="{DD548A64-B19C-4C77-82E1-EDAD2227BDEB}" srcId="{4A48D3AB-AC3A-4A90-9A26-A13BD79243BD}" destId="{A6A9E9EF-DE4B-441F-996A-F0BED970B7FC}" srcOrd="5" destOrd="0" parTransId="{7B8802C4-7CD0-43BB-AEEC-123330ABEAE2}" sibTransId="{DD347A4A-9FE3-4D82-AE96-8E82AEFB7B04}"/>
    <dgm:cxn modelId="{2029EC6D-E3E9-4F6C-AA60-D007A8CDBCA9}" type="presOf" srcId="{3F1E5605-C2F0-4C9F-913F-37C80914B1F4}" destId="{09E3CD36-662D-4C1F-BCFD-17B348738F32}" srcOrd="0" destOrd="0" presId="urn:microsoft.com/office/officeart/2005/8/layout/cycle3"/>
    <dgm:cxn modelId="{DEE1CD8B-19C7-4367-9A02-E34373AFDD0B}" type="presOf" srcId="{A3A2207F-C5A7-436A-A14F-66B1AB4D8970}" destId="{DF42EF99-9EBB-402F-8FAE-37539640F777}" srcOrd="0" destOrd="0" presId="urn:microsoft.com/office/officeart/2005/8/layout/cycle3"/>
    <dgm:cxn modelId="{98C2A58D-9DB5-4EC7-8D2E-08AEE2A43EB1}" srcId="{4A48D3AB-AC3A-4A90-9A26-A13BD79243BD}" destId="{5774556E-A19F-47B0-977D-48B5DF3C7DDB}" srcOrd="2" destOrd="0" parTransId="{0F5A564D-A414-49F9-BD5C-72A287D07AB2}" sibTransId="{6A92FC24-F1F2-4B57-9C1B-042844CBCC11}"/>
    <dgm:cxn modelId="{B6DFFB96-A3DB-48D5-A1DA-FF133888BE2D}" type="presOf" srcId="{A6A9E9EF-DE4B-441F-996A-F0BED970B7FC}" destId="{6D441645-E430-4CAE-B0EF-5C5F7DE9786E}" srcOrd="0" destOrd="0" presId="urn:microsoft.com/office/officeart/2005/8/layout/cycle3"/>
    <dgm:cxn modelId="{CB703C9A-5798-498A-8E97-421A405A41CE}" srcId="{4A48D3AB-AC3A-4A90-9A26-A13BD79243BD}" destId="{3F1E5605-C2F0-4C9F-913F-37C80914B1F4}" srcOrd="3" destOrd="0" parTransId="{07758EAB-0360-4155-AC2B-8719D28B81ED}" sibTransId="{99E32CAD-5870-4F01-94B0-7CDD6A7C174C}"/>
    <dgm:cxn modelId="{4357479D-F7BC-438F-9DF5-06233923C69B}" srcId="{4A48D3AB-AC3A-4A90-9A26-A13BD79243BD}" destId="{27A79B14-E5EC-4E59-BE28-CDFEEDF6C9D2}" srcOrd="6" destOrd="0" parTransId="{39B0B610-FE92-4EC4-9B5F-FCD0E174EF13}" sibTransId="{0AD1A2A1-3DD8-4576-BEA1-E296B8AE4AFF}"/>
    <dgm:cxn modelId="{32FEA1B0-2DA4-435D-9588-E6A252647929}" srcId="{4A48D3AB-AC3A-4A90-9A26-A13BD79243BD}" destId="{2D1118BC-6A08-4542-9DA1-BC49BC5DAE71}" srcOrd="0" destOrd="0" parTransId="{1FCFACC9-01D7-4053-B2F1-7AD8A709C40D}" sibTransId="{80A16C1F-FC6A-40A2-A8F4-65BD62E25AE4}"/>
    <dgm:cxn modelId="{E8F7C3B8-9BBA-49BD-832B-3387265BDF0D}" type="presOf" srcId="{80A16C1F-FC6A-40A2-A8F4-65BD62E25AE4}" destId="{D85DC4EE-298D-407C-806A-25B93DB464B8}" srcOrd="0" destOrd="0" presId="urn:microsoft.com/office/officeart/2005/8/layout/cycle3"/>
    <dgm:cxn modelId="{B731F4BB-8E53-4313-B133-7A62C91650EB}" type="presOf" srcId="{2D1118BC-6A08-4542-9DA1-BC49BC5DAE71}" destId="{BFD5DA83-63FE-4D02-B99A-FDD53CBCBAF8}" srcOrd="0" destOrd="0" presId="urn:microsoft.com/office/officeart/2005/8/layout/cycle3"/>
    <dgm:cxn modelId="{F488D0C1-B098-4628-BC1C-3A11FA0C9E4E}" type="presOf" srcId="{35A80089-6F44-4BB0-B48F-7BFE5708637B}" destId="{6ACB40B4-0A15-40C9-BEBF-212494FBA803}" srcOrd="0" destOrd="0" presId="urn:microsoft.com/office/officeart/2005/8/layout/cycle3"/>
    <dgm:cxn modelId="{DDCFB2BE-F80D-498F-8CA1-273FA7D04701}" type="presParOf" srcId="{2BE0DB4F-6164-4A8C-90CE-6DCBDB558659}" destId="{184A0B45-4B71-4168-BFEA-E1DF9823355E}" srcOrd="0" destOrd="0" presId="urn:microsoft.com/office/officeart/2005/8/layout/cycle3"/>
    <dgm:cxn modelId="{05D63AFE-563C-44EA-9137-1D3A279C30FD}" type="presParOf" srcId="{184A0B45-4B71-4168-BFEA-E1DF9823355E}" destId="{BFD5DA83-63FE-4D02-B99A-FDD53CBCBAF8}" srcOrd="0" destOrd="0" presId="urn:microsoft.com/office/officeart/2005/8/layout/cycle3"/>
    <dgm:cxn modelId="{5C0AA5EC-DD95-470D-9762-D89C4F5E588E}" type="presParOf" srcId="{184A0B45-4B71-4168-BFEA-E1DF9823355E}" destId="{D85DC4EE-298D-407C-806A-25B93DB464B8}" srcOrd="1" destOrd="0" presId="urn:microsoft.com/office/officeart/2005/8/layout/cycle3"/>
    <dgm:cxn modelId="{6584D987-05B9-433E-BAE5-9FFDB772AB32}" type="presParOf" srcId="{184A0B45-4B71-4168-BFEA-E1DF9823355E}" destId="{6ACB40B4-0A15-40C9-BEBF-212494FBA803}" srcOrd="2" destOrd="0" presId="urn:microsoft.com/office/officeart/2005/8/layout/cycle3"/>
    <dgm:cxn modelId="{F14115FA-83D5-49C7-B50E-0EA65A4AE3F5}" type="presParOf" srcId="{184A0B45-4B71-4168-BFEA-E1DF9823355E}" destId="{A51FDC84-4EA7-41BD-B5EE-D3F2263BC870}" srcOrd="3" destOrd="0" presId="urn:microsoft.com/office/officeart/2005/8/layout/cycle3"/>
    <dgm:cxn modelId="{2D86648F-2784-485A-86C8-E8D82ED1C410}" type="presParOf" srcId="{184A0B45-4B71-4168-BFEA-E1DF9823355E}" destId="{09E3CD36-662D-4C1F-BCFD-17B348738F32}" srcOrd="4" destOrd="0" presId="urn:microsoft.com/office/officeart/2005/8/layout/cycle3"/>
    <dgm:cxn modelId="{B9A7B9E0-7640-4048-B826-3D25051657B2}" type="presParOf" srcId="{184A0B45-4B71-4168-BFEA-E1DF9823355E}" destId="{DF42EF99-9EBB-402F-8FAE-37539640F777}" srcOrd="5" destOrd="0" presId="urn:microsoft.com/office/officeart/2005/8/layout/cycle3"/>
    <dgm:cxn modelId="{060BA780-114C-4B97-8501-548BEB9D92ED}" type="presParOf" srcId="{184A0B45-4B71-4168-BFEA-E1DF9823355E}" destId="{6D441645-E430-4CAE-B0EF-5C5F7DE9786E}" srcOrd="6" destOrd="0" presId="urn:microsoft.com/office/officeart/2005/8/layout/cycle3"/>
    <dgm:cxn modelId="{94FCE5D3-A0E7-4481-BA18-137C4C8D0C9D}" type="presParOf" srcId="{184A0B45-4B71-4168-BFEA-E1DF9823355E}" destId="{528DEE88-B8F1-4CA0-9365-36D52FEAF1E8}"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2D660-D8B1-4828-B2D7-BBF465251A70}">
      <dsp:nvSpPr>
        <dsp:cNvPr id="0" name=""/>
        <dsp:cNvSpPr/>
      </dsp:nvSpPr>
      <dsp:spPr>
        <a:xfrm>
          <a:off x="141269" y="2256"/>
          <a:ext cx="2585517" cy="15513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From what I can ascertain: </a:t>
          </a:r>
          <a:endParaRPr lang="en-US" sz="1600" kern="1200"/>
        </a:p>
      </dsp:txBody>
      <dsp:txXfrm>
        <a:off x="141269" y="2256"/>
        <a:ext cx="2585517" cy="1551310"/>
      </dsp:txXfrm>
    </dsp:sp>
    <dsp:sp modelId="{5AC4315C-E33C-4990-A5D6-6C465D6ED4DA}">
      <dsp:nvSpPr>
        <dsp:cNvPr id="0" name=""/>
        <dsp:cNvSpPr/>
      </dsp:nvSpPr>
      <dsp:spPr>
        <a:xfrm>
          <a:off x="2985338" y="2256"/>
          <a:ext cx="2585517" cy="15513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3yearly Mandatory training in place for midwives</a:t>
          </a:r>
          <a:endParaRPr lang="en-US" sz="1600" kern="1200"/>
        </a:p>
      </dsp:txBody>
      <dsp:txXfrm>
        <a:off x="2985338" y="2256"/>
        <a:ext cx="2585517" cy="1551310"/>
      </dsp:txXfrm>
    </dsp:sp>
    <dsp:sp modelId="{8A5227B6-F4CD-4CDB-BE7B-EC9CBD9DF168}">
      <dsp:nvSpPr>
        <dsp:cNvPr id="0" name=""/>
        <dsp:cNvSpPr/>
      </dsp:nvSpPr>
      <dsp:spPr>
        <a:xfrm>
          <a:off x="141269" y="1812119"/>
          <a:ext cx="2585517" cy="15513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Specific FGM training available but not mandatory for Nurses to attend.</a:t>
          </a:r>
          <a:endParaRPr lang="en-US" sz="1600" kern="1200" dirty="0"/>
        </a:p>
      </dsp:txBody>
      <dsp:txXfrm>
        <a:off x="141269" y="1812119"/>
        <a:ext cx="2585517" cy="1551310"/>
      </dsp:txXfrm>
    </dsp:sp>
    <dsp:sp modelId="{89EDE8A3-9587-4898-9404-26462D8C1DDF}">
      <dsp:nvSpPr>
        <dsp:cNvPr id="0" name=""/>
        <dsp:cNvSpPr/>
      </dsp:nvSpPr>
      <dsp:spPr>
        <a:xfrm>
          <a:off x="2985338" y="1812119"/>
          <a:ext cx="2585517" cy="15513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Specific FGM awareness training available in Midwifery curriculum and  touched upon but could be built upon in Pre-reg Nursing curriculum. </a:t>
          </a:r>
          <a:endParaRPr lang="en-US" sz="1600" kern="1200" dirty="0"/>
        </a:p>
      </dsp:txBody>
      <dsp:txXfrm>
        <a:off x="2985338" y="1812119"/>
        <a:ext cx="2585517" cy="1551310"/>
      </dsp:txXfrm>
    </dsp:sp>
    <dsp:sp modelId="{79D0461D-ECC7-4FBF-A65D-858986B5A49F}">
      <dsp:nvSpPr>
        <dsp:cNvPr id="0" name=""/>
        <dsp:cNvSpPr/>
      </dsp:nvSpPr>
      <dsp:spPr>
        <a:xfrm>
          <a:off x="141269" y="3621981"/>
          <a:ext cx="2585517" cy="15513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Some service provision in place in maternity care.</a:t>
          </a:r>
          <a:endParaRPr lang="en-US" sz="1600" kern="1200" dirty="0"/>
        </a:p>
      </dsp:txBody>
      <dsp:txXfrm>
        <a:off x="141269" y="3621981"/>
        <a:ext cx="2585517" cy="1551310"/>
      </dsp:txXfrm>
    </dsp:sp>
    <dsp:sp modelId="{3A7F259D-1E3F-4C33-9A6A-E6555C7E983F}">
      <dsp:nvSpPr>
        <dsp:cNvPr id="0" name=""/>
        <dsp:cNvSpPr/>
      </dsp:nvSpPr>
      <dsp:spPr>
        <a:xfrm>
          <a:off x="2985338" y="3621981"/>
          <a:ext cx="2585517" cy="15513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There does not appear to be structured service provision in place for FGM health care needs in non-pregnancy situations. </a:t>
          </a:r>
          <a:endParaRPr lang="en-US" sz="1600" kern="1200" dirty="0"/>
        </a:p>
      </dsp:txBody>
      <dsp:txXfrm>
        <a:off x="2985338" y="3621981"/>
        <a:ext cx="2585517" cy="1551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DC4EE-298D-407C-806A-25B93DB464B8}">
      <dsp:nvSpPr>
        <dsp:cNvPr id="0" name=""/>
        <dsp:cNvSpPr/>
      </dsp:nvSpPr>
      <dsp:spPr>
        <a:xfrm>
          <a:off x="523689" y="-41121"/>
          <a:ext cx="6402766" cy="6402766"/>
        </a:xfrm>
        <a:prstGeom prst="circularArrow">
          <a:avLst>
            <a:gd name="adj1" fmla="val 5544"/>
            <a:gd name="adj2" fmla="val 330680"/>
            <a:gd name="adj3" fmla="val 14510535"/>
            <a:gd name="adj4" fmla="val 1695323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5DA83-63FE-4D02-B99A-FDD53CBCBAF8}">
      <dsp:nvSpPr>
        <dsp:cNvPr id="0" name=""/>
        <dsp:cNvSpPr/>
      </dsp:nvSpPr>
      <dsp:spPr>
        <a:xfrm>
          <a:off x="2724687" y="2514"/>
          <a:ext cx="2000771" cy="10003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Trebuchet MS" panose="020B0603020202020204"/>
            </a:rPr>
            <a:t> Being an accountable professional</a:t>
          </a:r>
          <a:endParaRPr lang="en-GB" sz="1400" kern="1200"/>
        </a:p>
      </dsp:txBody>
      <dsp:txXfrm>
        <a:off x="2773522" y="51349"/>
        <a:ext cx="1903101" cy="902715"/>
      </dsp:txXfrm>
    </dsp:sp>
    <dsp:sp modelId="{6ACB40B4-0A15-40C9-BEBF-212494FBA803}">
      <dsp:nvSpPr>
        <dsp:cNvPr id="0" name=""/>
        <dsp:cNvSpPr/>
      </dsp:nvSpPr>
      <dsp:spPr>
        <a:xfrm>
          <a:off x="4859392" y="1030534"/>
          <a:ext cx="2000771" cy="10003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Trebuchet MS" panose="020B0603020202020204"/>
            </a:rPr>
            <a:t> Promoting health and preventing ill health</a:t>
          </a:r>
          <a:endParaRPr lang="en-GB" sz="1400" kern="1200"/>
        </a:p>
      </dsp:txBody>
      <dsp:txXfrm>
        <a:off x="4908227" y="1079369"/>
        <a:ext cx="1903101" cy="902715"/>
      </dsp:txXfrm>
    </dsp:sp>
    <dsp:sp modelId="{A51FDC84-4EA7-41BD-B5EE-D3F2263BC870}">
      <dsp:nvSpPr>
        <dsp:cNvPr id="0" name=""/>
        <dsp:cNvSpPr/>
      </dsp:nvSpPr>
      <dsp:spPr>
        <a:xfrm>
          <a:off x="5386621" y="3340474"/>
          <a:ext cx="2000771" cy="10003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Trebuchet MS" panose="020B0603020202020204"/>
            </a:rPr>
            <a:t> Assessing needs and planning care</a:t>
          </a:r>
          <a:endParaRPr lang="en-GB" sz="1400" kern="1200"/>
        </a:p>
      </dsp:txBody>
      <dsp:txXfrm>
        <a:off x="5435456" y="3389309"/>
        <a:ext cx="1903101" cy="902715"/>
      </dsp:txXfrm>
    </dsp:sp>
    <dsp:sp modelId="{09E3CD36-662D-4C1F-BCFD-17B348738F32}">
      <dsp:nvSpPr>
        <dsp:cNvPr id="0" name=""/>
        <dsp:cNvSpPr/>
      </dsp:nvSpPr>
      <dsp:spPr>
        <a:xfrm>
          <a:off x="3909359" y="5192902"/>
          <a:ext cx="2000771" cy="10003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Trebuchet MS" panose="020B0603020202020204"/>
            </a:rPr>
            <a:t> Providing and evaluating care</a:t>
          </a:r>
          <a:endParaRPr lang="en-GB" sz="1400" kern="1200"/>
        </a:p>
      </dsp:txBody>
      <dsp:txXfrm>
        <a:off x="3958194" y="5241737"/>
        <a:ext cx="1903101" cy="902715"/>
      </dsp:txXfrm>
    </dsp:sp>
    <dsp:sp modelId="{DF42EF99-9EBB-402F-8FAE-37539640F777}">
      <dsp:nvSpPr>
        <dsp:cNvPr id="0" name=""/>
        <dsp:cNvSpPr/>
      </dsp:nvSpPr>
      <dsp:spPr>
        <a:xfrm>
          <a:off x="1540014" y="5192902"/>
          <a:ext cx="2000771" cy="10003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Trebuchet MS" panose="020B0603020202020204"/>
            </a:rPr>
            <a:t> Leading and managing nursing care and working in teams</a:t>
          </a:r>
          <a:endParaRPr lang="en-GB" sz="1400" kern="1200"/>
        </a:p>
      </dsp:txBody>
      <dsp:txXfrm>
        <a:off x="1588849" y="5241737"/>
        <a:ext cx="1903101" cy="902715"/>
      </dsp:txXfrm>
    </dsp:sp>
    <dsp:sp modelId="{6D441645-E430-4CAE-B0EF-5C5F7DE9786E}">
      <dsp:nvSpPr>
        <dsp:cNvPr id="0" name=""/>
        <dsp:cNvSpPr/>
      </dsp:nvSpPr>
      <dsp:spPr>
        <a:xfrm>
          <a:off x="62752" y="3340474"/>
          <a:ext cx="2000771" cy="10003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Trebuchet MS" panose="020B0603020202020204"/>
            </a:rPr>
            <a:t> Improving safety and quality of care</a:t>
          </a:r>
        </a:p>
      </dsp:txBody>
      <dsp:txXfrm>
        <a:off x="111587" y="3389309"/>
        <a:ext cx="1903101" cy="902715"/>
      </dsp:txXfrm>
    </dsp:sp>
    <dsp:sp modelId="{528DEE88-B8F1-4CA0-9365-36D52FEAF1E8}">
      <dsp:nvSpPr>
        <dsp:cNvPr id="0" name=""/>
        <dsp:cNvSpPr/>
      </dsp:nvSpPr>
      <dsp:spPr>
        <a:xfrm>
          <a:off x="589981" y="1030534"/>
          <a:ext cx="2000771" cy="10003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Trebuchet MS" panose="020B0603020202020204"/>
            </a:rPr>
            <a:t> Coordinating care</a:t>
          </a:r>
        </a:p>
      </dsp:txBody>
      <dsp:txXfrm>
        <a:off x="638816" y="1079369"/>
        <a:ext cx="1903101" cy="9027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CB55D-646A-4405-A813-5EF88B8834C9}" type="datetimeFigureOut">
              <a:t>11/16/2023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52C4D-66BD-4B03-8FCB-E92320470BB8}" type="slidenum">
              <a:t>‹#›</a:t>
            </a:fld>
            <a:endParaRPr lang="en-GB"/>
          </a:p>
        </p:txBody>
      </p:sp>
    </p:spTree>
    <p:extLst>
      <p:ext uri="{BB962C8B-B14F-4D97-AF65-F5344CB8AC3E}">
        <p14:creationId xmlns:p14="http://schemas.microsoft.com/office/powerpoint/2010/main" val="423366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a:t>
            </a:r>
          </a:p>
          <a:p>
            <a:r>
              <a:rPr lang="en-US" dirty="0">
                <a:cs typeface="Calibri"/>
              </a:rPr>
              <a:t>My name is Grace McAleer </a:t>
            </a:r>
            <a:br>
              <a:rPr lang="en-US" dirty="0">
                <a:cs typeface="+mn-lt"/>
              </a:rPr>
            </a:br>
            <a:br>
              <a:rPr lang="en-US" dirty="0">
                <a:cs typeface="+mn-lt"/>
              </a:rPr>
            </a:br>
            <a:r>
              <a:rPr lang="en-US" dirty="0">
                <a:cs typeface="+mn-lt"/>
              </a:rPr>
              <a:t>I am a </a:t>
            </a:r>
            <a:r>
              <a:rPr lang="en-US" baseline="0" dirty="0">
                <a:cs typeface="+mn-lt"/>
              </a:rPr>
              <a:t>registered </a:t>
            </a:r>
            <a:r>
              <a:rPr lang="en-US" dirty="0">
                <a:cs typeface="+mn-lt"/>
              </a:rPr>
              <a:t>Staff Nurse and</a:t>
            </a:r>
            <a:r>
              <a:rPr lang="en-US" baseline="0" dirty="0">
                <a:cs typeface="+mn-lt"/>
              </a:rPr>
              <a:t> I work in the Belfast trust </a:t>
            </a:r>
            <a:r>
              <a:rPr lang="en-US" baseline="0" dirty="0" err="1">
                <a:cs typeface="+mn-lt"/>
              </a:rPr>
              <a:t>Gynae</a:t>
            </a:r>
            <a:r>
              <a:rPr lang="en-US" baseline="0" dirty="0">
                <a:cs typeface="+mn-lt"/>
              </a:rPr>
              <a:t> Services </a:t>
            </a:r>
            <a:br>
              <a:rPr lang="en-US" dirty="0">
                <a:cs typeface="+mn-lt"/>
              </a:rPr>
            </a:br>
            <a:br>
              <a:rPr lang="en-US" dirty="0">
                <a:cs typeface="+mn-lt"/>
              </a:rPr>
            </a:br>
            <a:r>
              <a:rPr lang="en-US" dirty="0">
                <a:cs typeface="+mn-lt"/>
              </a:rPr>
              <a:t>Thank you for</a:t>
            </a:r>
            <a:r>
              <a:rPr lang="en-US" baseline="0" dirty="0">
                <a:cs typeface="+mn-lt"/>
              </a:rPr>
              <a:t> having me here today to speak with you all.</a:t>
            </a:r>
          </a:p>
          <a:p>
            <a:r>
              <a:rPr lang="en-US" baseline="0" dirty="0">
                <a:cs typeface="+mn-lt"/>
              </a:rPr>
              <a:t>I was asked to come along and present to you today </a:t>
            </a:r>
            <a:r>
              <a:rPr lang="en-US" dirty="0">
                <a:cs typeface="+mn-lt"/>
              </a:rPr>
              <a:t>about </a:t>
            </a:r>
            <a:r>
              <a:rPr lang="en-US" dirty="0">
                <a:cs typeface="Calibri"/>
              </a:rPr>
              <a:t>Female</a:t>
            </a:r>
            <a:r>
              <a:rPr lang="en-US" baseline="0" dirty="0">
                <a:cs typeface="Calibri"/>
              </a:rPr>
              <a:t> Genital Mutilation. This is my specific area if interest and How by u</a:t>
            </a:r>
            <a:r>
              <a:rPr lang="en-US" dirty="0">
                <a:cs typeface="Calibri"/>
              </a:rPr>
              <a:t>nderstanding the problem</a:t>
            </a:r>
            <a:r>
              <a:rPr lang="en-US" baseline="0" dirty="0">
                <a:cs typeface="Calibri"/>
              </a:rPr>
              <a:t> we can improve healthcare provision for these women and girls who have been affected.</a:t>
            </a:r>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D1852C4D-66BD-4B03-8FCB-E92320470BB8}" type="slidenum">
              <a:t>1</a:t>
            </a:fld>
            <a:endParaRPr lang="en-GB"/>
          </a:p>
        </p:txBody>
      </p:sp>
    </p:spTree>
    <p:extLst>
      <p:ext uri="{BB962C8B-B14F-4D97-AF65-F5344CB8AC3E}">
        <p14:creationId xmlns:p14="http://schemas.microsoft.com/office/powerpoint/2010/main" val="363039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context in NI? </a:t>
            </a:r>
            <a:br>
              <a:rPr lang="en-US" dirty="0"/>
            </a:br>
            <a:br>
              <a:rPr lang="en-US" dirty="0"/>
            </a:br>
            <a:r>
              <a:rPr lang="en-US" dirty="0"/>
              <a:t>As you can see from the statistics in the 2021 census, the diversity of our population has nearly doubled in the last 10 years and is continuing to do so. </a:t>
            </a:r>
          </a:p>
          <a:p>
            <a:endParaRPr lang="en-US" dirty="0"/>
          </a:p>
          <a:p>
            <a:r>
              <a:rPr lang="en-US" dirty="0">
                <a:cs typeface="+mn-lt"/>
              </a:rPr>
              <a:t>To enquire about service provision here in NI, I have reached out to</a:t>
            </a:r>
            <a:r>
              <a:rPr lang="en-US" baseline="0" dirty="0">
                <a:cs typeface="+mn-lt"/>
              </a:rPr>
              <a:t> </a:t>
            </a:r>
            <a:r>
              <a:rPr lang="en-US" baseline="0" dirty="0" err="1">
                <a:cs typeface="+mn-lt"/>
              </a:rPr>
              <a:t>Gynae</a:t>
            </a:r>
            <a:r>
              <a:rPr lang="en-US" baseline="0" dirty="0">
                <a:cs typeface="+mn-lt"/>
              </a:rPr>
              <a:t>,</a:t>
            </a:r>
            <a:r>
              <a:rPr lang="en-US" dirty="0">
                <a:cs typeface="+mn-lt"/>
              </a:rPr>
              <a:t> Adult safeguarding, Public Health Agency, Maternity services, GUM, University Academics.</a:t>
            </a:r>
            <a:endParaRPr lang="en-US" dirty="0"/>
          </a:p>
          <a:p>
            <a:endParaRPr lang="en-US" dirty="0"/>
          </a:p>
          <a:p>
            <a:r>
              <a:rPr lang="en-US" dirty="0"/>
              <a:t>But despite diversity growth, it is difficult to find verified healthcare prevalence data for knowing and understanding the extent of people living with FGM in NI and their corresponding healthcare needs as FGM remains a relatively hidden problem due to cultural sensitivities and legal implications. </a:t>
            </a:r>
          </a:p>
          <a:p>
            <a:endParaRPr lang="en-GB" dirty="0"/>
          </a:p>
        </p:txBody>
      </p:sp>
      <p:sp>
        <p:nvSpPr>
          <p:cNvPr id="4" name="Slide Number Placeholder 3"/>
          <p:cNvSpPr>
            <a:spLocks noGrp="1"/>
          </p:cNvSpPr>
          <p:nvPr>
            <p:ph type="sldNum" sz="quarter" idx="5"/>
          </p:nvPr>
        </p:nvSpPr>
        <p:spPr/>
        <p:txBody>
          <a:bodyPr/>
          <a:lstStyle/>
          <a:p>
            <a:fld id="{D1852C4D-66BD-4B03-8FCB-E92320470BB8}" type="slidenum">
              <a:rPr lang="en-GB" smtClean="0"/>
              <a:t>10</a:t>
            </a:fld>
            <a:endParaRPr lang="en-GB"/>
          </a:p>
        </p:txBody>
      </p:sp>
    </p:spTree>
    <p:extLst>
      <p:ext uri="{BB962C8B-B14F-4D97-AF65-F5344CB8AC3E}">
        <p14:creationId xmlns:p14="http://schemas.microsoft.com/office/powerpoint/2010/main" val="163164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scoping study was undertaken by a team of researchers from The Ulster University to identify the gaps in healthcare for those living with FGM in NI.</a:t>
            </a:r>
          </a:p>
          <a:p>
            <a:r>
              <a:rPr lang="en-US" dirty="0"/>
              <a:t>The study highlighted similar issues that I had in obtaining information,</a:t>
            </a:r>
            <a:r>
              <a:rPr lang="en-US" baseline="0" dirty="0"/>
              <a:t> </a:t>
            </a:r>
            <a:r>
              <a:rPr lang="en-US" dirty="0"/>
              <a:t>as well as our laws slightly differing to England and Wales. It found</a:t>
            </a:r>
            <a:r>
              <a:rPr lang="en-US" baseline="0" dirty="0"/>
              <a:t> </a:t>
            </a:r>
            <a:r>
              <a:rPr lang="en-US" dirty="0"/>
              <a:t>Healthcare providers were under-informed, They where aware of the title FGM and that it is illegal but couldn’t identify the types or where to signpost.</a:t>
            </a:r>
          </a:p>
          <a:p>
            <a:endParaRPr lang="en-US" dirty="0"/>
          </a:p>
          <a:p>
            <a:r>
              <a:rPr lang="en-US" dirty="0"/>
              <a:t>This study gave key recommendations for action: </a:t>
            </a:r>
            <a:br>
              <a:rPr lang="en-US" dirty="0"/>
            </a:br>
            <a:r>
              <a:rPr lang="en-US" dirty="0"/>
              <a:t>Specific FGM and culturally sensitive training throughout the healthcare sector is needed. </a:t>
            </a:r>
          </a:p>
          <a:p>
            <a:r>
              <a:rPr lang="en-US" dirty="0"/>
              <a:t>And that there is a gap in service provision to be addressed for those living with FGM along with a strategic direction. </a:t>
            </a:r>
          </a:p>
          <a:p>
            <a:endParaRPr lang="en-US" dirty="0"/>
          </a:p>
          <a:p>
            <a:r>
              <a:rPr lang="en-US" dirty="0"/>
              <a:t>This study was undertaken 5 years ago. </a:t>
            </a:r>
            <a:br>
              <a:rPr lang="en-US" dirty="0"/>
            </a:br>
            <a:r>
              <a:rPr lang="en-US" dirty="0"/>
              <a:t> </a:t>
            </a:r>
            <a:br>
              <a:rPr lang="en-US" dirty="0"/>
            </a:br>
            <a:r>
              <a:rPr lang="en-US" dirty="0"/>
              <a:t>From what I can ascertain now in 2023: </a:t>
            </a:r>
            <a:br>
              <a:rPr lang="en-US" dirty="0"/>
            </a:br>
            <a:r>
              <a:rPr lang="en-US" dirty="0"/>
              <a:t>There is 3 yearly mandatory training for midwives. </a:t>
            </a:r>
          </a:p>
          <a:p>
            <a:r>
              <a:rPr lang="en-US" dirty="0"/>
              <a:t>Training is available for nurses, but at present it is not mandatory for them to attend. </a:t>
            </a:r>
          </a:p>
          <a:p>
            <a:r>
              <a:rPr lang="en-US" dirty="0"/>
              <a:t>There are some services in place for pregnant women within maternity care, but there does not appear to be any structured service provision in place for non-pregnant women living with FGM.</a:t>
            </a:r>
          </a:p>
          <a:p>
            <a:endParaRPr lang="en-US" dirty="0"/>
          </a:p>
          <a:p>
            <a:endParaRPr lang="en-US" dirty="0"/>
          </a:p>
          <a:p>
            <a:r>
              <a:rPr lang="en-US" dirty="0"/>
              <a:t>Nurses partake in cervical screening, nurses insert urinary catheters, we need better education, cultural awareness, and healthcare options for these women.</a:t>
            </a:r>
          </a:p>
        </p:txBody>
      </p:sp>
      <p:sp>
        <p:nvSpPr>
          <p:cNvPr id="4" name="Slide Number Placeholder 3"/>
          <p:cNvSpPr>
            <a:spLocks noGrp="1"/>
          </p:cNvSpPr>
          <p:nvPr>
            <p:ph type="sldNum" sz="quarter" idx="5"/>
          </p:nvPr>
        </p:nvSpPr>
        <p:spPr/>
        <p:txBody>
          <a:bodyPr/>
          <a:lstStyle/>
          <a:p>
            <a:fld id="{D1852C4D-66BD-4B03-8FCB-E92320470BB8}" type="slidenum">
              <a:rPr lang="en-GB"/>
              <a:t>11</a:t>
            </a:fld>
            <a:endParaRPr lang="en-GB" dirty="0"/>
          </a:p>
        </p:txBody>
      </p:sp>
    </p:spTree>
    <p:extLst>
      <p:ext uri="{BB962C8B-B14F-4D97-AF65-F5344CB8AC3E}">
        <p14:creationId xmlns:p14="http://schemas.microsoft.com/office/powerpoint/2010/main" val="283504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Improving healthcare of the future</a:t>
            </a:r>
          </a:p>
        </p:txBody>
      </p:sp>
      <p:sp>
        <p:nvSpPr>
          <p:cNvPr id="4" name="Slide Number Placeholder 3"/>
          <p:cNvSpPr>
            <a:spLocks noGrp="1"/>
          </p:cNvSpPr>
          <p:nvPr>
            <p:ph type="sldNum" sz="quarter" idx="5"/>
          </p:nvPr>
        </p:nvSpPr>
        <p:spPr/>
        <p:txBody>
          <a:bodyPr/>
          <a:lstStyle/>
          <a:p>
            <a:fld id="{D1852C4D-66BD-4B03-8FCB-E92320470BB8}" type="slidenum">
              <a:rPr lang="en-GB" smtClean="0"/>
              <a:t>12</a:t>
            </a:fld>
            <a:endParaRPr lang="en-GB"/>
          </a:p>
        </p:txBody>
      </p:sp>
    </p:spTree>
    <p:extLst>
      <p:ext uri="{BB962C8B-B14F-4D97-AF65-F5344CB8AC3E}">
        <p14:creationId xmlns:p14="http://schemas.microsoft.com/office/powerpoint/2010/main" val="2183696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September 2019, NHS England launched a pilot scheme to run 8 UK-wide FGM support clinics for pregnant and non-pregnant adult women. </a:t>
            </a:r>
          </a:p>
          <a:p>
            <a:endParaRPr lang="en-US" dirty="0">
              <a:cs typeface="Calibri"/>
            </a:endParaRPr>
          </a:p>
          <a:p>
            <a:r>
              <a:rPr lang="en-US" dirty="0">
                <a:cs typeface="Calibri"/>
              </a:rPr>
              <a:t>Last October, </a:t>
            </a:r>
            <a:r>
              <a:rPr lang="en-US" baseline="0" dirty="0">
                <a:cs typeface="Calibri"/>
              </a:rPr>
              <a:t>I Travelled over to London To the National FGM Centre, Where I had specialized training on Harmful practices, on FGM and in Child Abuse linked to Faith and Belief while I was over I </a:t>
            </a:r>
            <a:r>
              <a:rPr lang="en-US" dirty="0">
                <a:cs typeface="Calibri"/>
              </a:rPr>
              <a:t>visited one of these 8 clinics. </a:t>
            </a:r>
            <a:br>
              <a:rPr lang="en-US" dirty="0">
                <a:cs typeface="Calibri"/>
              </a:rPr>
            </a:br>
            <a:endParaRPr lang="en-US" dirty="0">
              <a:cs typeface="Calibri"/>
            </a:endParaRPr>
          </a:p>
          <a:p>
            <a:r>
              <a:rPr lang="en-US" dirty="0">
                <a:cs typeface="Calibri"/>
              </a:rPr>
              <a:t>The Sunflower clinic is based in a gynae outpatient department in a local hospital. This is a specialized FGM clinic for BOTH pregnant and non-pregnant women. </a:t>
            </a:r>
            <a:br>
              <a:rPr lang="en-US" dirty="0">
                <a:cs typeface="Calibri"/>
              </a:rPr>
            </a:br>
            <a:r>
              <a:rPr lang="en-GB" sz="1200" dirty="0">
                <a:effectLst/>
                <a:latin typeface="Calibri" panose="020F0502020204030204" pitchFamily="34" charset="0"/>
                <a:ea typeface="Times New Roman" panose="02020603050405020304" pitchFamily="18" charset="0"/>
                <a:cs typeface="Calibri" panose="020F0502020204030204" pitchFamily="34" charset="0"/>
              </a:rPr>
              <a:t>The clinic provides initial support and basic treatment, including assessment, diagnosis, deinfibulation with local anaesthetic and cervical smear 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Calibri" panose="020F0502020204030204" pitchFamily="34" charset="0"/>
              </a:rPr>
              <a:t>The clinics also provide safeguarding assessments and personal education about FGM and provide onward referral to other health services as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Calibri" panose="020F0502020204030204" pitchFamily="34" charset="0"/>
              </a:rPr>
              <a:t>This includes psychological services, third-sector support and specialist gynaecology and urology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Calibri" panose="020F0502020204030204" pitchFamily="34" charset="0"/>
              </a:rPr>
              <a:t>In cases where the healthcare needs are outside the scope of the service, there are recognised referral pathways for the women to access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Calibri" panose="020F0502020204030204" pitchFamily="34" charset="0"/>
              </a:rPr>
              <a:t>Although the FGM clinics do not offer long-term mental health support, they will offer up to 6 sessions with an in-clinic counsellor, and the FGM health advocates are available for support</a:t>
            </a:r>
            <a:r>
              <a:rPr lang="en-GB" sz="1200" baseline="0" dirty="0">
                <a:effectLst/>
                <a:latin typeface="Calibri" panose="020F0502020204030204" pitchFamily="34" charset="0"/>
                <a:ea typeface="Times New Roman" panose="02020603050405020304" pitchFamily="18" charset="0"/>
                <a:cs typeface="Calibri" panose="020F0502020204030204" pitchFamily="34" charset="0"/>
              </a:rPr>
              <a:t> and </a:t>
            </a:r>
            <a:r>
              <a:rPr lang="en-GB" sz="1200" dirty="0">
                <a:effectLst/>
                <a:latin typeface="Calibri" panose="020F0502020204030204" pitchFamily="34" charset="0"/>
                <a:ea typeface="Times New Roman" panose="02020603050405020304" pitchFamily="18" charset="0"/>
                <a:cs typeface="Calibri" panose="020F0502020204030204" pitchFamily="34" charset="0"/>
              </a:rPr>
              <a:t>advice.</a:t>
            </a:r>
            <a:endParaRPr lang="en-US" dirty="0">
              <a:cs typeface="Calibri"/>
            </a:endParaRPr>
          </a:p>
          <a:p>
            <a:r>
              <a:rPr lang="en-US" dirty="0">
                <a:cs typeface="Calibri"/>
              </a:rPr>
              <a:t>As mentioned, there are multiple clinics just like this one across London, and through my research, I have found at least two mirroring this in Dublin. </a:t>
            </a:r>
          </a:p>
        </p:txBody>
      </p:sp>
      <p:sp>
        <p:nvSpPr>
          <p:cNvPr id="4" name="Slide Number Placeholder 3"/>
          <p:cNvSpPr>
            <a:spLocks noGrp="1"/>
          </p:cNvSpPr>
          <p:nvPr>
            <p:ph type="sldNum" sz="quarter" idx="5"/>
          </p:nvPr>
        </p:nvSpPr>
        <p:spPr/>
        <p:txBody>
          <a:bodyPr/>
          <a:lstStyle/>
          <a:p>
            <a:fld id="{D1852C4D-66BD-4B03-8FCB-E92320470BB8}" type="slidenum">
              <a:rPr lang="en-GB"/>
              <a:t>13</a:t>
            </a:fld>
            <a:endParaRPr lang="en-GB"/>
          </a:p>
        </p:txBody>
      </p:sp>
    </p:spTree>
    <p:extLst>
      <p:ext uri="{BB962C8B-B14F-4D97-AF65-F5344CB8AC3E}">
        <p14:creationId xmlns:p14="http://schemas.microsoft.com/office/powerpoint/2010/main" val="116181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NHS ENGLAND released a final report on the Economic Analysis of the FGM Support Clinics. This report showed that the estimated annual cost of FGM to the NHS is around 100 million, related mainly to psychological and long-term complications.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have highlighted some information from the report for you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Women between 20-49 years of age accounted for 90% of attendees. Please note this is the key age range that women are offered to attend for cervical screening. </a:t>
            </a:r>
            <a:endParaRPr lang="en-GB"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data show that the majority of women aged between 20 to 39 years had either Type 2 or Type 3 FGM.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most common reason for attending the clinics was to access a de-infibulation procedure. </a:t>
            </a:r>
          </a:p>
          <a:p>
            <a:endParaRPr lang="en-US" dirty="0"/>
          </a:p>
          <a:p>
            <a:r>
              <a:rPr lang="en-US" dirty="0"/>
              <a:t>A further 24% reported their reason as having complications from FGM and 20% wished to know the type of FGM they had.</a:t>
            </a:r>
          </a:p>
        </p:txBody>
      </p:sp>
      <p:sp>
        <p:nvSpPr>
          <p:cNvPr id="4" name="Slide Number Placeholder 3"/>
          <p:cNvSpPr>
            <a:spLocks noGrp="1"/>
          </p:cNvSpPr>
          <p:nvPr>
            <p:ph type="sldNum" sz="quarter" idx="5"/>
          </p:nvPr>
        </p:nvSpPr>
        <p:spPr/>
        <p:txBody>
          <a:bodyPr/>
          <a:lstStyle/>
          <a:p>
            <a:fld id="{D1852C4D-66BD-4B03-8FCB-E92320470BB8}" type="slidenum">
              <a:rPr lang="en-GB" smtClean="0"/>
              <a:t>14</a:t>
            </a:fld>
            <a:endParaRPr lang="en-GB"/>
          </a:p>
        </p:txBody>
      </p:sp>
    </p:spTree>
    <p:extLst>
      <p:ext uri="{BB962C8B-B14F-4D97-AF65-F5344CB8AC3E}">
        <p14:creationId xmlns:p14="http://schemas.microsoft.com/office/powerpoint/2010/main" val="2852353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question asking the motivation for attending the clinics shows that clinical symptoms such as deinfibulation, pain with intercourse and painful periods accounted for 48% of the women and 20% mentioned psychological symptoms.</a:t>
            </a:r>
          </a:p>
          <a:p>
            <a:endParaRPr lang="en-US" dirty="0"/>
          </a:p>
          <a:p>
            <a:r>
              <a:rPr lang="en-US" dirty="0"/>
              <a:t>The table shows the specific symptoms being experienced and the proportion of the women having each symptom. As many women had more than 1 symptom, the percentages do not total 100%. </a:t>
            </a:r>
          </a:p>
          <a:p>
            <a:r>
              <a:rPr lang="en-US" dirty="0"/>
              <a:t>The most common symptom mentioned was related to pain with intercourse.  With menstruation problems as the second most common symptom.</a:t>
            </a:r>
            <a:endParaRPr lang="en-GB" dirty="0"/>
          </a:p>
        </p:txBody>
      </p:sp>
      <p:sp>
        <p:nvSpPr>
          <p:cNvPr id="4" name="Slide Number Placeholder 3"/>
          <p:cNvSpPr>
            <a:spLocks noGrp="1"/>
          </p:cNvSpPr>
          <p:nvPr>
            <p:ph type="sldNum" sz="quarter" idx="5"/>
          </p:nvPr>
        </p:nvSpPr>
        <p:spPr/>
        <p:txBody>
          <a:bodyPr/>
          <a:lstStyle/>
          <a:p>
            <a:fld id="{D1852C4D-66BD-4B03-8FCB-E92320470BB8}" type="slidenum">
              <a:rPr lang="en-GB" smtClean="0"/>
              <a:t>15</a:t>
            </a:fld>
            <a:endParaRPr lang="en-GB"/>
          </a:p>
        </p:txBody>
      </p:sp>
    </p:spTree>
    <p:extLst>
      <p:ext uri="{BB962C8B-B14F-4D97-AF65-F5344CB8AC3E}">
        <p14:creationId xmlns:p14="http://schemas.microsoft.com/office/powerpoint/2010/main" val="2626108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table, you can see that 90% of </a:t>
            </a:r>
            <a:r>
              <a:rPr lang="en-US" dirty="0" err="1"/>
              <a:t>deinfibulations</a:t>
            </a:r>
            <a:r>
              <a:rPr lang="en-US" dirty="0"/>
              <a:t> were undertaken in the clinics.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reason for referring to the hospital for deinfibulation included the need for a general </a:t>
            </a:r>
            <a:r>
              <a:rPr lang="en-US" dirty="0" err="1"/>
              <a:t>anaesthetic</a:t>
            </a:r>
            <a:r>
              <a:rPr lang="en-US" dirty="0"/>
              <a:t>, needle phobia, and presence of clitoral cysts and tight scar tissue.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course of action for treating the symptoms on the last slide depends on the type of FGM, with many of the symptoms potentially being resolved by deinfibulation. Other interventions are available in the clinics, such as treatment with antibiotics and counseling for mental health problems.</a:t>
            </a:r>
          </a:p>
          <a:p>
            <a:endParaRPr lang="en-US" dirty="0"/>
          </a:p>
          <a:p>
            <a:r>
              <a:rPr lang="en-US" dirty="0"/>
              <a:t>In this report 91% of women were offered counselling, with 56% accepting this offer.</a:t>
            </a:r>
          </a:p>
        </p:txBody>
      </p:sp>
      <p:sp>
        <p:nvSpPr>
          <p:cNvPr id="4" name="Slide Number Placeholder 3"/>
          <p:cNvSpPr>
            <a:spLocks noGrp="1"/>
          </p:cNvSpPr>
          <p:nvPr>
            <p:ph type="sldNum" sz="quarter" idx="5"/>
          </p:nvPr>
        </p:nvSpPr>
        <p:spPr/>
        <p:txBody>
          <a:bodyPr/>
          <a:lstStyle/>
          <a:p>
            <a:fld id="{D1852C4D-66BD-4B03-8FCB-E92320470BB8}" type="slidenum">
              <a:rPr lang="en-GB" smtClean="0"/>
              <a:t>16</a:t>
            </a:fld>
            <a:endParaRPr lang="en-GB"/>
          </a:p>
        </p:txBody>
      </p:sp>
    </p:spTree>
    <p:extLst>
      <p:ext uri="{BB962C8B-B14F-4D97-AF65-F5344CB8AC3E}">
        <p14:creationId xmlns:p14="http://schemas.microsoft.com/office/powerpoint/2010/main" val="3109086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here shows costs have been applied to the different treatment pathways for women attending the FGM clinics vs women using services in the absence of the FGM clinics. </a:t>
            </a:r>
          </a:p>
          <a:p>
            <a:endParaRPr lang="en-US" dirty="0"/>
          </a:p>
          <a:p>
            <a:r>
              <a:rPr lang="en-US" dirty="0"/>
              <a:t>Scenario 1: Doubling the number of reported referrals.</a:t>
            </a:r>
          </a:p>
          <a:p>
            <a:r>
              <a:rPr lang="en-US" dirty="0"/>
              <a:t>Scenario 2: A suggested activity level of 5 referrals per week (260 per clinic per </a:t>
            </a:r>
          </a:p>
          <a:p>
            <a:r>
              <a:rPr lang="en-US" dirty="0"/>
              <a:t>year</a:t>
            </a:r>
          </a:p>
          <a:p>
            <a:endParaRPr lang="en-US" dirty="0"/>
          </a:p>
          <a:p>
            <a:r>
              <a:rPr lang="en-US" dirty="0"/>
              <a:t>The small sample of statistics that I have highlighted from this report, identifies improvement not only financially but in physical, mental, sexual, and emotional health. </a:t>
            </a:r>
          </a:p>
          <a:p>
            <a:r>
              <a:rPr lang="en-US" dirty="0"/>
              <a:t>It addresses the prevention of relationship breakdowns, safeguarding, and education subsequently reducing/preventing FGM in the future. </a:t>
            </a:r>
          </a:p>
          <a:p>
            <a:endParaRPr lang="en-US" dirty="0"/>
          </a:p>
          <a:p>
            <a:r>
              <a:rPr lang="en-US" dirty="0"/>
              <a:t>These clinics address health inequalities by facilitating services for these sensitive health issues. </a:t>
            </a:r>
          </a:p>
          <a:p>
            <a:r>
              <a:rPr lang="en-US" dirty="0"/>
              <a:t>Highlighting the Human cost and positive impact on individuals’ wellbeing, giving back a quality of life. </a:t>
            </a:r>
          </a:p>
          <a:p>
            <a:endParaRPr lang="en-US" dirty="0"/>
          </a:p>
          <a:p>
            <a:endParaRPr lang="en-GB" dirty="0"/>
          </a:p>
        </p:txBody>
      </p:sp>
      <p:sp>
        <p:nvSpPr>
          <p:cNvPr id="4" name="Slide Number Placeholder 3"/>
          <p:cNvSpPr>
            <a:spLocks noGrp="1"/>
          </p:cNvSpPr>
          <p:nvPr>
            <p:ph type="sldNum" sz="quarter" idx="5"/>
          </p:nvPr>
        </p:nvSpPr>
        <p:spPr/>
        <p:txBody>
          <a:bodyPr/>
          <a:lstStyle/>
          <a:p>
            <a:fld id="{D1852C4D-66BD-4B03-8FCB-E92320470BB8}" type="slidenum">
              <a:rPr lang="en-GB" smtClean="0"/>
              <a:t>17</a:t>
            </a:fld>
            <a:endParaRPr lang="en-GB"/>
          </a:p>
        </p:txBody>
      </p:sp>
    </p:spTree>
    <p:extLst>
      <p:ext uri="{BB962C8B-B14F-4D97-AF65-F5344CB8AC3E}">
        <p14:creationId xmlns:p14="http://schemas.microsoft.com/office/powerpoint/2010/main" val="1717857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to now for Northern Ireland, what do we need to do moving forward? </a:t>
            </a:r>
            <a:br>
              <a:rPr lang="en-GB" dirty="0"/>
            </a:br>
            <a:br>
              <a:rPr lang="en-GB" dirty="0"/>
            </a:br>
            <a:r>
              <a:rPr lang="en-GB" dirty="0"/>
              <a:t>Collaboration: We need like-minded people, reach out to Dublin clinic and learn from their experiences. I</a:t>
            </a:r>
            <a:r>
              <a:rPr lang="en-GB" baseline="0" dirty="0"/>
              <a:t> work closely with </a:t>
            </a:r>
            <a:r>
              <a:rPr lang="en-GB" dirty="0"/>
              <a:t>gynaecology consultant who are very keen to support the development of FGM clinics. I have been highlighting</a:t>
            </a:r>
            <a:r>
              <a:rPr lang="en-GB" baseline="0" dirty="0"/>
              <a:t> this to anyone and everyone who will listen from a nursing perspective. I have the statistics and data from the impact the FGM </a:t>
            </a:r>
            <a:r>
              <a:rPr lang="en-GB" baseline="0" dirty="0" err="1"/>
              <a:t>clincs</a:t>
            </a:r>
            <a:r>
              <a:rPr lang="en-GB" baseline="0" dirty="0"/>
              <a:t> make physically, emotionally, mentally and financially and I have been presenting that information to the CNO and her team. </a:t>
            </a:r>
            <a:endParaRPr lang="en-GB" dirty="0"/>
          </a:p>
          <a:p>
            <a:endParaRPr lang="en-US" dirty="0"/>
          </a:p>
          <a:p>
            <a:r>
              <a:rPr lang="en-US" dirty="0"/>
              <a:t>Data: We need access to statistics of those who are already In our healthcare system and community engagement for those who aren't.</a:t>
            </a:r>
          </a:p>
          <a:p>
            <a:endParaRPr lang="en-US" dirty="0"/>
          </a:p>
          <a:p>
            <a:r>
              <a:rPr lang="en-US" dirty="0"/>
              <a:t>Education: The education of Nurses and Nursing students, Junior doctors, and other health care professionals on the importance of this. One tool that is extremely</a:t>
            </a:r>
            <a:r>
              <a:rPr lang="en-US" baseline="0" dirty="0"/>
              <a:t> beneficial to know about is the National FGM Centre website. The </a:t>
            </a:r>
            <a:r>
              <a:rPr lang="en-US" baseline="0" dirty="0" err="1"/>
              <a:t>centre</a:t>
            </a:r>
            <a:r>
              <a:rPr lang="en-US" baseline="0" dirty="0"/>
              <a:t> was set up in 2015  for social workers. They have an incredible variation of tools and resources from assessments to flash cards to information in other languages to world prevalence maps and its all very accessible and easy to use So if you're interested and want to know anymore that’s a great resource. </a:t>
            </a:r>
            <a:endParaRPr lang="en-US" dirty="0"/>
          </a:p>
        </p:txBody>
      </p:sp>
      <p:sp>
        <p:nvSpPr>
          <p:cNvPr id="4" name="Slide Number Placeholder 3"/>
          <p:cNvSpPr>
            <a:spLocks noGrp="1"/>
          </p:cNvSpPr>
          <p:nvPr>
            <p:ph type="sldNum" sz="quarter" idx="5"/>
          </p:nvPr>
        </p:nvSpPr>
        <p:spPr/>
        <p:txBody>
          <a:bodyPr/>
          <a:lstStyle/>
          <a:p>
            <a:fld id="{D1852C4D-66BD-4B03-8FCB-E92320470BB8}" type="slidenum">
              <a:rPr lang="en-GB" smtClean="0"/>
              <a:t>18</a:t>
            </a:fld>
            <a:endParaRPr lang="en-GB"/>
          </a:p>
        </p:txBody>
      </p:sp>
    </p:spTree>
    <p:extLst>
      <p:ext uri="{BB962C8B-B14F-4D97-AF65-F5344CB8AC3E}">
        <p14:creationId xmlns:p14="http://schemas.microsoft.com/office/powerpoint/2010/main" val="2822547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I plan to do next: </a:t>
            </a:r>
            <a:br>
              <a:rPr lang="en-GB" dirty="0"/>
            </a:br>
            <a:br>
              <a:rPr lang="en-GB" dirty="0"/>
            </a:br>
            <a:r>
              <a:rPr lang="en-GB" dirty="0"/>
              <a:t>I am in the process of organising a Women’s Health Seminar for Nursing and Social work students across the 3 universities on FGM and other “Women’s Health” topics.</a:t>
            </a:r>
          </a:p>
          <a:p>
            <a:r>
              <a:rPr lang="en-GB" dirty="0"/>
              <a:t> </a:t>
            </a:r>
            <a:br>
              <a:rPr lang="en-GB" dirty="0"/>
            </a:br>
            <a:r>
              <a:rPr lang="en-GB" dirty="0"/>
              <a:t>Following my registration, I hope to gain the opportunity to complete the train-the-trainer programme, offered by the National FGM </a:t>
            </a:r>
            <a:r>
              <a:rPr lang="en-GB" dirty="0" err="1"/>
              <a:t>Center</a:t>
            </a:r>
            <a:r>
              <a:rPr lang="en-GB" dirty="0"/>
              <a:t>, </a:t>
            </a:r>
            <a:r>
              <a:rPr lang="en-US" dirty="0"/>
              <a:t>so I would have the skills to provide training and educational sessions to professionals across Northern Ireland </a:t>
            </a:r>
          </a:p>
          <a:p>
            <a:br>
              <a:rPr lang="en-GB" dirty="0"/>
            </a:br>
            <a:r>
              <a:rPr lang="en-GB" dirty="0"/>
              <a:t>I will continue to reach out to improve understanding in relation to prevalence data, strategic policy direction, and service provision in non-pregnancy related healthcare needs. </a:t>
            </a:r>
          </a:p>
          <a:p>
            <a:br>
              <a:rPr lang="en-GB" dirty="0"/>
            </a:br>
            <a:r>
              <a:rPr lang="en-GB" dirty="0"/>
              <a:t>Continue to raise awareness and highlight the gap in service provision for non-pregnant women affected by FGM and build community relationships.</a:t>
            </a:r>
          </a:p>
          <a:p>
            <a:endParaRPr lang="en-GB" dirty="0"/>
          </a:p>
          <a:p>
            <a:r>
              <a:rPr lang="en-GB" sz="1800" dirty="0">
                <a:effectLst/>
                <a:latin typeface="Calibri" panose="020F0502020204030204" pitchFamily="34" charset="0"/>
                <a:ea typeface="Times New Roman" panose="02020603050405020304" pitchFamily="18" charset="0"/>
                <a:cs typeface="Calibri" panose="020F0502020204030204" pitchFamily="34" charset="0"/>
              </a:rPr>
              <a:t>Build and engage community relationships through reaching out to NGOs and community groups such as the </a:t>
            </a:r>
            <a:r>
              <a:rPr lang="en-US" sz="1800" dirty="0">
                <a:effectLst/>
                <a:latin typeface="Calibri" panose="020F0502020204030204" pitchFamily="34" charset="0"/>
                <a:ea typeface="Times New Roman" panose="02020603050405020304" pitchFamily="18" charset="0"/>
                <a:cs typeface="Calibri" panose="020F0502020204030204" pitchFamily="34" charset="0"/>
              </a:rPr>
              <a:t>African and Caribbean Support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Organisation</a:t>
            </a:r>
            <a:r>
              <a:rPr lang="en-US" sz="1800" dirty="0">
                <a:effectLst/>
                <a:latin typeface="Calibri" panose="020F0502020204030204" pitchFamily="34" charset="0"/>
                <a:ea typeface="Times New Roman" panose="02020603050405020304" pitchFamily="18" charset="0"/>
                <a:cs typeface="Calibri" panose="020F0502020204030204" pitchFamily="34" charset="0"/>
              </a:rPr>
              <a:t> Northern Ireland.</a:t>
            </a:r>
          </a:p>
          <a:p>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In my future I would love to base myself in gynae or GUM services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become a link nurse for FGM, a staff educator and one day help develop services here that mirror what I have seen in The Sunflower Clinic. </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1852C4D-66BD-4B03-8FCB-E92320470BB8}" type="slidenum">
              <a:rPr lang="en-GB" smtClean="0"/>
              <a:t>19</a:t>
            </a:fld>
            <a:endParaRPr lang="en-GB"/>
          </a:p>
        </p:txBody>
      </p:sp>
    </p:spTree>
    <p:extLst>
      <p:ext uri="{BB962C8B-B14F-4D97-AF65-F5344CB8AC3E}">
        <p14:creationId xmlns:p14="http://schemas.microsoft.com/office/powerpoint/2010/main" val="193006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on the slide this is an overview of what I am going to speak with you about today. </a:t>
            </a:r>
          </a:p>
          <a:p>
            <a:endParaRPr lang="en-GB" dirty="0"/>
          </a:p>
          <a:p>
            <a:r>
              <a:rPr lang="en-GB" dirty="0"/>
              <a:t>Coming from a Nursing</a:t>
            </a:r>
            <a:r>
              <a:rPr lang="en-GB" baseline="0" dirty="0"/>
              <a:t> background, I do have a little mention of maternity services throughout my presentation but my focus is from a Nursing perspective. </a:t>
            </a:r>
            <a:br>
              <a:rPr lang="en-GB" baseline="0" dirty="0"/>
            </a:br>
            <a:r>
              <a:rPr lang="en-GB" baseline="0" dirty="0"/>
              <a:t>What I hope to gain from today is to have an open conversation with you all and to gain your knowledge and perspective coming a social work background.</a:t>
            </a:r>
            <a:endParaRPr lang="en-GB" dirty="0"/>
          </a:p>
        </p:txBody>
      </p:sp>
      <p:sp>
        <p:nvSpPr>
          <p:cNvPr id="4" name="Slide Number Placeholder 3"/>
          <p:cNvSpPr>
            <a:spLocks noGrp="1"/>
          </p:cNvSpPr>
          <p:nvPr>
            <p:ph type="sldNum" sz="quarter" idx="5"/>
          </p:nvPr>
        </p:nvSpPr>
        <p:spPr/>
        <p:txBody>
          <a:bodyPr/>
          <a:lstStyle/>
          <a:p>
            <a:fld id="{D1852C4D-66BD-4B03-8FCB-E92320470BB8}" type="slidenum">
              <a:rPr lang="en-GB" smtClean="0"/>
              <a:t>2</a:t>
            </a:fld>
            <a:endParaRPr lang="en-GB"/>
          </a:p>
        </p:txBody>
      </p:sp>
    </p:spTree>
    <p:extLst>
      <p:ext uri="{BB962C8B-B14F-4D97-AF65-F5344CB8AC3E}">
        <p14:creationId xmlns:p14="http://schemas.microsoft.com/office/powerpoint/2010/main" val="129347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clear to me how all of this applies to the NMC’s future nurse platforms.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want to harness your support and expertise with this specific problem so that together we can positively impact and improve the future healthcare of this specific group in our society.</a:t>
            </a:r>
          </a:p>
          <a:p>
            <a:endParaRPr lang="en-US" dirty="0"/>
          </a:p>
        </p:txBody>
      </p:sp>
      <p:sp>
        <p:nvSpPr>
          <p:cNvPr id="4" name="Slide Number Placeholder 3"/>
          <p:cNvSpPr>
            <a:spLocks noGrp="1"/>
          </p:cNvSpPr>
          <p:nvPr>
            <p:ph type="sldNum" sz="quarter" idx="5"/>
          </p:nvPr>
        </p:nvSpPr>
        <p:spPr/>
        <p:txBody>
          <a:bodyPr/>
          <a:lstStyle/>
          <a:p>
            <a:fld id="{D1852C4D-66BD-4B03-8FCB-E92320470BB8}" type="slidenum">
              <a:rPr lang="en-GB"/>
              <a:t>20</a:t>
            </a:fld>
            <a:endParaRPr lang="en-GB"/>
          </a:p>
        </p:txBody>
      </p:sp>
    </p:spTree>
    <p:extLst>
      <p:ext uri="{BB962C8B-B14F-4D97-AF65-F5344CB8AC3E}">
        <p14:creationId xmlns:p14="http://schemas.microsoft.com/office/powerpoint/2010/main" val="911523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852C4D-66BD-4B03-8FCB-E92320470BB8}" type="slidenum">
              <a:rPr lang="en-GB" smtClean="0"/>
              <a:t>21</a:t>
            </a:fld>
            <a:endParaRPr lang="en-GB"/>
          </a:p>
        </p:txBody>
      </p:sp>
    </p:spTree>
    <p:extLst>
      <p:ext uri="{BB962C8B-B14F-4D97-AF65-F5344CB8AC3E}">
        <p14:creationId xmlns:p14="http://schemas.microsoft.com/office/powerpoint/2010/main" val="2977366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listening</a:t>
            </a:r>
            <a:r>
              <a:rPr lang="en-GB" baseline="0" dirty="0"/>
              <a:t> and for inviting me here today. My contact details are on the screen if you want anymore information or have any questions feel free to contact me. </a:t>
            </a:r>
            <a:endParaRPr lang="en-GB" dirty="0"/>
          </a:p>
        </p:txBody>
      </p:sp>
      <p:sp>
        <p:nvSpPr>
          <p:cNvPr id="4" name="Slide Number Placeholder 3"/>
          <p:cNvSpPr>
            <a:spLocks noGrp="1"/>
          </p:cNvSpPr>
          <p:nvPr>
            <p:ph type="sldNum" sz="quarter" idx="5"/>
          </p:nvPr>
        </p:nvSpPr>
        <p:spPr/>
        <p:txBody>
          <a:bodyPr/>
          <a:lstStyle/>
          <a:p>
            <a:fld id="{D1852C4D-66BD-4B03-8FCB-E92320470BB8}" type="slidenum">
              <a:rPr lang="en-GB" smtClean="0"/>
              <a:t>22</a:t>
            </a:fld>
            <a:endParaRPr lang="en-GB"/>
          </a:p>
        </p:txBody>
      </p:sp>
    </p:spTree>
    <p:extLst>
      <p:ext uri="{BB962C8B-B14F-4D97-AF65-F5344CB8AC3E}">
        <p14:creationId xmlns:p14="http://schemas.microsoft.com/office/powerpoint/2010/main" val="231672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is Female Genital Mutilation or “FGM”? </a:t>
            </a:r>
          </a:p>
          <a:p>
            <a:br>
              <a:rPr lang="en-US" dirty="0">
                <a:cs typeface="+mn-lt"/>
              </a:rPr>
            </a:br>
            <a:r>
              <a:rPr lang="en-US" dirty="0">
                <a:cs typeface="Calibri"/>
              </a:rPr>
              <a:t>World Health Organization defines FGM as  "All</a:t>
            </a:r>
            <a:r>
              <a:rPr lang="en-US" dirty="0"/>
              <a:t> procedures which involve the partial or total removal of the external genitalia or injury to the female genital organs whether for cultural or any other non-medical reasons."  </a:t>
            </a:r>
            <a:endParaRPr lang="en-US" dirty="0">
              <a:cs typeface="Calibri" panose="020F0502020204030204"/>
            </a:endParaRPr>
          </a:p>
          <a:p>
            <a:endParaRPr lang="en-US" dirty="0">
              <a:cs typeface="+mn-lt"/>
            </a:endParaRPr>
          </a:p>
          <a:p>
            <a:r>
              <a:rPr lang="en-US" b="1" dirty="0">
                <a:cs typeface="+mn-lt"/>
              </a:rPr>
              <a:t>How is it carried out? </a:t>
            </a:r>
            <a:br>
              <a:rPr lang="en-US" dirty="0">
                <a:cs typeface="+mn-lt"/>
              </a:rPr>
            </a:br>
            <a:r>
              <a:rPr lang="en-US" dirty="0">
                <a:cs typeface="Calibri"/>
              </a:rPr>
              <a:t>FGM</a:t>
            </a:r>
            <a:r>
              <a:rPr lang="en-US" dirty="0"/>
              <a:t> is traditionally performed by a ‘cutter’ from the community who has no medical training, there is no anesthetic, and in most cases, the girl is restrained by a family member or others from the community, and they will be cut using a sharp object such as a knife, a razor blade or broken glass. </a:t>
            </a:r>
            <a:endParaRPr lang="en-US" dirty="0">
              <a:cs typeface="Calibri"/>
            </a:endParaRPr>
          </a:p>
          <a:p>
            <a:endParaRPr lang="en-US" dirty="0"/>
          </a:p>
          <a:p>
            <a:r>
              <a:rPr lang="en-US" dirty="0"/>
              <a:t>Whilst the traditional picture is the case in many areas there is an increased move towards medicalized FGM in a number of countries. </a:t>
            </a:r>
            <a:endParaRPr lang="en-US" dirty="0">
              <a:cs typeface="Calibri"/>
            </a:endParaRPr>
          </a:p>
          <a:p>
            <a:r>
              <a:rPr lang="en-US" dirty="0">
                <a:cs typeface="Calibri"/>
              </a:rPr>
              <a:t>Where Doctors and medical staff in a hospital environment perform FGM under local or general anesthetic.</a:t>
            </a:r>
          </a:p>
          <a:p>
            <a:r>
              <a:rPr lang="en-US" dirty="0"/>
              <a:t>Egypt, Nigeria, and Kenya have the highest prevalence of this. </a:t>
            </a:r>
            <a:endParaRPr lang="en-US" dirty="0">
              <a:cs typeface="Calibri"/>
            </a:endParaRPr>
          </a:p>
        </p:txBody>
      </p:sp>
      <p:sp>
        <p:nvSpPr>
          <p:cNvPr id="4" name="Slide Number Placeholder 3"/>
          <p:cNvSpPr>
            <a:spLocks noGrp="1"/>
          </p:cNvSpPr>
          <p:nvPr>
            <p:ph type="sldNum" sz="quarter" idx="5"/>
          </p:nvPr>
        </p:nvSpPr>
        <p:spPr/>
        <p:txBody>
          <a:bodyPr/>
          <a:lstStyle/>
          <a:p>
            <a:fld id="{D1852C4D-66BD-4B03-8FCB-E92320470BB8}" type="slidenum">
              <a:rPr lang="en-GB"/>
              <a:t>3</a:t>
            </a:fld>
            <a:endParaRPr lang="en-GB"/>
          </a:p>
        </p:txBody>
      </p:sp>
    </p:spTree>
    <p:extLst>
      <p:ext uri="{BB962C8B-B14F-4D97-AF65-F5344CB8AC3E}">
        <p14:creationId xmlns:p14="http://schemas.microsoft.com/office/powerpoint/2010/main" val="258765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are thinking about the types of FGM it’s important to think about the function of the part of the body that is being removed: </a:t>
            </a:r>
          </a:p>
          <a:p>
            <a:endParaRPr lang="en-US" dirty="0"/>
          </a:p>
          <a:p>
            <a:r>
              <a:rPr lang="en-US" dirty="0"/>
              <a:t>Type 1- </a:t>
            </a:r>
            <a:r>
              <a:rPr lang="en-US" dirty="0" err="1"/>
              <a:t>Clitorodectomy</a:t>
            </a:r>
            <a:r>
              <a:rPr lang="en-US" dirty="0"/>
              <a:t>: Partial</a:t>
            </a:r>
            <a:r>
              <a:rPr lang="en-US" baseline="0" dirty="0"/>
              <a:t> or total removal of the</a:t>
            </a:r>
            <a:r>
              <a:rPr lang="en-US" dirty="0"/>
              <a:t> off the clitoris and</a:t>
            </a:r>
            <a:r>
              <a:rPr lang="en-US" baseline="0" dirty="0"/>
              <a:t>/or the clitoral hood.</a:t>
            </a:r>
            <a:endParaRPr lang="en-US" dirty="0">
              <a:cs typeface="Calibri"/>
            </a:endParaRPr>
          </a:p>
          <a:p>
            <a:endParaRPr lang="en-US" dirty="0"/>
          </a:p>
          <a:p>
            <a:r>
              <a:rPr lang="en-US" dirty="0"/>
              <a:t>Type 2- Excision; Partia</a:t>
            </a:r>
            <a:r>
              <a:rPr lang="en-US" baseline="0" dirty="0"/>
              <a:t>l or total removal of the clitoris and the inner labial </a:t>
            </a:r>
            <a:r>
              <a:rPr lang="en-US" baseline="0" dirty="0" err="1"/>
              <a:t>manora</a:t>
            </a:r>
            <a:r>
              <a:rPr lang="en-US" baseline="0" dirty="0"/>
              <a:t>, with or without removal of the outer labia </a:t>
            </a:r>
            <a:r>
              <a:rPr lang="en-US" dirty="0" err="1"/>
              <a:t>Majora</a:t>
            </a:r>
            <a:r>
              <a:rPr lang="en-US" dirty="0"/>
              <a:t> </a:t>
            </a:r>
          </a:p>
          <a:p>
            <a:endParaRPr lang="en-US" dirty="0"/>
          </a:p>
          <a:p>
            <a:r>
              <a:rPr lang="en-US" dirty="0"/>
              <a:t>Type 3: Infibulation; removal of</a:t>
            </a:r>
            <a:r>
              <a:rPr lang="en-US" baseline="0" dirty="0"/>
              <a:t> </a:t>
            </a:r>
            <a:r>
              <a:rPr lang="en-US" dirty="0"/>
              <a:t>labial lips, and stitching over of the area to</a:t>
            </a:r>
            <a:r>
              <a:rPr lang="en-US" baseline="0" dirty="0"/>
              <a:t> make a very narrow vaginal opening. This type can also involve total or partial removal of the clitoris</a:t>
            </a:r>
            <a:r>
              <a:rPr lang="en-US" dirty="0"/>
              <a:t>. </a:t>
            </a:r>
          </a:p>
          <a:p>
            <a:r>
              <a:rPr lang="en-US" dirty="0"/>
              <a:t>This type affects the ability to pass urine,  menstruate, sexual intercourse, and childbirth.</a:t>
            </a:r>
            <a:endParaRPr lang="en-US" dirty="0">
              <a:cs typeface="Calibri"/>
            </a:endParaRPr>
          </a:p>
          <a:p>
            <a:endParaRPr lang="en-US" dirty="0"/>
          </a:p>
          <a:p>
            <a:r>
              <a:rPr lang="en-US" dirty="0"/>
              <a:t>This can be case by case – some women have partial or total closure. </a:t>
            </a:r>
            <a:endParaRPr lang="en-US" dirty="0">
              <a:cs typeface="Calibri"/>
            </a:endParaRPr>
          </a:p>
          <a:p>
            <a:endParaRPr lang="en-US" dirty="0">
              <a:cs typeface="Calibri"/>
            </a:endParaRPr>
          </a:p>
          <a:p>
            <a:r>
              <a:rPr lang="en-US" dirty="0"/>
              <a:t>Type 4: any other damage, including piercings, burning, scraping, and pricking of the area.</a:t>
            </a:r>
            <a:endParaRPr lang="en-US" dirty="0">
              <a:cs typeface="Calibri"/>
            </a:endParaRPr>
          </a:p>
          <a:p>
            <a:endParaRPr lang="en-US" dirty="0"/>
          </a:p>
          <a:p>
            <a:endParaRPr lang="en-US" dirty="0"/>
          </a:p>
          <a:p>
            <a:r>
              <a:rPr lang="en-US" dirty="0"/>
              <a:t>FGM is typically carried out on young girls any time between infancy and 15 but it can vary significantly by the community. </a:t>
            </a:r>
            <a:endParaRPr lang="en-US" dirty="0">
              <a:cs typeface="Calibri"/>
            </a:endParaRPr>
          </a:p>
          <a:p>
            <a:endParaRPr lang="en-US" dirty="0"/>
          </a:p>
          <a:p>
            <a:r>
              <a:rPr lang="en-US" dirty="0"/>
              <a:t>For example, in Yemen and Indonesia, it’s typically within the first week after birth, </a:t>
            </a:r>
            <a:endParaRPr lang="en-US" dirty="0">
              <a:cs typeface="Calibri"/>
            </a:endParaRPr>
          </a:p>
          <a:p>
            <a:r>
              <a:rPr lang="en-US" dirty="0"/>
              <a:t>whereas in Egypt and Somalia, it is usually between the ages of 5-15 years old, averaging at 9 years old. </a:t>
            </a:r>
            <a:endParaRPr lang="en-US" dirty="0">
              <a:cs typeface="Calibri"/>
            </a:endParaRPr>
          </a:p>
          <a:p>
            <a:endParaRPr lang="en-US" dirty="0">
              <a:cs typeface="Calibri"/>
            </a:endParaRPr>
          </a:p>
          <a:p>
            <a:endParaRPr lang="en-US" dirty="0">
              <a:cs typeface="Calibri"/>
            </a:endParaRPr>
          </a:p>
          <a:p>
            <a:r>
              <a:rPr lang="en-US" dirty="0">
                <a:cs typeface="Calibri"/>
              </a:rPr>
              <a:t>Health Implications: Next</a:t>
            </a:r>
          </a:p>
        </p:txBody>
      </p:sp>
      <p:sp>
        <p:nvSpPr>
          <p:cNvPr id="4" name="Slide Number Placeholder 3"/>
          <p:cNvSpPr>
            <a:spLocks noGrp="1"/>
          </p:cNvSpPr>
          <p:nvPr>
            <p:ph type="sldNum" sz="quarter" idx="5"/>
          </p:nvPr>
        </p:nvSpPr>
        <p:spPr/>
        <p:txBody>
          <a:bodyPr/>
          <a:lstStyle/>
          <a:p>
            <a:fld id="{D1852C4D-66BD-4B03-8FCB-E92320470BB8}" type="slidenum">
              <a:t>4</a:t>
            </a:fld>
            <a:endParaRPr lang="en-GB"/>
          </a:p>
        </p:txBody>
      </p:sp>
    </p:spTree>
    <p:extLst>
      <p:ext uri="{BB962C8B-B14F-4D97-AF65-F5344CB8AC3E}">
        <p14:creationId xmlns:p14="http://schemas.microsoft.com/office/powerpoint/2010/main" val="133992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can be many immediate as well as long-term physical health consequences. </a:t>
            </a:r>
          </a:p>
          <a:p>
            <a:endParaRPr lang="en-US" dirty="0"/>
          </a:p>
          <a:p>
            <a:r>
              <a:rPr lang="en-US" b="1" dirty="0"/>
              <a:t>Short-term: </a:t>
            </a:r>
            <a:endParaRPr lang="en-US" b="1" dirty="0">
              <a:cs typeface="Calibri"/>
            </a:endParaRPr>
          </a:p>
          <a:p>
            <a:r>
              <a:rPr lang="en-US" dirty="0"/>
              <a:t>Infection</a:t>
            </a:r>
            <a:endParaRPr lang="en-US" dirty="0">
              <a:cs typeface="Calibri"/>
            </a:endParaRPr>
          </a:p>
          <a:p>
            <a:r>
              <a:rPr lang="en-US" dirty="0"/>
              <a:t>Severe pain </a:t>
            </a:r>
            <a:endParaRPr lang="en-US" dirty="0">
              <a:cs typeface="Calibri"/>
            </a:endParaRPr>
          </a:p>
          <a:p>
            <a:r>
              <a:rPr lang="en-US" dirty="0"/>
              <a:t>Excessive bleeding </a:t>
            </a:r>
            <a:endParaRPr lang="en-US" dirty="0">
              <a:cs typeface="Calibri"/>
            </a:endParaRPr>
          </a:p>
          <a:p>
            <a:r>
              <a:rPr lang="en-US" dirty="0"/>
              <a:t>Urinary problems, such as urinary retention </a:t>
            </a:r>
            <a:endParaRPr lang="en-US" dirty="0">
              <a:cs typeface="Calibri"/>
            </a:endParaRPr>
          </a:p>
          <a:p>
            <a:r>
              <a:rPr lang="en-US" dirty="0"/>
              <a:t>Wound infections such as blood born viruses</a:t>
            </a:r>
            <a:endParaRPr lang="en-US" dirty="0">
              <a:cs typeface="Calibri"/>
            </a:endParaRPr>
          </a:p>
          <a:p>
            <a:endParaRPr lang="en-US" dirty="0">
              <a:cs typeface="Calibri"/>
            </a:endParaRPr>
          </a:p>
          <a:p>
            <a:r>
              <a:rPr lang="en-US" b="1" dirty="0">
                <a:cs typeface="Calibri"/>
              </a:rPr>
              <a:t>Long- term:</a:t>
            </a:r>
            <a:r>
              <a:rPr lang="en-US" dirty="0">
                <a:cs typeface="Calibri"/>
              </a:rPr>
              <a:t> </a:t>
            </a:r>
            <a:br>
              <a:rPr lang="en-US" dirty="0">
                <a:cs typeface="+mn-lt"/>
              </a:rPr>
            </a:br>
            <a:r>
              <a:rPr lang="en-US" dirty="0">
                <a:cs typeface="+mn-lt"/>
              </a:rPr>
              <a:t>Repeated urine infections / vaginal infections </a:t>
            </a:r>
          </a:p>
          <a:p>
            <a:r>
              <a:rPr lang="en-US" dirty="0"/>
              <a:t>Difficulties with menstruation </a:t>
            </a:r>
            <a:endParaRPr lang="en-US" dirty="0">
              <a:cs typeface="Calibri"/>
            </a:endParaRPr>
          </a:p>
          <a:p>
            <a:r>
              <a:rPr lang="en-US" dirty="0"/>
              <a:t>Infertility </a:t>
            </a:r>
            <a:endParaRPr lang="en-US" dirty="0">
              <a:cs typeface="Calibri"/>
            </a:endParaRPr>
          </a:p>
          <a:p>
            <a:r>
              <a:rPr lang="en-US" dirty="0">
                <a:cs typeface="Calibri"/>
              </a:rPr>
              <a:t>Cysts and fistulas</a:t>
            </a:r>
          </a:p>
          <a:p>
            <a:r>
              <a:rPr lang="en-US" dirty="0"/>
              <a:t>Scar tissue </a:t>
            </a:r>
            <a:endParaRPr lang="en-US" dirty="0">
              <a:cs typeface="Calibri" panose="020F0502020204030204"/>
            </a:endParaRPr>
          </a:p>
          <a:p>
            <a:r>
              <a:rPr lang="en-US" dirty="0"/>
              <a:t>Complications during child birth </a:t>
            </a:r>
            <a:endParaRPr lang="en-US" dirty="0">
              <a:cs typeface="Calibri"/>
            </a:endParaRPr>
          </a:p>
          <a:p>
            <a:r>
              <a:rPr lang="en-US" dirty="0"/>
              <a:t>Death – death of mother and baby</a:t>
            </a:r>
            <a:endParaRPr lang="en-US" dirty="0">
              <a:cs typeface="Calibri"/>
            </a:endParaRPr>
          </a:p>
          <a:p>
            <a:endParaRPr lang="en-US" dirty="0">
              <a:cs typeface="Calibri"/>
            </a:endParaRPr>
          </a:p>
          <a:p>
            <a:r>
              <a:rPr lang="en-US" b="1" dirty="0"/>
              <a:t>Mental health: </a:t>
            </a:r>
            <a:endParaRPr lang="en-US" b="1" dirty="0">
              <a:cs typeface="Calibri"/>
            </a:endParaRPr>
          </a:p>
          <a:p>
            <a:r>
              <a:rPr lang="en-US" dirty="0"/>
              <a:t>Can also be immediate and long-term consequences from FGM</a:t>
            </a:r>
            <a:br>
              <a:rPr lang="en-US" dirty="0">
                <a:cs typeface="+mn-lt"/>
              </a:rPr>
            </a:br>
            <a:endParaRPr lang="en-US" dirty="0">
              <a:cs typeface="Calibri"/>
            </a:endParaRPr>
          </a:p>
          <a:p>
            <a:r>
              <a:rPr lang="en-US" dirty="0"/>
              <a:t>Immediate psychological trauma can stem from not only the initial pain and shock, but from the use of physical restraint /force by those performing FGM on the individual, which often involves family members. </a:t>
            </a:r>
            <a:br>
              <a:rPr lang="en-US" dirty="0">
                <a:cs typeface="+mn-lt"/>
              </a:rPr>
            </a:br>
            <a:br>
              <a:rPr lang="en-US" dirty="0">
                <a:cs typeface="+mn-lt"/>
              </a:rPr>
            </a:br>
            <a:r>
              <a:rPr lang="en-US" dirty="0">
                <a:cs typeface="Calibri"/>
              </a:rPr>
              <a:t>In the long-term, women can suffer with:</a:t>
            </a:r>
          </a:p>
          <a:p>
            <a:r>
              <a:rPr lang="en-US" dirty="0">
                <a:cs typeface="Calibri"/>
              </a:rPr>
              <a:t>post-traumatic stress disorder </a:t>
            </a:r>
          </a:p>
          <a:p>
            <a:r>
              <a:rPr lang="en-US" dirty="0">
                <a:cs typeface="Calibri"/>
              </a:rPr>
              <a:t>Flashbacks</a:t>
            </a:r>
          </a:p>
          <a:p>
            <a:r>
              <a:rPr lang="en-US" dirty="0">
                <a:cs typeface="Calibri"/>
              </a:rPr>
              <a:t>Anxiety</a:t>
            </a:r>
          </a:p>
          <a:p>
            <a:r>
              <a:rPr lang="en-US" dirty="0">
                <a:cs typeface="Calibri"/>
              </a:rPr>
              <a:t>Depression</a:t>
            </a:r>
          </a:p>
          <a:p>
            <a:endParaRPr lang="en-US" dirty="0">
              <a:cs typeface="Calibri"/>
            </a:endParaRPr>
          </a:p>
          <a:p>
            <a:r>
              <a:rPr lang="en-US" dirty="0">
                <a:cs typeface="Calibri"/>
              </a:rPr>
              <a:t>It is important as Healthcare professionals we are aware that of the medicalization of FGM- </a:t>
            </a:r>
            <a:r>
              <a:rPr lang="en-US" dirty="0"/>
              <a:t>Which could lead to fear and distrust of healthcare staff, and create a barrier when attending with other health concerns.</a:t>
            </a:r>
          </a:p>
          <a:p>
            <a:endParaRPr lang="en-US" dirty="0">
              <a:cs typeface="Calibri"/>
            </a:endParaRPr>
          </a:p>
          <a:p>
            <a:r>
              <a:rPr lang="en-US" dirty="0">
                <a:cs typeface="Calibri"/>
              </a:rPr>
              <a:t>Why is it practiced? Next</a:t>
            </a:r>
          </a:p>
        </p:txBody>
      </p:sp>
      <p:sp>
        <p:nvSpPr>
          <p:cNvPr id="4" name="Slide Number Placeholder 3"/>
          <p:cNvSpPr>
            <a:spLocks noGrp="1"/>
          </p:cNvSpPr>
          <p:nvPr>
            <p:ph type="sldNum" sz="quarter" idx="5"/>
          </p:nvPr>
        </p:nvSpPr>
        <p:spPr/>
        <p:txBody>
          <a:bodyPr/>
          <a:lstStyle/>
          <a:p>
            <a:fld id="{D1852C4D-66BD-4B03-8FCB-E92320470BB8}" type="slidenum">
              <a:rPr lang="en-GB"/>
              <a:t>5</a:t>
            </a:fld>
            <a:endParaRPr lang="en-GB"/>
          </a:p>
        </p:txBody>
      </p:sp>
    </p:spTree>
    <p:extLst>
      <p:ext uri="{BB962C8B-B14F-4D97-AF65-F5344CB8AC3E}">
        <p14:creationId xmlns:p14="http://schemas.microsoft.com/office/powerpoint/2010/main" val="238497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on the slide there are a number of  ‘justifications’ given for performing FGM and it depends entirely on the community. </a:t>
            </a:r>
            <a:br>
              <a:rPr lang="en-GB" dirty="0">
                <a:cs typeface="+mn-lt"/>
              </a:rPr>
            </a:br>
            <a:br>
              <a:rPr lang="en-GB" dirty="0">
                <a:cs typeface="+mn-lt"/>
              </a:rPr>
            </a:br>
            <a:r>
              <a:rPr lang="en-GB" dirty="0"/>
              <a:t>In general, there is an underlying issue around gender-based violence - A massive part of FGM is about controlling a women’s sexuality: </a:t>
            </a:r>
            <a:endParaRPr lang="en-US" dirty="0"/>
          </a:p>
          <a:p>
            <a:endParaRPr lang="en-GB" dirty="0">
              <a:cs typeface="Calibri"/>
            </a:endParaRPr>
          </a:p>
          <a:p>
            <a:pPr marL="342900" indent="-342900">
              <a:buFont typeface="Arial"/>
              <a:buChar char="•"/>
            </a:pPr>
            <a:r>
              <a:rPr lang="en-GB" dirty="0"/>
              <a:t>in some communities it’s believed that without it the girl would behave promiscuously.</a:t>
            </a:r>
            <a:endParaRPr lang="en-US" dirty="0"/>
          </a:p>
          <a:p>
            <a:pPr marL="342900" indent="-342900">
              <a:buFont typeface="Arial"/>
              <a:buChar char="•"/>
            </a:pPr>
            <a:r>
              <a:rPr lang="en-GB" dirty="0">
                <a:cs typeface="Calibri"/>
              </a:rPr>
              <a:t> it is her rite of passage/to becoming a woman. </a:t>
            </a:r>
            <a:endParaRPr lang="en-GB" dirty="0"/>
          </a:p>
          <a:p>
            <a:pPr marL="342900" indent="-342900">
              <a:buFont typeface="Arial"/>
              <a:buChar char="•"/>
            </a:pPr>
            <a:r>
              <a:rPr lang="en-GB" dirty="0"/>
              <a:t>In some communities a girl wouldn’t be able to get married without having FGM – she may be shunned from her community and family</a:t>
            </a:r>
            <a:endParaRPr lang="en-US" dirty="0"/>
          </a:p>
          <a:p>
            <a:pPr marL="342900" indent="-342900">
              <a:buFont typeface="Arial"/>
              <a:buChar char="•"/>
            </a:pPr>
            <a:r>
              <a:rPr lang="en-GB" dirty="0">
                <a:cs typeface="Calibri"/>
              </a:rPr>
              <a:t>It’s the social norm for the community</a:t>
            </a:r>
            <a:endParaRPr lang="en-GB" dirty="0"/>
          </a:p>
          <a:p>
            <a:pPr marL="342900" indent="-342900">
              <a:buFont typeface="Arial"/>
              <a:buChar char="•"/>
            </a:pPr>
            <a:r>
              <a:rPr lang="en-GB" dirty="0">
                <a:cs typeface="Calibri"/>
              </a:rPr>
              <a:t>An uncut woman is viewed as dirty </a:t>
            </a:r>
          </a:p>
          <a:p>
            <a:pPr marL="342900" indent="-342900">
              <a:buFont typeface="Arial"/>
              <a:buChar char="•"/>
            </a:pPr>
            <a:r>
              <a:rPr lang="en-GB" b="1" dirty="0"/>
              <a:t>It’s about preserving family honour. </a:t>
            </a:r>
            <a:endParaRPr lang="en-US" b="1" dirty="0"/>
          </a:p>
          <a:p>
            <a:endParaRPr lang="en-GB" b="1" dirty="0">
              <a:cs typeface="Calibri"/>
            </a:endParaRPr>
          </a:p>
          <a:p>
            <a:endParaRPr lang="en-US" dirty="0"/>
          </a:p>
          <a:p>
            <a:r>
              <a:rPr lang="en-US" dirty="0"/>
              <a:t> </a:t>
            </a:r>
            <a:r>
              <a:rPr lang="en-US" b="1" dirty="0"/>
              <a:t>Many parents view having FGM performed on their daughters as a protective factor, to ensure that their daughters are not ostracised, and to ensure they have prospects for marriage.</a:t>
            </a:r>
            <a:endParaRPr lang="en-US" b="1" dirty="0">
              <a:cs typeface="Calibri"/>
            </a:endParaRPr>
          </a:p>
          <a:p>
            <a:endParaRPr lang="en-US" b="1" dirty="0">
              <a:cs typeface="Calibri"/>
            </a:endParaRPr>
          </a:p>
          <a:p>
            <a:r>
              <a:rPr lang="en-US" dirty="0">
                <a:cs typeface="Calibri"/>
              </a:rPr>
              <a:t>I read recently that female cutters were running a mobile clinic within a girl’s school in Indonesia  </a:t>
            </a:r>
          </a:p>
          <a:p>
            <a:r>
              <a:rPr lang="en-US" dirty="0">
                <a:cs typeface="Calibri"/>
              </a:rPr>
              <a:t>They explained to the girls that women who are cut make more delicious food than women who are not cut and to win their husband’s hearts they must know how to cook delicious food, which only a girl who has been cut can do.</a:t>
            </a:r>
          </a:p>
          <a:p>
            <a:endParaRPr lang="en-US" dirty="0">
              <a:cs typeface="Calibri"/>
            </a:endParaRPr>
          </a:p>
          <a:p>
            <a:r>
              <a:rPr lang="en-US" dirty="0">
                <a:cs typeface="Calibri"/>
              </a:rPr>
              <a:t>This exampled</a:t>
            </a:r>
            <a:r>
              <a:rPr lang="en-US" baseline="0" dirty="0">
                <a:cs typeface="Calibri"/>
              </a:rPr>
              <a:t> highlights the link between FGM and Abuse linked to Faith and Belief.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1852C4D-66BD-4B03-8FCB-E92320470BB8}" type="slidenum">
              <a:rPr lang="en-GB"/>
              <a:t>6</a:t>
            </a:fld>
            <a:endParaRPr lang="en-GB"/>
          </a:p>
        </p:txBody>
      </p:sp>
    </p:spTree>
    <p:extLst>
      <p:ext uri="{BB962C8B-B14F-4D97-AF65-F5344CB8AC3E}">
        <p14:creationId xmlns:p14="http://schemas.microsoft.com/office/powerpoint/2010/main" val="410047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a:t>
            </a:r>
            <a:br>
              <a:rPr lang="en-GB" dirty="0"/>
            </a:br>
            <a:br>
              <a:rPr lang="en-GB" dirty="0"/>
            </a:br>
            <a:r>
              <a:rPr lang="en-GB" dirty="0"/>
              <a:t>- There are no health benefits to FGM </a:t>
            </a:r>
          </a:p>
          <a:p>
            <a:pPr marL="171450" indent="-171450">
              <a:buFontTx/>
              <a:buChar char="-"/>
            </a:pPr>
            <a:r>
              <a:rPr lang="en-GB" dirty="0"/>
              <a:t>It reflects a deep-rooted inequality and constitutes an extreme form of discrimination against girls and women and it is a violation of Human rights</a:t>
            </a:r>
          </a:p>
          <a:p>
            <a:pPr marL="0" indent="0">
              <a:buFontTx/>
              <a:buNone/>
            </a:pPr>
            <a:endParaRPr lang="en-GB" dirty="0"/>
          </a:p>
          <a:p>
            <a:pPr marL="0" indent="0">
              <a:buFontTx/>
              <a:buNone/>
            </a:pPr>
            <a:r>
              <a:rPr lang="en-GB" dirty="0"/>
              <a:t>FGM has been illegal in the UK since 1985 and is now under the legislation of the FGM Act 2003 and the Serious Crime Act 2015. </a:t>
            </a:r>
          </a:p>
          <a:p>
            <a:pPr marL="0" indent="0">
              <a:buFontTx/>
              <a:buNone/>
            </a:pPr>
            <a:r>
              <a:rPr lang="en-GB" dirty="0"/>
              <a:t>It is illegal in the Republic of Ireland which also has its own legislative laws. All of which are in place to safeguard women and girls. </a:t>
            </a:r>
          </a:p>
          <a:p>
            <a:pPr marL="0" indent="0">
              <a:buFontTx/>
              <a:buNone/>
            </a:pPr>
            <a:endParaRPr lang="en-GB" dirty="0"/>
          </a:p>
          <a:p>
            <a:pPr marL="0" indent="0">
              <a:buFontTx/>
              <a:buNone/>
            </a:pPr>
            <a:r>
              <a:rPr lang="en-GB" dirty="0"/>
              <a:t>Even with laws and legislation in place- prevention, awareness raising, and specific person-centered, healthcare provision is important to promote health and prevent ill health. </a:t>
            </a:r>
          </a:p>
        </p:txBody>
      </p:sp>
      <p:sp>
        <p:nvSpPr>
          <p:cNvPr id="4" name="Slide Number Placeholder 3"/>
          <p:cNvSpPr>
            <a:spLocks noGrp="1"/>
          </p:cNvSpPr>
          <p:nvPr>
            <p:ph type="sldNum" sz="quarter" idx="5"/>
          </p:nvPr>
        </p:nvSpPr>
        <p:spPr/>
        <p:txBody>
          <a:bodyPr/>
          <a:lstStyle/>
          <a:p>
            <a:fld id="{D1852C4D-66BD-4B03-8FCB-E92320470BB8}" type="slidenum">
              <a:rPr lang="en-GB" smtClean="0"/>
              <a:t>7</a:t>
            </a:fld>
            <a:endParaRPr lang="en-GB"/>
          </a:p>
        </p:txBody>
      </p:sp>
    </p:spTree>
    <p:extLst>
      <p:ext uri="{BB962C8B-B14F-4D97-AF65-F5344CB8AC3E}">
        <p14:creationId xmlns:p14="http://schemas.microsoft.com/office/powerpoint/2010/main" val="1957881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Sept 2021 The Gabrielle Award was launched by RCN Northern Ireland. </a:t>
            </a:r>
            <a:br>
              <a:rPr lang="en-US" dirty="0">
                <a:cs typeface="+mn-lt"/>
              </a:rPr>
            </a:br>
            <a:r>
              <a:rPr lang="en-US" dirty="0"/>
              <a:t>This award was specifically for pre-registration nursing students studying in Northern Ireland. </a:t>
            </a:r>
            <a:br>
              <a:rPr lang="en-US" dirty="0">
                <a:cs typeface="+mn-lt"/>
              </a:rPr>
            </a:br>
            <a:r>
              <a:rPr lang="en-US" dirty="0"/>
              <a:t>It was sponsored by Mary and Isobel Durkan, the award is in memory of their sister Gabrielle who was a nurse.</a:t>
            </a:r>
          </a:p>
          <a:p>
            <a:endParaRPr lang="en-US" dirty="0">
              <a:cs typeface="Calibri"/>
            </a:endParaRPr>
          </a:p>
          <a:p>
            <a:r>
              <a:rPr lang="en-US" dirty="0">
                <a:cs typeface="Calibri"/>
              </a:rPr>
              <a:t>If successful, this award gave students an opportunity to fund the exploration of an area of nursing or healthcare they are passionate about and would like to explore further</a:t>
            </a:r>
          </a:p>
          <a:p>
            <a:endParaRPr lang="en-US" dirty="0">
              <a:cs typeface="Calibri"/>
            </a:endParaRPr>
          </a:p>
          <a:p>
            <a:r>
              <a:rPr lang="en-US" dirty="0">
                <a:cs typeface="Calibri"/>
              </a:rPr>
              <a:t>Applied in January 2022 </a:t>
            </a:r>
            <a:br>
              <a:rPr lang="en-US" dirty="0">
                <a:cs typeface="+mn-lt"/>
              </a:rPr>
            </a:br>
            <a:r>
              <a:rPr lang="en-US" dirty="0">
                <a:cs typeface="Calibri"/>
              </a:rPr>
              <a:t>Successful in March 2022 </a:t>
            </a:r>
          </a:p>
          <a:p>
            <a:endParaRPr lang="en-US" dirty="0">
              <a:cs typeface="Calibri"/>
            </a:endParaRPr>
          </a:p>
          <a:p>
            <a:r>
              <a:rPr lang="en-US" dirty="0">
                <a:cs typeface="Calibri"/>
              </a:rPr>
              <a:t>Prior to this, I had already been in contact with </a:t>
            </a:r>
            <a:r>
              <a:rPr lang="en-US" dirty="0" err="1">
                <a:cs typeface="Calibri"/>
              </a:rPr>
              <a:t>Rohma</a:t>
            </a:r>
            <a:r>
              <a:rPr lang="en-US" dirty="0">
                <a:cs typeface="Calibri"/>
              </a:rPr>
              <a:t> from The National FGM Center about opportunities I could avail of to grow my knowledge in this area. </a:t>
            </a:r>
            <a:br>
              <a:rPr lang="en-US" dirty="0">
                <a:cs typeface="+mn-lt"/>
              </a:rPr>
            </a:br>
            <a:r>
              <a:rPr lang="en-US" dirty="0">
                <a:cs typeface="Calibri"/>
              </a:rPr>
              <a:t>Rohma outlined to me that if I was willing to travel there would be multiple training sessions I could attend as well as attending a </a:t>
            </a:r>
            <a:r>
              <a:rPr lang="en-US" dirty="0" err="1">
                <a:cs typeface="Calibri"/>
              </a:rPr>
              <a:t>specialised</a:t>
            </a:r>
            <a:r>
              <a:rPr lang="en-US" dirty="0">
                <a:cs typeface="Calibri"/>
              </a:rPr>
              <a:t> FGM clinic in a local hospital. </a:t>
            </a:r>
          </a:p>
          <a:p>
            <a:endParaRPr lang="en-US" dirty="0">
              <a:cs typeface="+mn-lt"/>
            </a:endParaRPr>
          </a:p>
          <a:p>
            <a:r>
              <a:rPr lang="en-US" dirty="0">
                <a:cs typeface="+mn-lt"/>
              </a:rPr>
              <a:t>This is what I outlined in my application for the Gabrielle Award. </a:t>
            </a:r>
          </a:p>
          <a:p>
            <a:endParaRPr lang="en-US" dirty="0">
              <a:cs typeface="+mn-lt"/>
            </a:endParaRPr>
          </a:p>
          <a:p>
            <a:r>
              <a:rPr lang="en-US" dirty="0">
                <a:cs typeface="+mn-lt"/>
              </a:rPr>
              <a:t>I made two trips to London, the first was to attend The Day of The Girl Child Conference. </a:t>
            </a:r>
            <a:br>
              <a:rPr lang="en-US" dirty="0">
                <a:cs typeface="+mn-lt"/>
              </a:rPr>
            </a:br>
            <a:r>
              <a:rPr lang="en-US" dirty="0">
                <a:cs typeface="+mn-lt"/>
              </a:rPr>
              <a:t>This day was filled with a mixture of expert speakers, young people, and survivors, as well as workshops to aid professional development.  </a:t>
            </a:r>
            <a:br>
              <a:rPr lang="en-US" dirty="0">
                <a:cs typeface="+mn-lt"/>
              </a:rPr>
            </a:br>
            <a:r>
              <a:rPr lang="en-US" dirty="0">
                <a:cs typeface="+mn-lt"/>
              </a:rPr>
              <a:t>(top photo: Huda and Joy (Specialist FGM midwives) Valarie: survivor, FGM advocate, Author, and founder of Women of Grace UK) </a:t>
            </a:r>
          </a:p>
          <a:p>
            <a:r>
              <a:rPr lang="en-US" dirty="0">
                <a:cs typeface="+mn-lt"/>
              </a:rPr>
              <a:t> </a:t>
            </a:r>
          </a:p>
          <a:p>
            <a:r>
              <a:rPr lang="en-US" dirty="0">
                <a:cs typeface="+mn-lt"/>
              </a:rPr>
              <a:t>A week later I returned to London, I participated in a 2 full days training on FGM, Harmful practices, and Abuse linked to Faith and Belief. </a:t>
            </a:r>
          </a:p>
          <a:p>
            <a:r>
              <a:rPr lang="en-US" dirty="0">
                <a:cs typeface="+mn-lt"/>
              </a:rPr>
              <a:t>I also attended the Sunflower Clinic which is a </a:t>
            </a:r>
            <a:r>
              <a:rPr lang="en-US" dirty="0" err="1">
                <a:cs typeface="+mn-lt"/>
              </a:rPr>
              <a:t>specialised</a:t>
            </a:r>
            <a:r>
              <a:rPr lang="en-US" dirty="0">
                <a:cs typeface="+mn-lt"/>
              </a:rPr>
              <a:t> clinic in an outpatient gynae department for both pregnant and non-pregnant women.  </a:t>
            </a:r>
          </a:p>
          <a:p>
            <a:endParaRPr lang="en-US" dirty="0">
              <a:cs typeface="+mn-lt"/>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1852C4D-66BD-4B03-8FCB-E92320470BB8}" type="slidenum">
              <a:rPr lang="en-GB"/>
              <a:t>8</a:t>
            </a:fld>
            <a:endParaRPr lang="en-GB"/>
          </a:p>
        </p:txBody>
      </p:sp>
    </p:spTree>
    <p:extLst>
      <p:ext uri="{BB962C8B-B14F-4D97-AF65-F5344CB8AC3E}">
        <p14:creationId xmlns:p14="http://schemas.microsoft.com/office/powerpoint/2010/main" val="319822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dirty="0"/>
              <a:t>Why is this important? </a:t>
            </a:r>
            <a:br>
              <a:rPr lang="en-GB" dirty="0"/>
            </a:br>
            <a:endParaRPr lang="en-GB" dirty="0"/>
          </a:p>
          <a:p>
            <a:pPr marL="342900" indent="-342900">
              <a:buFont typeface="Arial"/>
              <a:buChar char="•"/>
            </a:pPr>
            <a:r>
              <a:rPr lang="en-GB" dirty="0"/>
              <a:t>More than 200 million girls and women alive today have been subject to FGM </a:t>
            </a:r>
            <a:endParaRPr lang="en-US" dirty="0">
              <a:cs typeface="Calibri" panose="020F0502020204030204"/>
            </a:endParaRPr>
          </a:p>
          <a:p>
            <a:endParaRPr lang="en-GB" dirty="0"/>
          </a:p>
          <a:p>
            <a:pPr marL="342900" indent="-342900">
              <a:buFont typeface="Arial"/>
              <a:buChar char="•"/>
            </a:pPr>
            <a:r>
              <a:rPr lang="en-GB" dirty="0"/>
              <a:t>In the UK it is estimated that around 137,000 women have undergone FGM and some 60,000 girls under 15 are at risk- and those are the ones we know about. </a:t>
            </a:r>
          </a:p>
          <a:p>
            <a:pPr marL="342900" indent="-342900">
              <a:buFont typeface="Arial"/>
              <a:buChar char="•"/>
            </a:pPr>
            <a:endParaRPr lang="en-GB" dirty="0">
              <a:cs typeface="+mn-lt"/>
            </a:endParaRPr>
          </a:p>
          <a:p>
            <a:pPr marL="0" indent="0">
              <a:buFont typeface="Arial"/>
              <a:buNone/>
            </a:pPr>
            <a:r>
              <a:rPr lang="en-GB" dirty="0">
                <a:cs typeface="+mn-lt"/>
              </a:rPr>
              <a:t>AND THESE ARE THE ONES WE KNOW ABOUT </a:t>
            </a:r>
          </a:p>
          <a:p>
            <a:endParaRPr lang="en-GB" dirty="0">
              <a:cs typeface="Calibri"/>
            </a:endParaRPr>
          </a:p>
          <a:p>
            <a:endParaRPr lang="en-GB" dirty="0">
              <a:cs typeface="Calibri"/>
            </a:endParaRPr>
          </a:p>
          <a:p>
            <a:r>
              <a:rPr lang="en-GB" dirty="0">
                <a:cs typeface="Calibri"/>
              </a:rPr>
              <a:t>Prevention is of course prevalent, and the safeguarding of children is at the forefront. And this is</a:t>
            </a:r>
            <a:r>
              <a:rPr lang="en-GB" baseline="0" dirty="0">
                <a:cs typeface="Calibri"/>
              </a:rPr>
              <a:t> why its incredibly important to be informed, to have a good knowledge base and a variety of roles and professionals involved. </a:t>
            </a:r>
            <a:r>
              <a:rPr lang="en-GB" dirty="0">
                <a:cs typeface="Calibri"/>
              </a:rPr>
              <a:t> </a:t>
            </a:r>
            <a:br>
              <a:rPr lang="en-GB" dirty="0">
                <a:cs typeface="+mn-lt"/>
              </a:rPr>
            </a:br>
            <a:br>
              <a:rPr lang="en-GB" dirty="0">
                <a:cs typeface="+mn-lt"/>
              </a:rPr>
            </a:br>
            <a:r>
              <a:rPr lang="en-GB" dirty="0">
                <a:cs typeface="Calibri"/>
              </a:rPr>
              <a:t>But as a nurse</a:t>
            </a:r>
            <a:r>
              <a:rPr lang="en-GB" baseline="0" dirty="0">
                <a:cs typeface="Calibri"/>
              </a:rPr>
              <a:t> in the adult field </a:t>
            </a:r>
            <a:r>
              <a:rPr lang="en-GB" dirty="0">
                <a:cs typeface="Calibri"/>
              </a:rPr>
              <a:t>my question always was, what about the women this has already happened to? </a:t>
            </a:r>
            <a:br>
              <a:rPr lang="en-GB" dirty="0">
                <a:cs typeface="+mn-lt"/>
              </a:rPr>
            </a:br>
            <a:r>
              <a:rPr lang="en-GB" dirty="0">
                <a:cs typeface="Calibri"/>
              </a:rPr>
              <a:t>The women that have already undergone this horrific practice, who live here- How do</a:t>
            </a:r>
            <a:r>
              <a:rPr lang="en-GB" baseline="0" dirty="0">
                <a:cs typeface="Calibri"/>
              </a:rPr>
              <a:t> we as</a:t>
            </a:r>
            <a:r>
              <a:rPr lang="en-GB" dirty="0">
                <a:cs typeface="Calibri"/>
              </a:rPr>
              <a:t> healthcare professionals</a:t>
            </a:r>
            <a:r>
              <a:rPr lang="en-GB" baseline="0" dirty="0">
                <a:cs typeface="Calibri"/>
              </a:rPr>
              <a:t> </a:t>
            </a:r>
            <a:r>
              <a:rPr lang="en-GB" dirty="0">
                <a:cs typeface="Calibri"/>
              </a:rPr>
              <a:t>support her? </a:t>
            </a:r>
          </a:p>
          <a:p>
            <a:endParaRPr lang="en-GB" dirty="0">
              <a:cs typeface="+mn-lt"/>
            </a:endParaRPr>
          </a:p>
        </p:txBody>
      </p:sp>
      <p:sp>
        <p:nvSpPr>
          <p:cNvPr id="4" name="Slide Number Placeholder 3"/>
          <p:cNvSpPr>
            <a:spLocks noGrp="1"/>
          </p:cNvSpPr>
          <p:nvPr>
            <p:ph type="sldNum" sz="quarter" idx="5"/>
          </p:nvPr>
        </p:nvSpPr>
        <p:spPr/>
        <p:txBody>
          <a:bodyPr/>
          <a:lstStyle/>
          <a:p>
            <a:fld id="{D1852C4D-66BD-4B03-8FCB-E92320470BB8}" type="slidenum">
              <a:rPr lang="en-GB"/>
              <a:t>9</a:t>
            </a:fld>
            <a:endParaRPr lang="en-GB"/>
          </a:p>
        </p:txBody>
      </p:sp>
    </p:spTree>
    <p:extLst>
      <p:ext uri="{BB962C8B-B14F-4D97-AF65-F5344CB8AC3E}">
        <p14:creationId xmlns:p14="http://schemas.microsoft.com/office/powerpoint/2010/main" val="142390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0986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604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3108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67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417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33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6344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095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784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7355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210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463010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nationalfgmcentre.org.uk/fgm/" TargetMode="External"/><Relationship Id="rId3" Type="http://schemas.openxmlformats.org/officeDocument/2006/relationships/hyperlink" Target="https://www.nisra.gov.uk/system/files/statistics/census-2021-main-statistics-for-northern-ireland-phase-1-statistical-bulletin-national-identity.pdf" TargetMode="External"/><Relationship Id="rId7" Type="http://schemas.openxmlformats.org/officeDocument/2006/relationships/hyperlink" Target="http://nationalfgmcentre.org.uk/wp-content/uploads/2019/06/FGM-Schools-Guidance-National-FGM-Centre.pdf" TargetMode="External"/><Relationship Id="rId12" Type="http://schemas.openxmlformats.org/officeDocument/2006/relationships/hyperlink" Target="https://www.who.int/news-room/fact-sheets/detail/female-genital-mutil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eani.org.uk/sites/default/files/2018-10/Female%20Genital%20Mutilation%20-%20%20Scoping%20Study%20smaller.pdf" TargetMode="External"/><Relationship Id="rId11" Type="http://schemas.openxmlformats.org/officeDocument/2006/relationships/hyperlink" Target="https://oslofreedomforum.com/talks/the-cruel-cut/" TargetMode="External"/><Relationship Id="rId5" Type="http://schemas.openxmlformats.org/officeDocument/2006/relationships/hyperlink" Target="https://www.legislation.gov.uk/ukpga/2003/31/contents" TargetMode="External"/><Relationship Id="rId10" Type="http://schemas.openxmlformats.org/officeDocument/2006/relationships/hyperlink" Target="https://www.gov.uk/guidance/female-genital-mutilation-fgm-migrant-health-guide" TargetMode="External"/><Relationship Id="rId4" Type="http://schemas.openxmlformats.org/officeDocument/2006/relationships/hyperlink" Target="https://www.legislation.gov.uk/ukpga/2015/9/part/5/crossheading/female-genital-mutilation/enacted?view=interweave" TargetMode="External"/><Relationship Id="rId9" Type="http://schemas.openxmlformats.org/officeDocument/2006/relationships/hyperlink" Target="https://www.nmc.org.uk/globalassets/sitedocuments/education-standards/future-nurse-proficiencies.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dirty="0"/>
          </a:p>
        </p:txBody>
      </p:sp>
      <p:sp>
        <p:nvSpPr>
          <p:cNvPr id="2" name="Title 1"/>
          <p:cNvSpPr>
            <a:spLocks noGrp="1"/>
          </p:cNvSpPr>
          <p:nvPr>
            <p:ph type="ctrTitle"/>
          </p:nvPr>
        </p:nvSpPr>
        <p:spPr>
          <a:xfrm>
            <a:off x="2558716" y="802830"/>
            <a:ext cx="7074568" cy="2898975"/>
          </a:xfrm>
        </p:spPr>
        <p:txBody>
          <a:bodyPr>
            <a:normAutofit fontScale="90000"/>
          </a:bodyPr>
          <a:lstStyle/>
          <a:p>
            <a:r>
              <a:rPr lang="en-GB" sz="5600" b="1" dirty="0">
                <a:solidFill>
                  <a:srgbClr val="FFFFFF"/>
                </a:solidFill>
                <a:cs typeface="Calibri Light"/>
              </a:rPr>
              <a:t>FGM: U</a:t>
            </a:r>
            <a:r>
              <a:rPr lang="en-GB" sz="5600" dirty="0">
                <a:solidFill>
                  <a:srgbClr val="FFFFFF"/>
                </a:solidFill>
                <a:cs typeface="Calibri Light"/>
              </a:rPr>
              <a:t>nderstanding the problem to improve future healthcare</a:t>
            </a:r>
            <a:r>
              <a:rPr lang="en-GB" sz="5600" b="1" dirty="0">
                <a:solidFill>
                  <a:srgbClr val="FFFFFF"/>
                </a:solidFill>
                <a:cs typeface="Calibri Light"/>
              </a:rPr>
              <a:t> </a:t>
            </a:r>
            <a:r>
              <a:rPr lang="en-GB" sz="5600" dirty="0">
                <a:solidFill>
                  <a:srgbClr val="FFFFFF"/>
                </a:solidFill>
                <a:cs typeface="Calibri Light"/>
              </a:rPr>
              <a:t>provision</a:t>
            </a:r>
          </a:p>
        </p:txBody>
      </p:sp>
      <p:sp>
        <p:nvSpPr>
          <p:cNvPr id="3" name="Subtitle 2"/>
          <p:cNvSpPr>
            <a:spLocks noGrp="1"/>
          </p:cNvSpPr>
          <p:nvPr>
            <p:ph type="subTitle" idx="1"/>
          </p:nvPr>
        </p:nvSpPr>
        <p:spPr>
          <a:xfrm>
            <a:off x="2703095" y="4663479"/>
            <a:ext cx="6930189" cy="2218047"/>
          </a:xfrm>
        </p:spPr>
        <p:txBody>
          <a:bodyPr vert="horz" lIns="91440" tIns="45720" rIns="91440" bIns="45720" rtlCol="0" anchor="t">
            <a:normAutofit/>
          </a:bodyPr>
          <a:lstStyle/>
          <a:p>
            <a:r>
              <a:rPr lang="en-GB" dirty="0">
                <a:solidFill>
                  <a:srgbClr val="FFFFFF"/>
                </a:solidFill>
                <a:cs typeface="Calibri"/>
              </a:rPr>
              <a:t>Grace McAleer</a:t>
            </a:r>
          </a:p>
          <a:p>
            <a:r>
              <a:rPr lang="en-GB" dirty="0">
                <a:solidFill>
                  <a:srgbClr val="FFFFFF"/>
                </a:solidFill>
                <a:cs typeface="Calibri"/>
              </a:rPr>
              <a:t>Staff Nurse</a:t>
            </a:r>
          </a:p>
          <a:p>
            <a:r>
              <a:rPr lang="en-GB" dirty="0">
                <a:solidFill>
                  <a:srgbClr val="FFFFFF"/>
                </a:solidFill>
                <a:cs typeface="Calibri"/>
              </a:rPr>
              <a:t>14.11.2023</a:t>
            </a:r>
            <a:br>
              <a:rPr lang="en-GB" dirty="0">
                <a:solidFill>
                  <a:srgbClr val="FFFFFF"/>
                </a:solidFill>
                <a:cs typeface="Calibri"/>
              </a:rPr>
            </a:br>
            <a:r>
              <a:rPr lang="en-GB" dirty="0">
                <a:solidFill>
                  <a:srgbClr val="FFFFFF"/>
                </a:solidFill>
                <a:cs typeface="Calibri"/>
              </a:rPr>
              <a:t>Lunchtime Seminar</a:t>
            </a:r>
            <a:endParaRPr lang="en-US" dirty="0">
              <a:solidFill>
                <a:srgbClr val="FFFFFF"/>
              </a:solidFill>
              <a:cs typeface="Calibri"/>
            </a:endParaRPr>
          </a:p>
          <a:p>
            <a:endParaRPr lang="en-GB" sz="1300" i="1" dirty="0">
              <a:solidFill>
                <a:srgbClr val="FFFFFF"/>
              </a:solidFill>
              <a:cs typeface="Calibri"/>
            </a:endParaRP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06278B0E-4A62-A9DF-EE2E-A2D82E6551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94" y="210196"/>
            <a:ext cx="608456" cy="1021930"/>
          </a:xfrm>
          <a:prstGeom prst="rect">
            <a:avLst/>
          </a:prstGeom>
        </p:spPr>
      </p:pic>
      <p:pic>
        <p:nvPicPr>
          <p:cNvPr id="11" name="Picture 10">
            <a:extLst>
              <a:ext uri="{FF2B5EF4-FFF2-40B4-BE49-F238E27FC236}">
                <a16:creationId xmlns:a16="http://schemas.microsoft.com/office/drawing/2014/main" id="{E75E827D-33A5-CAAD-C9A3-2FD3C741D9D2}"/>
              </a:ext>
            </a:extLst>
          </p:cNvPr>
          <p:cNvPicPr>
            <a:picLocks noChangeAspect="1"/>
          </p:cNvPicPr>
          <p:nvPr/>
        </p:nvPicPr>
        <p:blipFill>
          <a:blip r:embed="rId4"/>
          <a:stretch>
            <a:fillRect/>
          </a:stretch>
        </p:blipFill>
        <p:spPr>
          <a:xfrm>
            <a:off x="10182454" y="210196"/>
            <a:ext cx="1916667" cy="64841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8B2E3C36-8F81-F071-D747-ACE4F359C1BD}"/>
              </a:ext>
            </a:extLst>
          </p:cNvPr>
          <p:cNvSpPr>
            <a:spLocks noGrp="1"/>
          </p:cNvSpPr>
          <p:nvPr>
            <p:ph type="title"/>
          </p:nvPr>
        </p:nvSpPr>
        <p:spPr>
          <a:xfrm>
            <a:off x="309285" y="1234487"/>
            <a:ext cx="4147696" cy="2414488"/>
          </a:xfrm>
        </p:spPr>
        <p:txBody>
          <a:bodyPr anchor="t">
            <a:normAutofit/>
          </a:bodyPr>
          <a:lstStyle/>
          <a:p>
            <a:pPr algn="ctr"/>
            <a:r>
              <a:rPr lang="en-GB" sz="4200" dirty="0">
                <a:solidFill>
                  <a:srgbClr val="FFFFFF"/>
                </a:solidFill>
                <a:cs typeface="Calibri Light"/>
              </a:rPr>
              <a:t>Northern Ireland </a:t>
            </a:r>
            <a:br>
              <a:rPr lang="en-GB" sz="4200" dirty="0">
                <a:solidFill>
                  <a:srgbClr val="FFFFFF"/>
                </a:solidFill>
                <a:cs typeface="Calibri Light"/>
              </a:rPr>
            </a:br>
            <a:r>
              <a:rPr lang="en-GB" sz="4200" dirty="0">
                <a:solidFill>
                  <a:srgbClr val="FFFFFF"/>
                </a:solidFill>
                <a:cs typeface="Calibri Light"/>
              </a:rPr>
              <a:t>    Context</a:t>
            </a:r>
          </a:p>
        </p:txBody>
      </p:sp>
      <p:sp>
        <p:nvSpPr>
          <p:cNvPr id="3" name="Content Placeholder 2">
            <a:extLst>
              <a:ext uri="{FF2B5EF4-FFF2-40B4-BE49-F238E27FC236}">
                <a16:creationId xmlns:a16="http://schemas.microsoft.com/office/drawing/2014/main" id="{EB5D8F62-C50F-4ECC-5ACF-EC3D98D81F25}"/>
              </a:ext>
            </a:extLst>
          </p:cNvPr>
          <p:cNvSpPr>
            <a:spLocks noGrp="1"/>
          </p:cNvSpPr>
          <p:nvPr>
            <p:ph idx="1"/>
          </p:nvPr>
        </p:nvSpPr>
        <p:spPr>
          <a:xfrm>
            <a:off x="5977743" y="290911"/>
            <a:ext cx="5904972" cy="3885666"/>
          </a:xfrm>
        </p:spPr>
        <p:txBody>
          <a:bodyPr vert="horz" lIns="91440" tIns="45720" rIns="91440" bIns="45720" rtlCol="0" anchor="t">
            <a:normAutofit lnSpcReduction="10000"/>
          </a:bodyPr>
          <a:lstStyle/>
          <a:p>
            <a:pPr marL="0" indent="0">
              <a:buNone/>
            </a:pPr>
            <a:r>
              <a:rPr lang="en-GB" sz="3200" b="1" dirty="0">
                <a:cs typeface="Calibri"/>
              </a:rPr>
              <a:t>Census Northern Ireland Statistical Bulletin (2021) highlights that: </a:t>
            </a:r>
            <a:endParaRPr lang="en-US" sz="3200" b="1" dirty="0"/>
          </a:p>
          <a:p>
            <a:pPr marL="0" indent="0">
              <a:buNone/>
            </a:pPr>
            <a:br>
              <a:rPr lang="en-GB" sz="2200" dirty="0">
                <a:cs typeface="Calibri"/>
              </a:rPr>
            </a:br>
            <a:r>
              <a:rPr lang="en-GB" dirty="0">
                <a:cs typeface="Calibri"/>
              </a:rPr>
              <a:t>The fastest growing group of people is ‘Other National Identities’ from outside UK and Ireland</a:t>
            </a:r>
            <a:r>
              <a:rPr lang="en-GB" sz="2200" dirty="0">
                <a:cs typeface="Calibri"/>
              </a:rPr>
              <a:t>. </a:t>
            </a:r>
            <a:endParaRPr lang="en-GB" dirty="0">
              <a:cs typeface="Calibri"/>
            </a:endParaRPr>
          </a:p>
          <a:p>
            <a:pPr marL="0" indent="0">
              <a:buNone/>
            </a:pPr>
            <a:br>
              <a:rPr lang="en-GB" sz="2200" dirty="0">
                <a:cs typeface="Calibri"/>
              </a:rPr>
            </a:br>
            <a:r>
              <a:rPr lang="en-GB" sz="2200" dirty="0">
                <a:cs typeface="Calibri"/>
              </a:rPr>
              <a:t>This group is up from </a:t>
            </a:r>
            <a:r>
              <a:rPr lang="en-GB" sz="2200" b="1" dirty="0">
                <a:cs typeface="Calibri"/>
              </a:rPr>
              <a:t>61,900 </a:t>
            </a:r>
            <a:r>
              <a:rPr lang="en-GB" sz="2200" dirty="0">
                <a:cs typeface="Calibri"/>
              </a:rPr>
              <a:t>people in 2011 (3.4% of the population) to</a:t>
            </a:r>
            <a:r>
              <a:rPr lang="en-GB" sz="2200" b="1" dirty="0">
                <a:cs typeface="Calibri"/>
              </a:rPr>
              <a:t> 113,400 </a:t>
            </a:r>
            <a:r>
              <a:rPr lang="en-GB" sz="2200" dirty="0">
                <a:cs typeface="Calibri"/>
              </a:rPr>
              <a:t>people in 2021 (6.0% of the population). </a:t>
            </a:r>
          </a:p>
        </p:txBody>
      </p:sp>
      <p:sp>
        <p:nvSpPr>
          <p:cNvPr id="4" name="TextBox 3">
            <a:extLst>
              <a:ext uri="{FF2B5EF4-FFF2-40B4-BE49-F238E27FC236}">
                <a16:creationId xmlns:a16="http://schemas.microsoft.com/office/drawing/2014/main" id="{E60CC69D-5B83-9C09-32AB-FF1F1A708B81}"/>
              </a:ext>
            </a:extLst>
          </p:cNvPr>
          <p:cNvSpPr txBox="1"/>
          <p:nvPr/>
        </p:nvSpPr>
        <p:spPr>
          <a:xfrm>
            <a:off x="163405" y="4467487"/>
            <a:ext cx="11862141"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Despite diversity growth, it is difficult to find verified healthcare prevalence data for knowing and understanding the extent of people living with FGM in NI and their corresponding healthcare needs.</a:t>
            </a:r>
            <a:br>
              <a:rPr lang="en-GB" sz="2200" dirty="0">
                <a:cs typeface="Calibri"/>
              </a:rPr>
            </a:br>
            <a:r>
              <a:rPr lang="en-GB" sz="2200" dirty="0">
                <a:cs typeface="Calibri"/>
              </a:rPr>
              <a:t> </a:t>
            </a:r>
            <a:br>
              <a:rPr lang="en-GB" sz="2200" dirty="0">
                <a:cs typeface="Calibri"/>
              </a:rPr>
            </a:br>
            <a:r>
              <a:rPr lang="en-GB" sz="2200" dirty="0">
                <a:cs typeface="Calibri"/>
              </a:rPr>
              <a:t>FGM remains a relatively hidden problem due to cultural sensitivities and legal implications.</a:t>
            </a:r>
            <a:br>
              <a:rPr lang="en-GB" sz="2200" dirty="0">
                <a:cs typeface="Calibri"/>
              </a:rPr>
            </a:br>
            <a:endParaRPr lang="en-US" sz="2200" dirty="0">
              <a:cs typeface="Calibri"/>
            </a:endParaRPr>
          </a:p>
          <a:p>
            <a:r>
              <a:rPr lang="en-GB" sz="2200" dirty="0">
                <a:cs typeface="Calibri"/>
              </a:rPr>
              <a:t>I have reached out to PHA / Safeguarding /Midwifery / University Academics - for information and discussion.</a:t>
            </a:r>
            <a:endParaRPr lang="en-GB" sz="2200" dirty="0"/>
          </a:p>
        </p:txBody>
      </p:sp>
    </p:spTree>
    <p:extLst>
      <p:ext uri="{BB962C8B-B14F-4D97-AF65-F5344CB8AC3E}">
        <p14:creationId xmlns:p14="http://schemas.microsoft.com/office/powerpoint/2010/main" val="255442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53D4-220C-093B-F66F-5491CBEFE701}"/>
              </a:ext>
            </a:extLst>
          </p:cNvPr>
          <p:cNvSpPr>
            <a:spLocks noGrp="1"/>
          </p:cNvSpPr>
          <p:nvPr>
            <p:ph type="title"/>
          </p:nvPr>
        </p:nvSpPr>
        <p:spPr>
          <a:xfrm>
            <a:off x="494731" y="380836"/>
            <a:ext cx="5712126" cy="1585823"/>
          </a:xfrm>
        </p:spPr>
        <p:txBody>
          <a:bodyPr/>
          <a:lstStyle/>
          <a:p>
            <a:r>
              <a:rPr lang="en-GB" sz="3600" b="1" dirty="0">
                <a:cs typeface="Calibri Light"/>
              </a:rPr>
              <a:t>Identifying the Gaps: </a:t>
            </a:r>
            <a:br>
              <a:rPr lang="en-GB" sz="3600" b="1" dirty="0">
                <a:cs typeface="Calibri Light"/>
              </a:rPr>
            </a:br>
            <a:r>
              <a:rPr lang="en-GB" sz="3600" b="1" dirty="0">
                <a:cs typeface="Calibri Light"/>
              </a:rPr>
              <a:t>NI Scoping Study </a:t>
            </a:r>
            <a:br>
              <a:rPr lang="en-GB" sz="3600" b="1" dirty="0">
                <a:cs typeface="Calibri Light"/>
              </a:rPr>
            </a:br>
            <a:r>
              <a:rPr lang="en-GB" sz="2800" dirty="0">
                <a:cs typeface="Calibri Light"/>
              </a:rPr>
              <a:t>(Mackle et al, 2018)</a:t>
            </a:r>
            <a:endParaRPr lang="en-US" sz="2800" dirty="0"/>
          </a:p>
        </p:txBody>
      </p:sp>
      <p:graphicFrame>
        <p:nvGraphicFramePr>
          <p:cNvPr id="18" name="Content Placeholder 14">
            <a:extLst>
              <a:ext uri="{FF2B5EF4-FFF2-40B4-BE49-F238E27FC236}">
                <a16:creationId xmlns:a16="http://schemas.microsoft.com/office/drawing/2014/main" id="{AF41065A-863E-4988-3452-5B51F4E6214C}"/>
              </a:ext>
            </a:extLst>
          </p:cNvPr>
          <p:cNvGraphicFramePr>
            <a:graphicFrameLocks noGrp="1"/>
          </p:cNvGraphicFramePr>
          <p:nvPr>
            <p:ph idx="1"/>
            <p:extLst>
              <p:ext uri="{D42A27DB-BD31-4B8C-83A1-F6EECF244321}">
                <p14:modId xmlns:p14="http://schemas.microsoft.com/office/powerpoint/2010/main" val="4033337872"/>
              </p:ext>
            </p:extLst>
          </p:nvPr>
        </p:nvGraphicFramePr>
        <p:xfrm>
          <a:off x="6095999" y="841225"/>
          <a:ext cx="5712126" cy="5175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Placeholder 15">
            <a:extLst>
              <a:ext uri="{FF2B5EF4-FFF2-40B4-BE49-F238E27FC236}">
                <a16:creationId xmlns:a16="http://schemas.microsoft.com/office/drawing/2014/main" id="{C9914FC0-E0EE-3A19-0B29-9A568451F02C}"/>
              </a:ext>
            </a:extLst>
          </p:cNvPr>
          <p:cNvSpPr>
            <a:spLocks noGrp="1"/>
          </p:cNvSpPr>
          <p:nvPr>
            <p:ph type="body" sz="half" idx="2"/>
          </p:nvPr>
        </p:nvSpPr>
        <p:spPr>
          <a:xfrm>
            <a:off x="309905" y="2295732"/>
            <a:ext cx="5601269" cy="4084757"/>
          </a:xfrm>
        </p:spPr>
        <p:txBody>
          <a:bodyPr vert="horz" lIns="91440" tIns="45720" rIns="91440" bIns="45720" rtlCol="0" anchor="t">
            <a:noAutofit/>
          </a:bodyPr>
          <a:lstStyle/>
          <a:p>
            <a:pPr marL="342900" indent="-342900">
              <a:buFont typeface="Wingdings" panose="020B0604020202020204" pitchFamily="34" charset="0"/>
              <a:buChar char="Ø"/>
            </a:pPr>
            <a:r>
              <a:rPr lang="en-GB" sz="2200" dirty="0">
                <a:cs typeface="Calibri"/>
              </a:rPr>
              <a:t>Commissioned by the African and Caribbean Support Organisation Northern Ireland (ACSONI). </a:t>
            </a:r>
            <a:endParaRPr lang="en-US" dirty="0">
              <a:cs typeface="Calibri"/>
            </a:endParaRPr>
          </a:p>
          <a:p>
            <a:pPr marL="342900" indent="-342900">
              <a:buFont typeface="Wingdings" panose="020B0604020202020204" pitchFamily="34" charset="0"/>
              <a:buChar char="Ø"/>
            </a:pPr>
            <a:r>
              <a:rPr lang="en-GB" sz="2200" dirty="0">
                <a:cs typeface="Calibri"/>
              </a:rPr>
              <a:t>Highlighted similar issues to what I have experienced in obtaining information.</a:t>
            </a:r>
            <a:endParaRPr lang="en-US" dirty="0">
              <a:cs typeface="Calibri"/>
            </a:endParaRPr>
          </a:p>
          <a:p>
            <a:r>
              <a:rPr lang="en-GB" sz="2200" b="1" dirty="0">
                <a:cs typeface="Calibri"/>
              </a:rPr>
              <a:t>Key Recommendations for Action </a:t>
            </a:r>
          </a:p>
          <a:p>
            <a:pPr marL="342900" indent="-342900">
              <a:buFont typeface="Wingdings" panose="05000000000000000000" pitchFamily="2" charset="2"/>
              <a:buChar char="Ø"/>
            </a:pPr>
            <a:r>
              <a:rPr lang="en-GB" sz="2200" dirty="0">
                <a:cs typeface="Calibri"/>
              </a:rPr>
              <a:t>Specific FGM and culturally sensitive training in the healthcare sector is needed. </a:t>
            </a:r>
          </a:p>
          <a:p>
            <a:pPr marL="342900" indent="-342900">
              <a:buFont typeface="Wingdings" panose="05000000000000000000" pitchFamily="2" charset="2"/>
              <a:buChar char="Ø"/>
            </a:pPr>
            <a:r>
              <a:rPr lang="en-GB" sz="2200" dirty="0">
                <a:cs typeface="Calibri"/>
              </a:rPr>
              <a:t>Gap in Service Provision to be addressed for those impacted by FGM.</a:t>
            </a:r>
          </a:p>
          <a:p>
            <a:pPr marL="342900" indent="-342900">
              <a:buFont typeface="Wingdings" panose="05000000000000000000" pitchFamily="2" charset="2"/>
              <a:buChar char="Ø"/>
            </a:pPr>
            <a:r>
              <a:rPr lang="en-GB" sz="2200" dirty="0">
                <a:cs typeface="Calibri"/>
              </a:rPr>
              <a:t>Strategic direction required.</a:t>
            </a:r>
          </a:p>
          <a:p>
            <a:pPr marL="342900" indent="-342900">
              <a:buFont typeface="Wingdings" panose="05000000000000000000" pitchFamily="2" charset="2"/>
              <a:buChar char="Ø"/>
            </a:pPr>
            <a:endParaRPr lang="en-GB" sz="2200" dirty="0">
              <a:cs typeface="Calibri"/>
            </a:endParaRPr>
          </a:p>
          <a:p>
            <a:endParaRPr lang="en-GB" dirty="0">
              <a:cs typeface="Calibri"/>
            </a:endParaRPr>
          </a:p>
        </p:txBody>
      </p:sp>
    </p:spTree>
    <p:extLst>
      <p:ext uri="{BB962C8B-B14F-4D97-AF65-F5344CB8AC3E}">
        <p14:creationId xmlns:p14="http://schemas.microsoft.com/office/powerpoint/2010/main" val="2932195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166F37F-24A0-651E-961D-CAF906233AC4}"/>
              </a:ext>
            </a:extLst>
          </p:cNvPr>
          <p:cNvSpPr>
            <a:spLocks noGrp="1"/>
          </p:cNvSpPr>
          <p:nvPr>
            <p:ph type="title"/>
          </p:nvPr>
        </p:nvSpPr>
        <p:spPr>
          <a:xfrm>
            <a:off x="3372540" y="2171509"/>
            <a:ext cx="5561938" cy="2513516"/>
          </a:xfrm>
        </p:spPr>
        <p:txBody>
          <a:bodyPr vert="horz" lIns="91440" tIns="45720" rIns="91440" bIns="45720" rtlCol="0" anchor="b">
            <a:normAutofit fontScale="90000"/>
          </a:bodyPr>
          <a:lstStyle/>
          <a:p>
            <a:pPr algn="ctr"/>
            <a:r>
              <a:rPr lang="en-US" sz="6000" dirty="0">
                <a:cs typeface="Calibri Light"/>
              </a:rPr>
              <a:t>Improving NI healthcare for the future </a:t>
            </a:r>
            <a:endParaRPr lang="en-US" sz="6000" kern="1200" dirty="0">
              <a:solidFill>
                <a:schemeClr val="tx1"/>
              </a:solidFill>
              <a:latin typeface="+mj-lt"/>
              <a:ea typeface="+mj-ea"/>
              <a:cs typeface="+mj-cs"/>
            </a:endParaRP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0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D8E13E-523F-7A62-BEED-12B89EB87C4C}"/>
              </a:ext>
            </a:extLst>
          </p:cNvPr>
          <p:cNvSpPr>
            <a:spLocks noGrp="1"/>
          </p:cNvSpPr>
          <p:nvPr>
            <p:ph type="title"/>
          </p:nvPr>
        </p:nvSpPr>
        <p:spPr>
          <a:xfrm>
            <a:off x="686834" y="1153572"/>
            <a:ext cx="3200400" cy="4461163"/>
          </a:xfrm>
        </p:spPr>
        <p:txBody>
          <a:bodyPr>
            <a:normAutofit/>
          </a:bodyPr>
          <a:lstStyle/>
          <a:p>
            <a:r>
              <a:rPr lang="en-GB" dirty="0">
                <a:solidFill>
                  <a:srgbClr val="FFFFFF"/>
                </a:solidFill>
                <a:cs typeface="Calibri Light"/>
              </a:rPr>
              <a:t>Now what for future health care provision?</a:t>
            </a:r>
            <a:endParaRPr lang="en-GB"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4842967A-2B5E-2BFE-9886-199755ABC2BA}"/>
              </a:ext>
            </a:extLst>
          </p:cNvPr>
          <p:cNvSpPr>
            <a:spLocks noGrp="1"/>
          </p:cNvSpPr>
          <p:nvPr>
            <p:ph idx="1"/>
          </p:nvPr>
        </p:nvSpPr>
        <p:spPr>
          <a:xfrm>
            <a:off x="4246025" y="568411"/>
            <a:ext cx="7715316" cy="5867344"/>
          </a:xfrm>
        </p:spPr>
        <p:txBody>
          <a:bodyPr vert="horz" lIns="91440" tIns="45720" rIns="91440" bIns="45720" rtlCol="0" anchor="ctr">
            <a:normAutofit fontScale="92500" lnSpcReduction="20000"/>
          </a:bodyPr>
          <a:lstStyle/>
          <a:p>
            <a:pPr marL="0" indent="0">
              <a:buNone/>
            </a:pPr>
            <a:r>
              <a:rPr lang="en-GB" sz="4000" b="1" dirty="0">
                <a:cs typeface="Calibri"/>
              </a:rPr>
              <a:t>What is available outside NI </a:t>
            </a:r>
            <a:br>
              <a:rPr lang="en-GB" sz="4000" b="1" dirty="0">
                <a:cs typeface="Calibri"/>
              </a:rPr>
            </a:br>
            <a:br>
              <a:rPr lang="en-GB" sz="4000" b="1" dirty="0">
                <a:cs typeface="Calibri"/>
              </a:rPr>
            </a:br>
            <a:r>
              <a:rPr lang="en-GB" sz="4000" b="1" dirty="0">
                <a:cs typeface="Calibri"/>
              </a:rPr>
              <a:t> </a:t>
            </a:r>
            <a:r>
              <a:rPr lang="en-GB" sz="2200" dirty="0">
                <a:cs typeface="Calibri"/>
              </a:rPr>
              <a:t>- </a:t>
            </a:r>
            <a:r>
              <a:rPr lang="en-GB" sz="2400" dirty="0">
                <a:cs typeface="Calibri"/>
              </a:rPr>
              <a:t>NHS Pilot scheme of 8 FGM support clinics (NHS England 2021)</a:t>
            </a:r>
            <a:br>
              <a:rPr lang="en-GB" sz="2400" dirty="0">
                <a:cs typeface="Calibri"/>
              </a:rPr>
            </a:br>
            <a:br>
              <a:rPr lang="en-GB" sz="2400" b="1" dirty="0">
                <a:cs typeface="Calibri"/>
              </a:rPr>
            </a:br>
            <a:r>
              <a:rPr lang="en-GB" sz="2400" dirty="0">
                <a:cs typeface="Calibri"/>
              </a:rPr>
              <a:t>Services for BOTH pregnant and non-pregnant women</a:t>
            </a:r>
          </a:p>
          <a:p>
            <a:pPr marL="0" indent="0">
              <a:buNone/>
            </a:pPr>
            <a:r>
              <a:rPr lang="en-GB" sz="2400" dirty="0">
                <a:cs typeface="Calibri"/>
              </a:rPr>
              <a:t>The clinic staffs: midwives, nurses, health advocates (Arabic and Somali) and specialist counselling support. </a:t>
            </a:r>
          </a:p>
          <a:p>
            <a:pPr marL="342900" indent="-342900">
              <a:buFont typeface="Wingdings" panose="020B0604020202020204" pitchFamily="34" charset="0"/>
              <a:buChar char="Ø"/>
            </a:pPr>
            <a:r>
              <a:rPr lang="en-GB" sz="2400" dirty="0">
                <a:cs typeface="Calibri"/>
              </a:rPr>
              <a:t>Support</a:t>
            </a:r>
            <a:endParaRPr lang="en-US" sz="2400" dirty="0">
              <a:cs typeface="Calibri"/>
            </a:endParaRPr>
          </a:p>
          <a:p>
            <a:pPr marL="342900" indent="-342900">
              <a:buFont typeface="Wingdings" panose="020B0604020202020204" pitchFamily="34" charset="0"/>
              <a:buChar char="Ø"/>
            </a:pPr>
            <a:r>
              <a:rPr lang="en-GB" sz="2400" dirty="0">
                <a:cs typeface="Calibri"/>
              </a:rPr>
              <a:t>Educated on their bodies (husbands/partners welcome)</a:t>
            </a:r>
            <a:endParaRPr lang="en-US" sz="2400" dirty="0">
              <a:cs typeface="Calibri"/>
            </a:endParaRPr>
          </a:p>
          <a:p>
            <a:pPr marL="342900" indent="-342900">
              <a:buFont typeface="Wingdings" panose="020B0604020202020204" pitchFamily="34" charset="0"/>
              <a:buChar char="Ø"/>
            </a:pPr>
            <a:r>
              <a:rPr lang="en-GB" sz="2400" dirty="0">
                <a:cs typeface="Calibri"/>
              </a:rPr>
              <a:t>Educated on laws around FGM </a:t>
            </a:r>
            <a:endParaRPr lang="en-US" sz="2400" dirty="0">
              <a:cs typeface="Calibri"/>
            </a:endParaRPr>
          </a:p>
          <a:p>
            <a:pPr marL="342900" indent="-342900">
              <a:buFont typeface="Wingdings" panose="020B0604020202020204" pitchFamily="34" charset="0"/>
              <a:buChar char="Ø"/>
            </a:pPr>
            <a:r>
              <a:rPr lang="en-GB" sz="2400" dirty="0">
                <a:cs typeface="Calibri"/>
              </a:rPr>
              <a:t>Assessed and FGM type identified </a:t>
            </a:r>
            <a:endParaRPr lang="en-US" sz="2400" dirty="0">
              <a:cs typeface="Calibri"/>
            </a:endParaRPr>
          </a:p>
          <a:p>
            <a:pPr marL="342900" indent="-342900">
              <a:buFont typeface="Wingdings" panose="020B0604020202020204" pitchFamily="34" charset="0"/>
              <a:buChar char="Ø"/>
            </a:pPr>
            <a:r>
              <a:rPr lang="en-GB" sz="2400" dirty="0">
                <a:cs typeface="Calibri"/>
              </a:rPr>
              <a:t>Offers a </a:t>
            </a:r>
            <a:r>
              <a:rPr lang="en-GB" sz="2400" dirty="0" err="1">
                <a:cs typeface="Calibri"/>
              </a:rPr>
              <a:t>deinfibulation</a:t>
            </a:r>
            <a:r>
              <a:rPr lang="en-GB" sz="2400" dirty="0">
                <a:cs typeface="Calibri"/>
              </a:rPr>
              <a:t> service - a procedure to reopen the scar tissue, aiding menstruation and urination. </a:t>
            </a:r>
          </a:p>
          <a:p>
            <a:pPr marL="342900" indent="-342900">
              <a:buFont typeface="Wingdings" panose="020B0604020202020204" pitchFamily="34" charset="0"/>
              <a:buChar char="Ø"/>
            </a:pPr>
            <a:r>
              <a:rPr lang="en-GB" sz="2400" dirty="0">
                <a:cs typeface="Calibri"/>
              </a:rPr>
              <a:t>They are all offered the counselling services </a:t>
            </a:r>
          </a:p>
          <a:p>
            <a:pPr marL="342900" indent="-342900">
              <a:buFont typeface="Wingdings" panose="020B0604020202020204" pitchFamily="34" charset="0"/>
              <a:buChar char="Ø"/>
            </a:pPr>
            <a:r>
              <a:rPr lang="en-GB" sz="2400" dirty="0">
                <a:cs typeface="Calibri"/>
              </a:rPr>
              <a:t>Referral to pain management specialist services</a:t>
            </a:r>
          </a:p>
          <a:p>
            <a:pPr marL="0" indent="0">
              <a:buNone/>
            </a:pPr>
            <a:br>
              <a:rPr lang="en-GB" sz="2400" dirty="0">
                <a:cs typeface="Calibri"/>
              </a:rPr>
            </a:br>
            <a:r>
              <a:rPr lang="en-GB" sz="2400" dirty="0">
                <a:cs typeface="Calibri"/>
              </a:rPr>
              <a:t>Similar clinics in Dublin x2 </a:t>
            </a:r>
          </a:p>
          <a:p>
            <a:endParaRPr lang="en-GB" sz="2400" dirty="0">
              <a:cs typeface="Calibri"/>
            </a:endParaRPr>
          </a:p>
        </p:txBody>
      </p:sp>
    </p:spTree>
    <p:extLst>
      <p:ext uri="{BB962C8B-B14F-4D97-AF65-F5344CB8AC3E}">
        <p14:creationId xmlns:p14="http://schemas.microsoft.com/office/powerpoint/2010/main" val="300584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4E1BBE3-527C-E60D-503F-C39FED6DAFE9}"/>
              </a:ext>
            </a:extLst>
          </p:cNvPr>
          <p:cNvSpPr>
            <a:spLocks noGrp="1"/>
          </p:cNvSpPr>
          <p:nvPr>
            <p:ph idx="1"/>
          </p:nvPr>
        </p:nvSpPr>
        <p:spPr>
          <a:xfrm>
            <a:off x="630936" y="2807208"/>
            <a:ext cx="3429000" cy="2134616"/>
          </a:xfrm>
        </p:spPr>
        <p:txBody>
          <a:bodyPr anchor="t">
            <a:normAutofit/>
          </a:bodyPr>
          <a:lstStyle/>
          <a:p>
            <a:pPr marL="0" indent="0">
              <a:buNone/>
            </a:pPr>
            <a:r>
              <a:rPr lang="en-GB" sz="2200" b="1" dirty="0">
                <a:effectLst/>
                <a:latin typeface="Calibri" panose="020F0502020204030204" pitchFamily="34" charset="0"/>
                <a:ea typeface="Times New Roman" panose="02020603050405020304" pitchFamily="18" charset="0"/>
                <a:cs typeface="Calibri" panose="020F0502020204030204" pitchFamily="34" charset="0"/>
              </a:rPr>
              <a:t>Estimated annual costs of FGM to the NHS is around £100 million related mainly to psychological care and long-term complications</a:t>
            </a:r>
            <a:r>
              <a:rPr lang="en-GB" sz="2200" dirty="0">
                <a:effectLst/>
                <a:latin typeface="Calibri" panose="020F0502020204030204" pitchFamily="34" charset="0"/>
                <a:ea typeface="Times New Roman" panose="02020603050405020304" pitchFamily="18" charset="0"/>
                <a:cs typeface="Calibri" panose="020F0502020204030204" pitchFamily="34" charset="0"/>
              </a:rPr>
              <a:t>.</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8EE4726-A1D8-9BA4-F00E-0B125E2335D5}"/>
              </a:ext>
            </a:extLst>
          </p:cNvPr>
          <p:cNvPicPr>
            <a:picLocks noChangeAspect="1"/>
          </p:cNvPicPr>
          <p:nvPr/>
        </p:nvPicPr>
        <p:blipFill>
          <a:blip r:embed="rId3"/>
          <a:stretch>
            <a:fillRect/>
          </a:stretch>
        </p:blipFill>
        <p:spPr>
          <a:xfrm>
            <a:off x="1874609" y="361757"/>
            <a:ext cx="8132064" cy="1826540"/>
          </a:xfrm>
          <a:prstGeom prst="rect">
            <a:avLst/>
          </a:prstGeom>
        </p:spPr>
      </p:pic>
      <p:sp>
        <p:nvSpPr>
          <p:cNvPr id="7" name="Oval 6">
            <a:extLst>
              <a:ext uri="{FF2B5EF4-FFF2-40B4-BE49-F238E27FC236}">
                <a16:creationId xmlns:a16="http://schemas.microsoft.com/office/drawing/2014/main" id="{E84FCA96-BFC8-B731-A6B1-A88644AE6857}"/>
              </a:ext>
            </a:extLst>
          </p:cNvPr>
          <p:cNvSpPr/>
          <p:nvPr/>
        </p:nvSpPr>
        <p:spPr>
          <a:xfrm>
            <a:off x="5232403" y="765710"/>
            <a:ext cx="2218360" cy="15072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51A99D7-5478-F28C-8FC2-12FD03990393}"/>
              </a:ext>
            </a:extLst>
          </p:cNvPr>
          <p:cNvPicPr>
            <a:picLocks noChangeAspect="1"/>
          </p:cNvPicPr>
          <p:nvPr/>
        </p:nvPicPr>
        <p:blipFill rotWithShape="1">
          <a:blip r:embed="rId4"/>
          <a:srcRect l="-1711" b="20778"/>
          <a:stretch/>
        </p:blipFill>
        <p:spPr>
          <a:xfrm>
            <a:off x="1846502" y="4892006"/>
            <a:ext cx="9783064" cy="1691214"/>
          </a:xfrm>
          <a:prstGeom prst="rect">
            <a:avLst/>
          </a:prstGeom>
        </p:spPr>
      </p:pic>
      <p:pic>
        <p:nvPicPr>
          <p:cNvPr id="10" name="Picture 9">
            <a:extLst>
              <a:ext uri="{FF2B5EF4-FFF2-40B4-BE49-F238E27FC236}">
                <a16:creationId xmlns:a16="http://schemas.microsoft.com/office/drawing/2014/main" id="{AB6716DA-6E7B-1674-953A-D4D77E584FEE}"/>
              </a:ext>
            </a:extLst>
          </p:cNvPr>
          <p:cNvPicPr>
            <a:picLocks noChangeAspect="1"/>
          </p:cNvPicPr>
          <p:nvPr/>
        </p:nvPicPr>
        <p:blipFill>
          <a:blip r:embed="rId5"/>
          <a:stretch>
            <a:fillRect/>
          </a:stretch>
        </p:blipFill>
        <p:spPr>
          <a:xfrm>
            <a:off x="3253433" y="5295753"/>
            <a:ext cx="2424479" cy="1557287"/>
          </a:xfrm>
          <a:prstGeom prst="rect">
            <a:avLst/>
          </a:prstGeom>
        </p:spPr>
      </p:pic>
      <p:pic>
        <p:nvPicPr>
          <p:cNvPr id="11" name="Picture 10">
            <a:extLst>
              <a:ext uri="{FF2B5EF4-FFF2-40B4-BE49-F238E27FC236}">
                <a16:creationId xmlns:a16="http://schemas.microsoft.com/office/drawing/2014/main" id="{0E8CC504-F5DC-B9DB-B02B-8195C361D012}"/>
              </a:ext>
            </a:extLst>
          </p:cNvPr>
          <p:cNvPicPr>
            <a:picLocks noChangeAspect="1"/>
          </p:cNvPicPr>
          <p:nvPr/>
        </p:nvPicPr>
        <p:blipFill>
          <a:blip r:embed="rId5"/>
          <a:stretch>
            <a:fillRect/>
          </a:stretch>
        </p:blipFill>
        <p:spPr>
          <a:xfrm>
            <a:off x="7575213" y="5335010"/>
            <a:ext cx="1594786" cy="1383120"/>
          </a:xfrm>
          <a:prstGeom prst="rect">
            <a:avLst/>
          </a:prstGeom>
        </p:spPr>
      </p:pic>
      <p:pic>
        <p:nvPicPr>
          <p:cNvPr id="13" name="Picture 12">
            <a:extLst>
              <a:ext uri="{FF2B5EF4-FFF2-40B4-BE49-F238E27FC236}">
                <a16:creationId xmlns:a16="http://schemas.microsoft.com/office/drawing/2014/main" id="{2AFF9C28-463D-0BC6-9532-A37774777C9E}"/>
              </a:ext>
            </a:extLst>
          </p:cNvPr>
          <p:cNvPicPr>
            <a:picLocks noChangeAspect="1"/>
          </p:cNvPicPr>
          <p:nvPr/>
        </p:nvPicPr>
        <p:blipFill>
          <a:blip r:embed="rId6"/>
          <a:stretch>
            <a:fillRect/>
          </a:stretch>
        </p:blipFill>
        <p:spPr>
          <a:xfrm>
            <a:off x="4373239" y="2351025"/>
            <a:ext cx="7528255" cy="2540981"/>
          </a:xfrm>
          <a:prstGeom prst="rect">
            <a:avLst/>
          </a:prstGeom>
        </p:spPr>
      </p:pic>
    </p:spTree>
    <p:extLst>
      <p:ext uri="{BB962C8B-B14F-4D97-AF65-F5344CB8AC3E}">
        <p14:creationId xmlns:p14="http://schemas.microsoft.com/office/powerpoint/2010/main" val="97891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3D85FC9-7A5F-31F0-EC14-B4D46EA50BC5}"/>
              </a:ext>
            </a:extLst>
          </p:cNvPr>
          <p:cNvPicPr>
            <a:picLocks noChangeAspect="1"/>
          </p:cNvPicPr>
          <p:nvPr/>
        </p:nvPicPr>
        <p:blipFill>
          <a:blip r:embed="rId3"/>
          <a:stretch>
            <a:fillRect/>
          </a:stretch>
        </p:blipFill>
        <p:spPr>
          <a:xfrm>
            <a:off x="1134462" y="774176"/>
            <a:ext cx="9992944" cy="5571065"/>
          </a:xfrm>
          <a:prstGeom prst="rect">
            <a:avLst/>
          </a:prstGeom>
          <a:ln>
            <a:noFill/>
          </a:ln>
        </p:spPr>
      </p:pic>
      <p:cxnSp>
        <p:nvCxnSpPr>
          <p:cNvPr id="17" name="Straight Connector 16">
            <a:extLst>
              <a:ext uri="{FF2B5EF4-FFF2-40B4-BE49-F238E27FC236}">
                <a16:creationId xmlns:a16="http://schemas.microsoft.com/office/drawing/2014/main" id="{9ED9543B-EF70-1098-EE3D-94C985F15F79}"/>
              </a:ext>
            </a:extLst>
          </p:cNvPr>
          <p:cNvCxnSpPr/>
          <p:nvPr/>
        </p:nvCxnSpPr>
        <p:spPr>
          <a:xfrm>
            <a:off x="1354667" y="6045977"/>
            <a:ext cx="948480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442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5FB0261-2B5F-5D0B-FF9E-8B2255854E70}"/>
              </a:ext>
            </a:extLst>
          </p:cNvPr>
          <p:cNvPicPr>
            <a:picLocks noChangeAspect="1"/>
          </p:cNvPicPr>
          <p:nvPr/>
        </p:nvPicPr>
        <p:blipFill>
          <a:blip r:embed="rId3"/>
          <a:stretch>
            <a:fillRect/>
          </a:stretch>
        </p:blipFill>
        <p:spPr>
          <a:xfrm>
            <a:off x="1298868" y="505482"/>
            <a:ext cx="9594263" cy="2254651"/>
          </a:xfrm>
          <a:prstGeom prst="rect">
            <a:avLst/>
          </a:prstGeom>
        </p:spPr>
      </p:pic>
      <p:pic>
        <p:nvPicPr>
          <p:cNvPr id="9" name="Picture 8">
            <a:extLst>
              <a:ext uri="{FF2B5EF4-FFF2-40B4-BE49-F238E27FC236}">
                <a16:creationId xmlns:a16="http://schemas.microsoft.com/office/drawing/2014/main" id="{D6414B7F-1A32-6589-A8D2-CBCB493533E6}"/>
              </a:ext>
            </a:extLst>
          </p:cNvPr>
          <p:cNvPicPr>
            <a:picLocks noChangeAspect="1"/>
          </p:cNvPicPr>
          <p:nvPr/>
        </p:nvPicPr>
        <p:blipFill>
          <a:blip r:embed="rId4"/>
          <a:stretch>
            <a:fillRect/>
          </a:stretch>
        </p:blipFill>
        <p:spPr>
          <a:xfrm>
            <a:off x="1298868" y="3265615"/>
            <a:ext cx="9594263" cy="1965277"/>
          </a:xfrm>
          <a:prstGeom prst="rect">
            <a:avLst/>
          </a:prstGeom>
        </p:spPr>
      </p:pic>
    </p:spTree>
    <p:extLst>
      <p:ext uri="{BB962C8B-B14F-4D97-AF65-F5344CB8AC3E}">
        <p14:creationId xmlns:p14="http://schemas.microsoft.com/office/powerpoint/2010/main" val="313370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A7E01E3-0CFD-9C51-6332-B2B00636621F}"/>
              </a:ext>
            </a:extLst>
          </p:cNvPr>
          <p:cNvPicPr>
            <a:picLocks noChangeAspect="1"/>
          </p:cNvPicPr>
          <p:nvPr/>
        </p:nvPicPr>
        <p:blipFill>
          <a:blip r:embed="rId3"/>
          <a:stretch>
            <a:fillRect/>
          </a:stretch>
        </p:blipFill>
        <p:spPr>
          <a:xfrm>
            <a:off x="228600" y="882169"/>
            <a:ext cx="11658600" cy="3497581"/>
          </a:xfrm>
          <a:prstGeom prst="rect">
            <a:avLst/>
          </a:prstGeom>
        </p:spPr>
      </p:pic>
      <p:sp>
        <p:nvSpPr>
          <p:cNvPr id="2" name="TextBox 1">
            <a:extLst>
              <a:ext uri="{FF2B5EF4-FFF2-40B4-BE49-F238E27FC236}">
                <a16:creationId xmlns:a16="http://schemas.microsoft.com/office/drawing/2014/main" id="{8B72AFFA-B1E7-5BD8-6612-2185F72ED755}"/>
              </a:ext>
            </a:extLst>
          </p:cNvPr>
          <p:cNvSpPr txBox="1"/>
          <p:nvPr/>
        </p:nvSpPr>
        <p:spPr>
          <a:xfrm>
            <a:off x="3634909" y="5087033"/>
            <a:ext cx="4845981" cy="646331"/>
          </a:xfrm>
          <a:prstGeom prst="rect">
            <a:avLst/>
          </a:prstGeom>
          <a:noFill/>
        </p:spPr>
        <p:txBody>
          <a:bodyPr wrap="square" rtlCol="0">
            <a:spAutoFit/>
          </a:bodyPr>
          <a:lstStyle/>
          <a:p>
            <a:r>
              <a:rPr lang="en-GB" sz="3600" b="1" dirty="0"/>
              <a:t>Financial vs Human cost</a:t>
            </a:r>
          </a:p>
        </p:txBody>
      </p:sp>
      <p:sp>
        <p:nvSpPr>
          <p:cNvPr id="3" name="TextBox 2">
            <a:extLst>
              <a:ext uri="{FF2B5EF4-FFF2-40B4-BE49-F238E27FC236}">
                <a16:creationId xmlns:a16="http://schemas.microsoft.com/office/drawing/2014/main" id="{D8708AB9-E785-E208-E87A-698817977423}"/>
              </a:ext>
            </a:extLst>
          </p:cNvPr>
          <p:cNvSpPr txBox="1"/>
          <p:nvPr/>
        </p:nvSpPr>
        <p:spPr>
          <a:xfrm>
            <a:off x="2054309" y="844069"/>
            <a:ext cx="8896866" cy="954107"/>
          </a:xfrm>
          <a:prstGeom prst="rect">
            <a:avLst/>
          </a:prstGeom>
          <a:solidFill>
            <a:schemeClr val="bg1"/>
          </a:solidFill>
        </p:spPr>
        <p:txBody>
          <a:bodyPr wrap="square" rtlCol="0">
            <a:spAutoFit/>
          </a:bodyPr>
          <a:lstStyle/>
          <a:p>
            <a:pPr algn="ctr"/>
            <a:r>
              <a:rPr lang="en-GB" sz="2800" b="1" dirty="0"/>
              <a:t>Summary of treatment costs for presenting symptoms for FGM clinics versus No FGM Clinics </a:t>
            </a:r>
          </a:p>
        </p:txBody>
      </p:sp>
    </p:spTree>
    <p:extLst>
      <p:ext uri="{BB962C8B-B14F-4D97-AF65-F5344CB8AC3E}">
        <p14:creationId xmlns:p14="http://schemas.microsoft.com/office/powerpoint/2010/main" val="281859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CE08C-BBBD-A47D-A788-379A0DE0AB36}"/>
              </a:ext>
            </a:extLst>
          </p:cNvPr>
          <p:cNvSpPr>
            <a:spLocks noGrp="1"/>
          </p:cNvSpPr>
          <p:nvPr>
            <p:ph type="title"/>
          </p:nvPr>
        </p:nvSpPr>
        <p:spPr>
          <a:xfrm>
            <a:off x="686834" y="1153572"/>
            <a:ext cx="3200400" cy="4461163"/>
          </a:xfrm>
        </p:spPr>
        <p:txBody>
          <a:bodyPr>
            <a:normAutofit/>
          </a:bodyPr>
          <a:lstStyle/>
          <a:p>
            <a:r>
              <a:rPr lang="en-GB">
                <a:solidFill>
                  <a:srgbClr val="FFFFFF"/>
                </a:solidFill>
              </a:rPr>
              <a:t>Where to now for Northern Ireland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A7EE9D-8967-0278-8676-3E60C906B6E7}"/>
              </a:ext>
            </a:extLst>
          </p:cNvPr>
          <p:cNvSpPr>
            <a:spLocks noGrp="1"/>
          </p:cNvSpPr>
          <p:nvPr>
            <p:ph idx="1"/>
          </p:nvPr>
        </p:nvSpPr>
        <p:spPr>
          <a:xfrm>
            <a:off x="4447308" y="591344"/>
            <a:ext cx="6906491" cy="5585619"/>
          </a:xfrm>
        </p:spPr>
        <p:txBody>
          <a:bodyPr anchor="ctr">
            <a:normAutofit/>
          </a:bodyPr>
          <a:lstStyle/>
          <a:p>
            <a:r>
              <a:rPr lang="en-US" sz="2400" dirty="0"/>
              <a:t>Collaboration – Likeminded people. Develop FGM support clinic</a:t>
            </a:r>
          </a:p>
          <a:p>
            <a:r>
              <a:rPr lang="en-US" sz="2400" dirty="0"/>
              <a:t>Access to NI Statistics – Patients who are already in our system receiving treatment for FGM complications.</a:t>
            </a:r>
          </a:p>
          <a:p>
            <a:r>
              <a:rPr lang="en-US" sz="2400" dirty="0"/>
              <a:t>Community engagement</a:t>
            </a:r>
          </a:p>
          <a:p>
            <a:r>
              <a:rPr lang="en-US" sz="2400" dirty="0"/>
              <a:t>Consideration for NI integrated health and social care – involving other health professionals in a service.</a:t>
            </a:r>
          </a:p>
          <a:p>
            <a:pPr marL="0" indent="0">
              <a:buNone/>
            </a:pPr>
            <a:endParaRPr lang="en-GB" sz="2400" dirty="0"/>
          </a:p>
        </p:txBody>
      </p:sp>
    </p:spTree>
    <p:extLst>
      <p:ext uri="{BB962C8B-B14F-4D97-AF65-F5344CB8AC3E}">
        <p14:creationId xmlns:p14="http://schemas.microsoft.com/office/powerpoint/2010/main" val="2054012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89404-59DE-D962-8147-9300E82D1B48}"/>
              </a:ext>
            </a:extLst>
          </p:cNvPr>
          <p:cNvSpPr>
            <a:spLocks noGrp="1"/>
          </p:cNvSpPr>
          <p:nvPr>
            <p:ph type="title"/>
          </p:nvPr>
        </p:nvSpPr>
        <p:spPr>
          <a:xfrm>
            <a:off x="838200" y="365125"/>
            <a:ext cx="10515600" cy="1325563"/>
          </a:xfrm>
        </p:spPr>
        <p:txBody>
          <a:bodyPr>
            <a:normAutofit/>
          </a:bodyPr>
          <a:lstStyle/>
          <a:p>
            <a:r>
              <a:rPr lang="en-GB" sz="5400" dirty="0">
                <a:cs typeface="Calibri Light"/>
              </a:rPr>
              <a:t>What I plan to do next: </a:t>
            </a:r>
            <a:endParaRPr lang="en-GB" sz="5400" dirty="0"/>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FEE95F-C302-9016-368F-D63EBDB6D6E4}"/>
              </a:ext>
            </a:extLst>
          </p:cNvPr>
          <p:cNvSpPr>
            <a:spLocks noGrp="1"/>
          </p:cNvSpPr>
          <p:nvPr>
            <p:ph idx="1"/>
          </p:nvPr>
        </p:nvSpPr>
        <p:spPr>
          <a:xfrm>
            <a:off x="823823" y="1884426"/>
            <a:ext cx="10515600" cy="4936998"/>
          </a:xfrm>
        </p:spPr>
        <p:txBody>
          <a:bodyPr vert="horz" lIns="91440" tIns="45720" rIns="91440" bIns="45720" rtlCol="0" anchor="t">
            <a:normAutofit/>
          </a:bodyPr>
          <a:lstStyle/>
          <a:p>
            <a:r>
              <a:rPr lang="en-GB" sz="2200" dirty="0">
                <a:cs typeface="Calibri"/>
              </a:rPr>
              <a:t>Organise a </a:t>
            </a:r>
            <a:r>
              <a:rPr lang="en-GB" sz="2200" b="1" dirty="0">
                <a:cs typeface="Calibri"/>
              </a:rPr>
              <a:t>Women’s Health Seminar </a:t>
            </a:r>
            <a:r>
              <a:rPr lang="en-GB" sz="2200" dirty="0">
                <a:cs typeface="Calibri"/>
              </a:rPr>
              <a:t>for Nursing and Social work Students about FGM and other relevant topic areas.</a:t>
            </a:r>
          </a:p>
          <a:p>
            <a:r>
              <a:rPr lang="en-GB" sz="2200" dirty="0">
                <a:cs typeface="Calibri"/>
              </a:rPr>
              <a:t>Following Registration - the opportunity to complete the "</a:t>
            </a:r>
            <a:r>
              <a:rPr lang="en-GB" sz="2200" b="1" dirty="0">
                <a:cs typeface="Calibri"/>
              </a:rPr>
              <a:t>train the trainer</a:t>
            </a:r>
            <a:r>
              <a:rPr lang="en-GB" sz="2200" dirty="0">
                <a:cs typeface="Calibri"/>
              </a:rPr>
              <a:t>"  programme offered by the National FGM Centre. </a:t>
            </a:r>
          </a:p>
          <a:p>
            <a:r>
              <a:rPr lang="en-GB" sz="2200" dirty="0">
                <a:cs typeface="Calibri"/>
              </a:rPr>
              <a:t>Continue to reach out to improve understanding in relation to </a:t>
            </a:r>
            <a:r>
              <a:rPr lang="en-GB" sz="2200" b="1" dirty="0">
                <a:cs typeface="Calibri"/>
              </a:rPr>
              <a:t>prevalence data, strategic policy direction, and service provision</a:t>
            </a:r>
            <a:r>
              <a:rPr lang="en-GB" sz="2200" dirty="0">
                <a:cs typeface="Calibri"/>
              </a:rPr>
              <a:t> for non-pregnancy related healthcare needs.</a:t>
            </a:r>
          </a:p>
          <a:p>
            <a:r>
              <a:rPr lang="en-GB" sz="2200" dirty="0">
                <a:cs typeface="Calibri"/>
              </a:rPr>
              <a:t>Continue to raise awareness and </a:t>
            </a:r>
            <a:r>
              <a:rPr lang="en-GB" sz="2200" b="1" dirty="0">
                <a:cs typeface="Calibri"/>
              </a:rPr>
              <a:t>highlight the gap </a:t>
            </a:r>
            <a:r>
              <a:rPr lang="en-GB" sz="2200" dirty="0">
                <a:cs typeface="Calibri"/>
              </a:rPr>
              <a:t>in service provision for non-pregnant women affected by FGM.</a:t>
            </a:r>
          </a:p>
          <a:p>
            <a:r>
              <a:rPr lang="en-US" sz="2200" b="1" dirty="0">
                <a:cs typeface="Calibri"/>
              </a:rPr>
              <a:t>Coaching/Mentorship </a:t>
            </a:r>
            <a:r>
              <a:rPr lang="en-US" sz="2200" dirty="0">
                <a:cs typeface="Calibri"/>
              </a:rPr>
              <a:t>– seek out opportunities to be coached/mentored by a leader in the field.</a:t>
            </a:r>
            <a:endParaRPr lang="en-GB" sz="2200" dirty="0">
              <a:cs typeface="Calibri"/>
            </a:endParaRPr>
          </a:p>
          <a:p>
            <a:r>
              <a:rPr lang="en-GB" sz="2200" dirty="0">
                <a:cs typeface="Calibri"/>
              </a:rPr>
              <a:t>Building and engaging in </a:t>
            </a:r>
            <a:r>
              <a:rPr lang="en-GB" sz="2200" b="1" dirty="0">
                <a:cs typeface="Calibri"/>
              </a:rPr>
              <a:t>community relationships</a:t>
            </a:r>
          </a:p>
          <a:p>
            <a:r>
              <a:rPr lang="en-US" sz="2200" dirty="0">
                <a:cs typeface="Calibri"/>
              </a:rPr>
              <a:t>The </a:t>
            </a:r>
            <a:r>
              <a:rPr lang="en-US" sz="2200" b="1" dirty="0">
                <a:cs typeface="Calibri"/>
              </a:rPr>
              <a:t>Healthcare Services Dream </a:t>
            </a:r>
            <a:r>
              <a:rPr lang="en-US" sz="2200" dirty="0">
                <a:cs typeface="Calibri"/>
              </a:rPr>
              <a:t>– provision of Services and Clinics similar to those available in London/Dublin.</a:t>
            </a:r>
          </a:p>
          <a:p>
            <a:endParaRPr lang="en-GB" sz="2200" dirty="0">
              <a:cs typeface="Calibri"/>
            </a:endParaRPr>
          </a:p>
        </p:txBody>
      </p:sp>
    </p:spTree>
    <p:extLst>
      <p:ext uri="{BB962C8B-B14F-4D97-AF65-F5344CB8AC3E}">
        <p14:creationId xmlns:p14="http://schemas.microsoft.com/office/powerpoint/2010/main" val="51903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BDC7D9-4962-72E7-B017-C8B2DC1FF680}"/>
              </a:ext>
            </a:extLst>
          </p:cNvPr>
          <p:cNvSpPr>
            <a:spLocks noGrp="1"/>
          </p:cNvSpPr>
          <p:nvPr>
            <p:ph type="title"/>
          </p:nvPr>
        </p:nvSpPr>
        <p:spPr>
          <a:xfrm>
            <a:off x="686834" y="591344"/>
            <a:ext cx="3200400" cy="5585619"/>
          </a:xfrm>
        </p:spPr>
        <p:txBody>
          <a:bodyPr>
            <a:normAutofit/>
          </a:bodyPr>
          <a:lstStyle/>
          <a:p>
            <a:r>
              <a:rPr lang="en-GB" dirty="0">
                <a:solidFill>
                  <a:srgbClr val="FFFFFF"/>
                </a:solidFill>
                <a:cs typeface="Calibri Light"/>
              </a:rPr>
              <a:t>Overview of Presentation </a:t>
            </a:r>
            <a:endParaRPr lang="en-GB"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23E2BB8-E8D9-AFD0-BD89-52C8E4EA3E6C}"/>
              </a:ext>
            </a:extLst>
          </p:cNvPr>
          <p:cNvSpPr>
            <a:spLocks noGrp="1"/>
          </p:cNvSpPr>
          <p:nvPr>
            <p:ph idx="1"/>
          </p:nvPr>
        </p:nvSpPr>
        <p:spPr>
          <a:xfrm>
            <a:off x="4447308" y="581917"/>
            <a:ext cx="7186527" cy="5585619"/>
          </a:xfrm>
        </p:spPr>
        <p:txBody>
          <a:bodyPr vert="horz" lIns="91440" tIns="45720" rIns="91440" bIns="45720" rtlCol="0" anchor="ctr">
            <a:normAutofit/>
          </a:bodyPr>
          <a:lstStyle/>
          <a:p>
            <a:pPr marL="0" indent="0">
              <a:buNone/>
            </a:pPr>
            <a:r>
              <a:rPr lang="en-GB" sz="2400" b="1" dirty="0">
                <a:cs typeface="Calibri"/>
              </a:rPr>
              <a:t>Understanding the problem</a:t>
            </a:r>
            <a:endParaRPr lang="en-US" sz="2400" b="1" dirty="0"/>
          </a:p>
          <a:p>
            <a:pPr>
              <a:buFont typeface="Calibri" panose="020B0604020202020204" pitchFamily="34" charset="0"/>
              <a:buChar char="-"/>
            </a:pPr>
            <a:r>
              <a:rPr lang="en-GB" sz="2400" dirty="0">
                <a:cs typeface="Calibri"/>
              </a:rPr>
              <a:t>What is FGM?</a:t>
            </a:r>
          </a:p>
          <a:p>
            <a:pPr>
              <a:buFont typeface="Calibri" panose="020B0604020202020204" pitchFamily="34" charset="0"/>
              <a:buChar char="-"/>
            </a:pPr>
            <a:r>
              <a:rPr lang="en-GB" sz="2400" dirty="0">
                <a:cs typeface="Calibri"/>
              </a:rPr>
              <a:t>Why it is important to know about: health implications and why it happens.</a:t>
            </a:r>
          </a:p>
          <a:p>
            <a:pPr>
              <a:buFont typeface="Calibri" panose="020B0604020202020204" pitchFamily="34" charset="0"/>
              <a:buChar char="-"/>
            </a:pPr>
            <a:r>
              <a:rPr lang="en-GB" sz="2400" dirty="0">
                <a:cs typeface="Calibri"/>
              </a:rPr>
              <a:t>The Global, UK, and NI context</a:t>
            </a:r>
          </a:p>
          <a:p>
            <a:pPr>
              <a:buFont typeface="Calibri" panose="020B0604020202020204" pitchFamily="34" charset="0"/>
              <a:buChar char="-"/>
            </a:pPr>
            <a:r>
              <a:rPr lang="en-GB" sz="2400" dirty="0">
                <a:cs typeface="Calibri"/>
              </a:rPr>
              <a:t>Challenges impacting understanding of the problem</a:t>
            </a:r>
          </a:p>
          <a:p>
            <a:pPr>
              <a:buFont typeface="Calibri" panose="020B0604020202020204" pitchFamily="34" charset="0"/>
              <a:buChar char="-"/>
            </a:pPr>
            <a:r>
              <a:rPr lang="en-GB" sz="2400" dirty="0">
                <a:cs typeface="Calibri"/>
              </a:rPr>
              <a:t>Identifying the gaps </a:t>
            </a:r>
          </a:p>
          <a:p>
            <a:pPr marL="0" indent="0">
              <a:buNone/>
            </a:pPr>
            <a:r>
              <a:rPr lang="en-GB" sz="2400" b="1" dirty="0">
                <a:cs typeface="Calibri"/>
              </a:rPr>
              <a:t>Improving healthcare for the future</a:t>
            </a:r>
          </a:p>
          <a:p>
            <a:pPr marL="0" indent="0">
              <a:buNone/>
            </a:pPr>
            <a:r>
              <a:rPr lang="en-GB" sz="2400" dirty="0">
                <a:cs typeface="Calibri"/>
              </a:rPr>
              <a:t>- What is available outside NI</a:t>
            </a:r>
          </a:p>
          <a:p>
            <a:pPr>
              <a:buFont typeface="Calibri" panose="020B0604020202020204" pitchFamily="34" charset="0"/>
              <a:buChar char="-"/>
            </a:pPr>
            <a:r>
              <a:rPr lang="en-GB" sz="2400" dirty="0">
                <a:cs typeface="Calibri"/>
              </a:rPr>
              <a:t>Now what for future provision</a:t>
            </a:r>
          </a:p>
        </p:txBody>
      </p:sp>
    </p:spTree>
    <p:extLst>
      <p:ext uri="{BB962C8B-B14F-4D97-AF65-F5344CB8AC3E}">
        <p14:creationId xmlns:p14="http://schemas.microsoft.com/office/powerpoint/2010/main" val="657021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2" name="Rectangle 114">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6">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TextBox 109">
            <a:extLst>
              <a:ext uri="{FF2B5EF4-FFF2-40B4-BE49-F238E27FC236}">
                <a16:creationId xmlns:a16="http://schemas.microsoft.com/office/drawing/2014/main" id="{FE97E117-54FE-0E08-F2CB-BC98076A7CBC}"/>
              </a:ext>
            </a:extLst>
          </p:cNvPr>
          <p:cNvSpPr txBox="1"/>
          <p:nvPr/>
        </p:nvSpPr>
        <p:spPr>
          <a:xfrm>
            <a:off x="191220" y="564204"/>
            <a:ext cx="3962492" cy="213679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3400" kern="1200" dirty="0">
                <a:solidFill>
                  <a:srgbClr val="FFFFFF"/>
                </a:solidFill>
                <a:latin typeface="+mj-lt"/>
                <a:ea typeface="+mj-ea"/>
                <a:cs typeface="+mj-cs"/>
              </a:rPr>
              <a:t>And Finally,  </a:t>
            </a:r>
          </a:p>
          <a:p>
            <a:pPr>
              <a:lnSpc>
                <a:spcPct val="90000"/>
              </a:lnSpc>
              <a:spcBef>
                <a:spcPct val="0"/>
              </a:spcBef>
              <a:spcAft>
                <a:spcPts val="600"/>
              </a:spcAft>
            </a:pPr>
            <a:r>
              <a:rPr lang="en-US" sz="3400" kern="1200" dirty="0">
                <a:solidFill>
                  <a:srgbClr val="FFFFFF"/>
                </a:solidFill>
                <a:latin typeface="+mj-lt"/>
                <a:ea typeface="+mj-ea"/>
                <a:cs typeface="+mj-cs"/>
              </a:rPr>
              <a:t>NMC: Future Nurse Standards </a:t>
            </a:r>
          </a:p>
        </p:txBody>
      </p:sp>
      <p:graphicFrame>
        <p:nvGraphicFramePr>
          <p:cNvPr id="4" name="Diagram 3">
            <a:extLst>
              <a:ext uri="{FF2B5EF4-FFF2-40B4-BE49-F238E27FC236}">
                <a16:creationId xmlns:a16="http://schemas.microsoft.com/office/drawing/2014/main" id="{41164BC1-7C7F-FB82-DB09-0C6E6D96C7B2}"/>
              </a:ext>
            </a:extLst>
          </p:cNvPr>
          <p:cNvGraphicFramePr/>
          <p:nvPr>
            <p:extLst>
              <p:ext uri="{D42A27DB-BD31-4B8C-83A1-F6EECF244321}">
                <p14:modId xmlns:p14="http://schemas.microsoft.com/office/powerpoint/2010/main" val="1271206818"/>
              </p:ext>
            </p:extLst>
          </p:nvPr>
        </p:nvGraphicFramePr>
        <p:xfrm>
          <a:off x="4550635" y="254059"/>
          <a:ext cx="7450146" cy="6195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361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93BF7A-2156-4C61-18A0-A34109612FEB}"/>
              </a:ext>
            </a:extLst>
          </p:cNvPr>
          <p:cNvSpPr>
            <a:spLocks noGrp="1"/>
          </p:cNvSpPr>
          <p:nvPr>
            <p:ph type="title"/>
          </p:nvPr>
        </p:nvSpPr>
        <p:spPr>
          <a:xfrm>
            <a:off x="838200" y="365125"/>
            <a:ext cx="10515600" cy="1325563"/>
          </a:xfrm>
        </p:spPr>
        <p:txBody>
          <a:bodyPr>
            <a:normAutofit/>
          </a:bodyPr>
          <a:lstStyle/>
          <a:p>
            <a:r>
              <a:rPr lang="en-GB" sz="5400">
                <a:cs typeface="Calibri Light"/>
              </a:rPr>
              <a:t>References </a:t>
            </a:r>
            <a:endParaRPr lang="en-GB" sz="5400"/>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7ADA20-B5E9-9191-9328-CFC6C91F91ED}"/>
              </a:ext>
            </a:extLst>
          </p:cNvPr>
          <p:cNvSpPr>
            <a:spLocks noGrp="1"/>
          </p:cNvSpPr>
          <p:nvPr>
            <p:ph idx="1"/>
          </p:nvPr>
        </p:nvSpPr>
        <p:spPr>
          <a:xfrm>
            <a:off x="669036" y="1827784"/>
            <a:ext cx="10515600" cy="4486995"/>
          </a:xfrm>
        </p:spPr>
        <p:txBody>
          <a:bodyPr vert="horz" lIns="91440" tIns="45720" rIns="91440" bIns="45720" rtlCol="0" anchor="t">
            <a:noAutofit/>
          </a:bodyPr>
          <a:lstStyle/>
          <a:p>
            <a:r>
              <a:rPr lang="en-GB" sz="1300" dirty="0">
                <a:latin typeface="Times New Roman"/>
                <a:cs typeface="Times New Roman"/>
              </a:rPr>
              <a:t>Census (2022). </a:t>
            </a:r>
            <a:r>
              <a:rPr lang="en-GB" sz="1300" i="1" dirty="0">
                <a:latin typeface="Times New Roman"/>
                <a:cs typeface="Times New Roman"/>
              </a:rPr>
              <a:t>Main statistics for Northern Ireland Statistical bulletin - National identity</a:t>
            </a:r>
            <a:r>
              <a:rPr lang="en-GB" sz="1300" dirty="0">
                <a:latin typeface="Times New Roman"/>
                <a:cs typeface="Times New Roman"/>
              </a:rPr>
              <a:t>. [online] Available at: </a:t>
            </a:r>
            <a:r>
              <a:rPr lang="en-GB" sz="1300" dirty="0">
                <a:latin typeface="Times New Roman"/>
                <a:cs typeface="Times New Roman"/>
                <a:hlinkClick r:id="rId3"/>
              </a:rPr>
              <a:t>https://www.nisra.gov.uk/system/files/statistics/census-2021-main-statistics-for-northern-ireland-phase-1-statistical-bulletin-national-identity.pdf</a:t>
            </a:r>
            <a:r>
              <a:rPr lang="en-GB" sz="1300" dirty="0">
                <a:latin typeface="Times New Roman"/>
                <a:cs typeface="Times New Roman"/>
              </a:rPr>
              <a:t>.</a:t>
            </a:r>
            <a:endParaRPr lang="en-GB" sz="1300" dirty="0">
              <a:cs typeface="Calibri" panose="020F0502020204030204"/>
            </a:endParaRPr>
          </a:p>
          <a:p>
            <a:r>
              <a:rPr lang="en-GB" sz="1300" dirty="0">
                <a:latin typeface="Times New Roman"/>
                <a:cs typeface="Times New Roman"/>
              </a:rPr>
              <a:t>GOV.UK (2015). </a:t>
            </a:r>
            <a:r>
              <a:rPr lang="en-GB" sz="1300" i="1" dirty="0">
                <a:latin typeface="Times New Roman"/>
                <a:cs typeface="Times New Roman"/>
              </a:rPr>
              <a:t>Serious Crime Act 2015</a:t>
            </a:r>
            <a:r>
              <a:rPr lang="en-GB" sz="1300" dirty="0">
                <a:latin typeface="Times New Roman"/>
                <a:cs typeface="Times New Roman"/>
              </a:rPr>
              <a:t>. [online] Legislation.gov.uk. Available at: </a:t>
            </a:r>
            <a:r>
              <a:rPr lang="en-GB" sz="1300" dirty="0">
                <a:latin typeface="Times New Roman"/>
                <a:cs typeface="Times New Roman"/>
                <a:hlinkClick r:id="rId4"/>
              </a:rPr>
              <a:t>https://www.legislation.gov.uk/ukpga/2015/9/part/5/crossheading/female-genital-mutilation/enacted?view=interweave</a:t>
            </a:r>
            <a:r>
              <a:rPr lang="en-GB" sz="1300" dirty="0">
                <a:latin typeface="Times New Roman"/>
                <a:cs typeface="Times New Roman"/>
              </a:rPr>
              <a:t> [Accessed 17 Apr. 2023].</a:t>
            </a:r>
            <a:endParaRPr lang="en-GB" sz="1300" dirty="0">
              <a:cs typeface="Calibri"/>
            </a:endParaRPr>
          </a:p>
          <a:p>
            <a:r>
              <a:rPr lang="en-GB" sz="1300" dirty="0">
                <a:latin typeface="Times New Roman"/>
                <a:cs typeface="Times New Roman"/>
              </a:rPr>
              <a:t>GOV.UK (2019). </a:t>
            </a:r>
            <a:r>
              <a:rPr lang="en-GB" sz="1300" i="1" dirty="0">
                <a:latin typeface="Times New Roman"/>
                <a:cs typeface="Times New Roman"/>
              </a:rPr>
              <a:t>Female Genital Mutilation Act 2003</a:t>
            </a:r>
            <a:r>
              <a:rPr lang="en-GB" sz="1300" dirty="0">
                <a:latin typeface="Times New Roman"/>
                <a:cs typeface="Times New Roman"/>
              </a:rPr>
              <a:t>. [online] Legislation.gov.uk. Available at: </a:t>
            </a:r>
            <a:r>
              <a:rPr lang="en-GB" sz="1300" dirty="0">
                <a:latin typeface="Times New Roman"/>
                <a:cs typeface="Times New Roman"/>
                <a:hlinkClick r:id="rId5"/>
              </a:rPr>
              <a:t>https://www.legislation.gov.uk/ukpga/2003/31/contents</a:t>
            </a:r>
            <a:r>
              <a:rPr lang="en-GB" sz="1300" dirty="0">
                <a:latin typeface="Times New Roman"/>
                <a:cs typeface="Times New Roman"/>
              </a:rPr>
              <a:t>.</a:t>
            </a:r>
            <a:endParaRPr lang="en-GB" sz="1300" dirty="0">
              <a:cs typeface="Calibri"/>
            </a:endParaRPr>
          </a:p>
          <a:p>
            <a:r>
              <a:rPr lang="en-GB" sz="1300" dirty="0">
                <a:latin typeface="Times New Roman"/>
                <a:cs typeface="Times New Roman"/>
              </a:rPr>
              <a:t>Mackle, D., Bloomer, F. K., Pierson, C., &amp; </a:t>
            </a:r>
            <a:r>
              <a:rPr lang="en-GB" sz="1300" dirty="0" err="1">
                <a:latin typeface="Times New Roman"/>
                <a:cs typeface="Times New Roman"/>
              </a:rPr>
              <a:t>MacNamara</a:t>
            </a:r>
            <a:r>
              <a:rPr lang="en-GB" sz="1300" dirty="0">
                <a:latin typeface="Times New Roman"/>
                <a:cs typeface="Times New Roman"/>
              </a:rPr>
              <a:t>, N. (2018). </a:t>
            </a:r>
            <a:r>
              <a:rPr lang="en-GB" sz="1300" i="1" dirty="0">
                <a:latin typeface="Times New Roman"/>
                <a:cs typeface="Times New Roman"/>
              </a:rPr>
              <a:t>FGM Scoping Study Northern Ireland</a:t>
            </a:r>
            <a:r>
              <a:rPr lang="en-GB" sz="1300" dirty="0">
                <a:latin typeface="Times New Roman"/>
                <a:cs typeface="Times New Roman"/>
              </a:rPr>
              <a:t>. [online] Available at: </a:t>
            </a:r>
            <a:r>
              <a:rPr lang="en-GB" sz="1300" dirty="0">
                <a:latin typeface="Times New Roman"/>
                <a:cs typeface="Times New Roman"/>
                <a:hlinkClick r:id="rId6"/>
              </a:rPr>
              <a:t>https://www.eani.org.uk/sites/default/files/2018-10/Female%20Genital%20Mutilation%20-%20%20Scoping%20Study%20smaller.pdf</a:t>
            </a:r>
            <a:r>
              <a:rPr lang="en-GB" sz="1300" dirty="0">
                <a:latin typeface="Times New Roman"/>
                <a:cs typeface="Times New Roman"/>
              </a:rPr>
              <a:t>.</a:t>
            </a:r>
          </a:p>
          <a:p>
            <a:r>
              <a:rPr lang="en-GB" sz="1300" dirty="0">
                <a:latin typeface="Times New Roman"/>
                <a:cs typeface="Times New Roman"/>
              </a:rPr>
              <a:t>National FGM Centre (2019). </a:t>
            </a:r>
            <a:r>
              <a:rPr lang="en-GB" sz="1300" i="1" dirty="0">
                <a:latin typeface="Times New Roman"/>
                <a:cs typeface="Times New Roman"/>
              </a:rPr>
              <a:t>Understanding your role in safeguarding girls, engaging parents and teach- </a:t>
            </a:r>
            <a:r>
              <a:rPr lang="en-GB" sz="1300" i="1" dirty="0" err="1">
                <a:latin typeface="Times New Roman"/>
                <a:cs typeface="Times New Roman"/>
              </a:rPr>
              <a:t>ing</a:t>
            </a:r>
            <a:r>
              <a:rPr lang="en-GB" sz="1300" i="1" dirty="0">
                <a:latin typeface="Times New Roman"/>
                <a:cs typeface="Times New Roman"/>
              </a:rPr>
              <a:t> about FGM Female Genital Mutilation: Guidance for schools</a:t>
            </a:r>
            <a:r>
              <a:rPr lang="en-GB" sz="1300" dirty="0">
                <a:latin typeface="Times New Roman"/>
                <a:cs typeface="Times New Roman"/>
              </a:rPr>
              <a:t>. [online] Available at: </a:t>
            </a:r>
            <a:r>
              <a:rPr lang="en-GB" sz="1300" dirty="0">
                <a:latin typeface="Times New Roman"/>
                <a:cs typeface="Times New Roman"/>
                <a:hlinkClick r:id="rId7"/>
              </a:rPr>
              <a:t>http://nationalfgmcentre.org.uk/wp-content/uploads/2019/06/FGM-Schools-Guidance-National-FGM-Centre.pdf</a:t>
            </a:r>
            <a:r>
              <a:rPr lang="en-GB" sz="1300" dirty="0">
                <a:latin typeface="Times New Roman"/>
                <a:cs typeface="Times New Roman"/>
              </a:rPr>
              <a:t>.</a:t>
            </a:r>
            <a:endParaRPr lang="en-GB" sz="1300" dirty="0">
              <a:cs typeface="Calibri"/>
            </a:endParaRPr>
          </a:p>
          <a:p>
            <a:r>
              <a:rPr lang="en-GB" sz="1300" dirty="0">
                <a:latin typeface="Times New Roman"/>
                <a:cs typeface="Times New Roman"/>
              </a:rPr>
              <a:t>National FGM Centre (2022). </a:t>
            </a:r>
            <a:r>
              <a:rPr lang="en-GB" sz="1300" i="1" dirty="0">
                <a:latin typeface="Times New Roman"/>
                <a:cs typeface="Times New Roman"/>
              </a:rPr>
              <a:t>FGM – National FGM Centre</a:t>
            </a:r>
            <a:r>
              <a:rPr lang="en-GB" sz="1300" dirty="0">
                <a:latin typeface="Times New Roman"/>
                <a:cs typeface="Times New Roman"/>
              </a:rPr>
              <a:t>. [online] nationalfgmcentre.org.uk. Available at: </a:t>
            </a:r>
            <a:r>
              <a:rPr lang="en-GB" sz="1300" dirty="0">
                <a:latin typeface="Times New Roman"/>
                <a:cs typeface="Times New Roman"/>
                <a:hlinkClick r:id="rId8"/>
              </a:rPr>
              <a:t>http://nationalfgmcentre.org.uk/fgm/</a:t>
            </a:r>
            <a:r>
              <a:rPr lang="en-GB" sz="1300" dirty="0">
                <a:latin typeface="Times New Roman"/>
                <a:cs typeface="Times New Roman"/>
              </a:rPr>
              <a:t>.</a:t>
            </a:r>
            <a:endParaRPr lang="en-GB" sz="1300" dirty="0">
              <a:cs typeface="Calibri"/>
            </a:endParaRPr>
          </a:p>
          <a:p>
            <a:r>
              <a:rPr lang="en-GB" sz="1300" dirty="0">
                <a:latin typeface="Times New Roman"/>
                <a:cs typeface="Times New Roman"/>
              </a:rPr>
              <a:t>Nursing and Midwifery Council (2018). </a:t>
            </a:r>
            <a:r>
              <a:rPr lang="en-GB" sz="1300" i="1" dirty="0">
                <a:latin typeface="Times New Roman"/>
                <a:cs typeface="Times New Roman"/>
              </a:rPr>
              <a:t>Future nurse: Standards of Proficiency for Registered Nurses</a:t>
            </a:r>
            <a:r>
              <a:rPr lang="en-GB" sz="1300" dirty="0">
                <a:latin typeface="Times New Roman"/>
                <a:cs typeface="Times New Roman"/>
              </a:rPr>
              <a:t>. [online] </a:t>
            </a:r>
            <a:r>
              <a:rPr lang="en-GB" sz="1300" i="1" dirty="0">
                <a:latin typeface="Times New Roman"/>
                <a:cs typeface="Times New Roman"/>
              </a:rPr>
              <a:t>Nursing and Midwifery Council</a:t>
            </a:r>
            <a:r>
              <a:rPr lang="en-GB" sz="1300" dirty="0">
                <a:latin typeface="Times New Roman"/>
                <a:cs typeface="Times New Roman"/>
              </a:rPr>
              <a:t>. Available at: </a:t>
            </a:r>
            <a:r>
              <a:rPr lang="en-GB" sz="1300" dirty="0">
                <a:latin typeface="Times New Roman"/>
                <a:cs typeface="Times New Roman"/>
                <a:hlinkClick r:id="rId9"/>
              </a:rPr>
              <a:t>https://www.nmc.org.uk/globalassets/sitedocuments/education-standards/future-nurse-proficiencies.pdf</a:t>
            </a:r>
            <a:r>
              <a:rPr lang="en-GB" sz="1300" dirty="0">
                <a:latin typeface="Times New Roman"/>
                <a:cs typeface="Times New Roman"/>
              </a:rPr>
              <a:t>.</a:t>
            </a:r>
            <a:endParaRPr lang="en-GB" sz="1300" dirty="0">
              <a:cs typeface="Calibri"/>
            </a:endParaRPr>
          </a:p>
          <a:p>
            <a:r>
              <a:rPr lang="en-GB" sz="1300" dirty="0">
                <a:latin typeface="Times New Roman"/>
                <a:cs typeface="Times New Roman"/>
              </a:rPr>
              <a:t>Public Health England (2021). </a:t>
            </a:r>
            <a:r>
              <a:rPr lang="en-GB" sz="1300" i="1" dirty="0">
                <a:latin typeface="Times New Roman"/>
                <a:cs typeface="Times New Roman"/>
              </a:rPr>
              <a:t>Female genital mutilation (FGM): migrant health guide</a:t>
            </a:r>
            <a:r>
              <a:rPr lang="en-GB" sz="1300" dirty="0">
                <a:latin typeface="Times New Roman"/>
                <a:cs typeface="Times New Roman"/>
              </a:rPr>
              <a:t>. [online] GOV.UK. Available at: </a:t>
            </a:r>
            <a:r>
              <a:rPr lang="en-GB" sz="1300" dirty="0">
                <a:latin typeface="Times New Roman"/>
                <a:cs typeface="Times New Roman"/>
                <a:hlinkClick r:id="rId10"/>
              </a:rPr>
              <a:t>https://www.gov.uk/guidance/female-genital-mutilation-fgm-migrant-health-guide</a:t>
            </a:r>
            <a:r>
              <a:rPr lang="en-GB" sz="1300" dirty="0">
                <a:latin typeface="Times New Roman"/>
                <a:cs typeface="Times New Roman"/>
              </a:rPr>
              <a:t>.</a:t>
            </a:r>
            <a:endParaRPr lang="en-GB" sz="1300" dirty="0">
              <a:cs typeface="Calibri"/>
            </a:endParaRPr>
          </a:p>
          <a:p>
            <a:r>
              <a:rPr lang="en-GB" sz="1300" dirty="0">
                <a:latin typeface="Times New Roman"/>
                <a:cs typeface="Times New Roman"/>
              </a:rPr>
              <a:t>The Cruel Cut (2023). </a:t>
            </a:r>
            <a:r>
              <a:rPr lang="en-GB" sz="1300" i="1" dirty="0">
                <a:latin typeface="Times New Roman"/>
                <a:cs typeface="Times New Roman"/>
              </a:rPr>
              <a:t>The Cruel Cut</a:t>
            </a:r>
            <a:r>
              <a:rPr lang="en-GB" sz="1300" dirty="0">
                <a:latin typeface="Times New Roman"/>
                <a:cs typeface="Times New Roman"/>
              </a:rPr>
              <a:t>. [online] Oslo Freedom Forum. Available at: </a:t>
            </a:r>
            <a:r>
              <a:rPr lang="en-GB" sz="1300" dirty="0">
                <a:latin typeface="Times New Roman"/>
                <a:cs typeface="Times New Roman"/>
                <a:hlinkClick r:id="rId11"/>
              </a:rPr>
              <a:t>https://oslofreedomforum.com/talks/the-cruel-cut/</a:t>
            </a:r>
            <a:r>
              <a:rPr lang="en-GB" sz="1300" dirty="0">
                <a:latin typeface="Times New Roman"/>
                <a:cs typeface="Times New Roman"/>
              </a:rPr>
              <a:t> [Accessed 17 Apr. 2023].</a:t>
            </a:r>
            <a:endParaRPr lang="en-GB" sz="1300" dirty="0">
              <a:cs typeface="Calibri"/>
            </a:endParaRPr>
          </a:p>
          <a:p>
            <a:r>
              <a:rPr lang="en-GB" sz="1300" dirty="0">
                <a:latin typeface="Times New Roman"/>
                <a:cs typeface="Times New Roman"/>
              </a:rPr>
              <a:t>World Health Organization (2023). </a:t>
            </a:r>
            <a:r>
              <a:rPr lang="en-GB" sz="1300" i="1" dirty="0">
                <a:latin typeface="Times New Roman"/>
                <a:cs typeface="Times New Roman"/>
              </a:rPr>
              <a:t>Female genital mutilation</a:t>
            </a:r>
            <a:r>
              <a:rPr lang="en-GB" sz="1300" dirty="0">
                <a:latin typeface="Times New Roman"/>
                <a:cs typeface="Times New Roman"/>
              </a:rPr>
              <a:t>. [online] Who.int. Available at: </a:t>
            </a:r>
            <a:r>
              <a:rPr lang="en-GB" sz="1300" dirty="0">
                <a:latin typeface="Times New Roman"/>
                <a:cs typeface="Times New Roman"/>
                <a:hlinkClick r:id="rId12"/>
              </a:rPr>
              <a:t>https://www.who.int/news-room/fact-sheets/detail/female-genital-mutilation</a:t>
            </a:r>
            <a:r>
              <a:rPr lang="en-GB" sz="1300" dirty="0">
                <a:latin typeface="Times New Roman"/>
                <a:cs typeface="Times New Roman"/>
              </a:rPr>
              <a:t>.</a:t>
            </a:r>
          </a:p>
          <a:p>
            <a:r>
              <a:rPr lang="en-GB" sz="1300" dirty="0">
                <a:latin typeface="Times New Roman"/>
                <a:cs typeface="Times New Roman"/>
              </a:rPr>
              <a:t>NHS England (2021)  Economic Analysis of NHS FGM support Clinics- Final report </a:t>
            </a:r>
            <a:endParaRPr lang="en-GB" sz="1300" dirty="0">
              <a:cs typeface="Calibri"/>
            </a:endParaRPr>
          </a:p>
          <a:p>
            <a:endParaRPr lang="en-GB" sz="1200" dirty="0">
              <a:latin typeface="Times New Roman"/>
              <a:cs typeface="Times New Roman"/>
            </a:endParaRPr>
          </a:p>
          <a:p>
            <a:endParaRPr lang="en-GB" sz="1200" dirty="0">
              <a:cs typeface="Calibri"/>
            </a:endParaRPr>
          </a:p>
        </p:txBody>
      </p:sp>
    </p:spTree>
    <p:extLst>
      <p:ext uri="{BB962C8B-B14F-4D97-AF65-F5344CB8AC3E}">
        <p14:creationId xmlns:p14="http://schemas.microsoft.com/office/powerpoint/2010/main" val="390616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B571742-9513-7653-8B96-28D0CB44BB46}"/>
              </a:ext>
            </a:extLst>
          </p:cNvPr>
          <p:cNvPicPr>
            <a:picLocks noGrp="1" noChangeAspect="1"/>
          </p:cNvPicPr>
          <p:nvPr>
            <p:ph idx="1"/>
          </p:nvPr>
        </p:nvPicPr>
        <p:blipFill>
          <a:blip r:embed="rId3"/>
          <a:stretch>
            <a:fillRect/>
          </a:stretch>
        </p:blipFill>
        <p:spPr>
          <a:xfrm>
            <a:off x="779849" y="0"/>
            <a:ext cx="10632301" cy="5980670"/>
          </a:xfrm>
          <a:prstGeom prst="rect">
            <a:avLst/>
          </a:prstGeom>
        </p:spPr>
      </p:pic>
      <p:sp>
        <p:nvSpPr>
          <p:cNvPr id="5" name="TextBox 4">
            <a:extLst>
              <a:ext uri="{FF2B5EF4-FFF2-40B4-BE49-F238E27FC236}">
                <a16:creationId xmlns:a16="http://schemas.microsoft.com/office/drawing/2014/main" id="{4DCAB26B-ABE9-7C89-CEEF-567253621656}"/>
              </a:ext>
            </a:extLst>
          </p:cNvPr>
          <p:cNvSpPr txBox="1"/>
          <p:nvPr/>
        </p:nvSpPr>
        <p:spPr>
          <a:xfrm>
            <a:off x="0" y="4978734"/>
            <a:ext cx="6648450" cy="1815882"/>
          </a:xfrm>
          <a:prstGeom prst="rect">
            <a:avLst/>
          </a:prstGeom>
          <a:noFill/>
        </p:spPr>
        <p:txBody>
          <a:bodyPr wrap="square" rtlCol="0">
            <a:spAutoFit/>
          </a:bodyPr>
          <a:lstStyle/>
          <a:p>
            <a:r>
              <a:rPr lang="en-GB" sz="2800" b="1" dirty="0"/>
              <a:t>Contact Details </a:t>
            </a:r>
          </a:p>
          <a:p>
            <a:r>
              <a:rPr lang="en-GB" sz="2800" dirty="0"/>
              <a:t>grace.mcaleer@belfasttrust.hscni.net </a:t>
            </a:r>
          </a:p>
          <a:p>
            <a:r>
              <a:rPr lang="en-GB" sz="2800" dirty="0"/>
              <a:t>grace_mcaleer@hotmail.co.uk  </a:t>
            </a:r>
          </a:p>
          <a:p>
            <a:r>
              <a:rPr lang="en-GB" sz="2800" dirty="0"/>
              <a:t>Twitter/X: gracemcaleer1</a:t>
            </a:r>
          </a:p>
        </p:txBody>
      </p:sp>
    </p:spTree>
    <p:extLst>
      <p:ext uri="{BB962C8B-B14F-4D97-AF65-F5344CB8AC3E}">
        <p14:creationId xmlns:p14="http://schemas.microsoft.com/office/powerpoint/2010/main" val="338051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DA56B0-4D21-B084-EFC1-424A6BC4B21C}"/>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What is FGM?</a:t>
            </a:r>
          </a:p>
        </p:txBody>
      </p:sp>
      <p:sp>
        <p:nvSpPr>
          <p:cNvPr id="1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25DDCF-9859-BD94-8D1E-57E15B843267}"/>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GB" b="1" dirty="0"/>
              <a:t>The World Health Organisation defines  Female Genital Mutilation as,</a:t>
            </a:r>
            <a:br>
              <a:rPr lang="en-GB" dirty="0"/>
            </a:br>
            <a:br>
              <a:rPr lang="en-GB" dirty="0"/>
            </a:br>
            <a:r>
              <a:rPr lang="en-GB" i="1" dirty="0"/>
              <a:t>"All procedures which involve the partial or total removal of the external genitalia or injury to the female genital organs whether for cultural or any other non-medical reasons."                      </a:t>
            </a:r>
            <a:endParaRPr lang="en-US" i="1" dirty="0"/>
          </a:p>
          <a:p>
            <a:pPr marL="0" indent="0">
              <a:buNone/>
            </a:pPr>
            <a:r>
              <a:rPr lang="en-GB" dirty="0"/>
              <a:t>(WHO, 2023)</a:t>
            </a:r>
            <a:endParaRPr lang="en-US" dirty="0"/>
          </a:p>
        </p:txBody>
      </p:sp>
    </p:spTree>
    <p:extLst>
      <p:ext uri="{BB962C8B-B14F-4D97-AF65-F5344CB8AC3E}">
        <p14:creationId xmlns:p14="http://schemas.microsoft.com/office/powerpoint/2010/main" val="308739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42C05EA1-4BC4-949B-91A9-F3A04BEA752C}"/>
              </a:ext>
            </a:extLst>
          </p:cNvPr>
          <p:cNvPicPr>
            <a:picLocks noChangeAspect="1"/>
          </p:cNvPicPr>
          <p:nvPr/>
        </p:nvPicPr>
        <p:blipFill>
          <a:blip r:embed="rId3"/>
          <a:stretch>
            <a:fillRect/>
          </a:stretch>
        </p:blipFill>
        <p:spPr>
          <a:xfrm>
            <a:off x="856891" y="-3690"/>
            <a:ext cx="10248181" cy="6865382"/>
          </a:xfrm>
          <a:prstGeom prst="rect">
            <a:avLst/>
          </a:prstGeom>
        </p:spPr>
      </p:pic>
    </p:spTree>
    <p:extLst>
      <p:ext uri="{BB962C8B-B14F-4D97-AF65-F5344CB8AC3E}">
        <p14:creationId xmlns:p14="http://schemas.microsoft.com/office/powerpoint/2010/main" val="242553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Chart, bubble chart&#10;&#10;Description automatically generated">
            <a:extLst>
              <a:ext uri="{FF2B5EF4-FFF2-40B4-BE49-F238E27FC236}">
                <a16:creationId xmlns:a16="http://schemas.microsoft.com/office/drawing/2014/main" id="{3DF6DF5E-1B08-101C-DEEB-A353E6B9ECBA}"/>
              </a:ext>
            </a:extLst>
          </p:cNvPr>
          <p:cNvPicPr>
            <a:picLocks noChangeAspect="1"/>
          </p:cNvPicPr>
          <p:nvPr/>
        </p:nvPicPr>
        <p:blipFill rotWithShape="1">
          <a:blip r:embed="rId3"/>
          <a:srcRect t="857" r="2" b="2"/>
          <a:stretch/>
        </p:blipFill>
        <p:spPr>
          <a:xfrm>
            <a:off x="1224605" y="767120"/>
            <a:ext cx="9747968" cy="6008929"/>
          </a:xfrm>
          <a:prstGeom prst="rect">
            <a:avLst/>
          </a:prstGeom>
        </p:spPr>
      </p:pic>
      <p:sp>
        <p:nvSpPr>
          <p:cNvPr id="2" name="Title 1">
            <a:extLst>
              <a:ext uri="{FF2B5EF4-FFF2-40B4-BE49-F238E27FC236}">
                <a16:creationId xmlns:a16="http://schemas.microsoft.com/office/drawing/2014/main" id="{8A4B8F39-6D2B-A213-7C3D-44FFB089BEB0}"/>
              </a:ext>
            </a:extLst>
          </p:cNvPr>
          <p:cNvSpPr>
            <a:spLocks noGrp="1"/>
          </p:cNvSpPr>
          <p:nvPr>
            <p:ph type="title"/>
          </p:nvPr>
        </p:nvSpPr>
        <p:spPr>
          <a:xfrm>
            <a:off x="1129945" y="534263"/>
            <a:ext cx="10168128" cy="1179576"/>
          </a:xfrm>
        </p:spPr>
        <p:txBody>
          <a:bodyPr>
            <a:normAutofit/>
          </a:bodyPr>
          <a:lstStyle/>
          <a:p>
            <a:r>
              <a:rPr lang="en-GB" sz="4000" b="1" dirty="0"/>
              <a:t>Health implications of FGM </a:t>
            </a:r>
          </a:p>
        </p:txBody>
      </p:sp>
      <p:sp>
        <p:nvSpPr>
          <p:cNvPr id="17" name="Rectangle 1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52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AE679-9EC4-19C6-8EBE-80067B59D3FB}"/>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mj-lt"/>
                <a:ea typeface="+mj-ea"/>
                <a:cs typeface="+mj-cs"/>
              </a:rPr>
              <a:t>Why is FGM </a:t>
            </a:r>
            <a:r>
              <a:rPr lang="en-US" kern="1200" dirty="0" err="1">
                <a:solidFill>
                  <a:srgbClr val="FFFFFF"/>
                </a:solidFill>
                <a:latin typeface="+mj-lt"/>
                <a:ea typeface="+mj-ea"/>
                <a:cs typeface="+mj-cs"/>
              </a:rPr>
              <a:t>practised</a:t>
            </a:r>
            <a:r>
              <a:rPr lang="en-US" kern="1200" dirty="0">
                <a:solidFill>
                  <a:srgbClr val="FFFFFF"/>
                </a:solidFill>
                <a:latin typeface="+mj-lt"/>
                <a:ea typeface="+mj-ea"/>
                <a:cs typeface="+mj-cs"/>
              </a:rPr>
              <a:t>? </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458A4EE2-C140-8BCD-3F37-FD1269502EC1}"/>
              </a:ext>
            </a:extLst>
          </p:cNvPr>
          <p:cNvSpPr txBox="1"/>
          <p:nvPr/>
        </p:nvSpPr>
        <p:spPr>
          <a:xfrm>
            <a:off x="4447308" y="591344"/>
            <a:ext cx="6906491" cy="558561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a:lnSpc>
                <a:spcPct val="90000"/>
              </a:lnSpc>
              <a:spcBef>
                <a:spcPts val="1000"/>
              </a:spcBef>
              <a:buClr>
                <a:schemeClr val="accent1"/>
              </a:buClr>
              <a:buSzPct val="80000"/>
              <a:buFont typeface="Arial" panose="020B0604020202020204" pitchFamily="34" charset="0"/>
              <a:buChar char="•"/>
            </a:pPr>
            <a:r>
              <a:rPr lang="en-US" dirty="0"/>
              <a:t>Maintain virginity/ control females sexuality </a:t>
            </a:r>
            <a:br>
              <a:rPr lang="en-US" dirty="0"/>
            </a:br>
            <a:endParaRPr lang="en-US" dirty="0"/>
          </a:p>
          <a:p>
            <a:pPr marL="285750" indent="-228600">
              <a:lnSpc>
                <a:spcPct val="90000"/>
              </a:lnSpc>
              <a:spcBef>
                <a:spcPts val="1000"/>
              </a:spcBef>
              <a:buClr>
                <a:schemeClr val="accent1"/>
              </a:buClr>
              <a:buSzPct val="80000"/>
              <a:buFont typeface="Arial" panose="020B0604020202020204" pitchFamily="34" charset="0"/>
              <a:buChar char="•"/>
            </a:pPr>
            <a:r>
              <a:rPr lang="en-US" dirty="0"/>
              <a:t>Traditional rite of passage- 'becoming a woman'</a:t>
            </a:r>
            <a:br>
              <a:rPr lang="en-US" dirty="0"/>
            </a:br>
            <a:endParaRPr lang="en-US" dirty="0"/>
          </a:p>
          <a:p>
            <a:pPr marL="285750" indent="-228600">
              <a:lnSpc>
                <a:spcPct val="90000"/>
              </a:lnSpc>
              <a:spcBef>
                <a:spcPts val="1000"/>
              </a:spcBef>
              <a:buClr>
                <a:schemeClr val="accent1"/>
              </a:buClr>
              <a:buSzPct val="80000"/>
              <a:buFont typeface="Arial" panose="020B0604020202020204" pitchFamily="34" charset="0"/>
              <a:buChar char="•"/>
            </a:pPr>
            <a:r>
              <a:rPr lang="en-US" dirty="0"/>
              <a:t>Family </a:t>
            </a:r>
            <a:r>
              <a:rPr lang="en-US" dirty="0" err="1"/>
              <a:t>honour</a:t>
            </a:r>
            <a:r>
              <a:rPr lang="en-US" dirty="0"/>
              <a:t> </a:t>
            </a:r>
            <a:br>
              <a:rPr lang="en-US" dirty="0"/>
            </a:br>
            <a:endParaRPr lang="en-US" dirty="0"/>
          </a:p>
          <a:p>
            <a:pPr marL="285750" indent="-228600">
              <a:lnSpc>
                <a:spcPct val="90000"/>
              </a:lnSpc>
              <a:spcBef>
                <a:spcPts val="1000"/>
              </a:spcBef>
              <a:buClr>
                <a:schemeClr val="accent1"/>
              </a:buClr>
              <a:buSzPct val="80000"/>
              <a:buFont typeface="Arial" panose="020B0604020202020204" pitchFamily="34" charset="0"/>
              <a:buChar char="•"/>
            </a:pPr>
            <a:r>
              <a:rPr lang="en-US" dirty="0"/>
              <a:t>Social norms/ to be accepted as part of the community </a:t>
            </a:r>
            <a:br>
              <a:rPr lang="en-US" dirty="0"/>
            </a:br>
            <a:endParaRPr lang="en-US" dirty="0"/>
          </a:p>
          <a:p>
            <a:pPr marL="285750" indent="-228600">
              <a:lnSpc>
                <a:spcPct val="90000"/>
              </a:lnSpc>
              <a:spcBef>
                <a:spcPts val="1000"/>
              </a:spcBef>
              <a:buClr>
                <a:schemeClr val="accent1"/>
              </a:buClr>
              <a:buSzPct val="80000"/>
              <a:buFont typeface="Arial" panose="020B0604020202020204" pitchFamily="34" charset="0"/>
              <a:buChar char="•"/>
            </a:pPr>
            <a:r>
              <a:rPr lang="en-US" dirty="0"/>
              <a:t>Marriage </a:t>
            </a:r>
            <a:br>
              <a:rPr lang="en-US" dirty="0"/>
            </a:br>
            <a:endParaRPr lang="en-US" dirty="0"/>
          </a:p>
          <a:p>
            <a:pPr marL="285750" indent="-228600">
              <a:lnSpc>
                <a:spcPct val="90000"/>
              </a:lnSpc>
              <a:spcBef>
                <a:spcPts val="1000"/>
              </a:spcBef>
              <a:buClr>
                <a:schemeClr val="accent1"/>
              </a:buClr>
              <a:buSzPct val="80000"/>
              <a:buFont typeface="Arial" panose="020B0604020202020204" pitchFamily="34" charset="0"/>
              <a:buChar char="•"/>
            </a:pPr>
            <a:r>
              <a:rPr lang="en-US" dirty="0"/>
              <a:t>Increased pleasure for husband</a:t>
            </a:r>
            <a:br>
              <a:rPr lang="en-US" dirty="0"/>
            </a:br>
            <a:r>
              <a:rPr lang="en-US" dirty="0"/>
              <a:t> </a:t>
            </a:r>
          </a:p>
          <a:p>
            <a:pPr marL="285750" indent="-228600">
              <a:lnSpc>
                <a:spcPct val="90000"/>
              </a:lnSpc>
              <a:spcBef>
                <a:spcPts val="1000"/>
              </a:spcBef>
              <a:buClr>
                <a:schemeClr val="accent1"/>
              </a:buClr>
              <a:buSzPct val="80000"/>
              <a:buFont typeface="Arial" panose="020B0604020202020204" pitchFamily="34" charset="0"/>
              <a:buChar char="•"/>
            </a:pPr>
            <a:r>
              <a:rPr lang="en-US" dirty="0"/>
              <a:t>Beauty/ Cleanliness</a:t>
            </a:r>
          </a:p>
          <a:p>
            <a:pPr marL="285750" indent="-228600">
              <a:lnSpc>
                <a:spcPct val="90000"/>
              </a:lnSpc>
              <a:spcBef>
                <a:spcPts val="1000"/>
              </a:spcBef>
              <a:buClr>
                <a:schemeClr val="accent1"/>
              </a:buClr>
              <a:buSzPct val="80000"/>
              <a:buFont typeface="Arial" panose="020B0604020202020204" pitchFamily="34" charset="0"/>
              <a:buChar char="•"/>
            </a:pPr>
            <a:endParaRPr lang="en-US" dirty="0"/>
          </a:p>
          <a:p>
            <a:pPr marL="57150" indent="-228600">
              <a:lnSpc>
                <a:spcPct val="90000"/>
              </a:lnSpc>
              <a:spcBef>
                <a:spcPts val="1000"/>
              </a:spcBef>
              <a:buFont typeface="Arial" panose="020B0604020202020204" pitchFamily="34" charset="0"/>
              <a:buChar char="•"/>
            </a:pPr>
            <a:endParaRPr lang="en-US" dirty="0"/>
          </a:p>
          <a:p>
            <a:pPr marL="57150" indent="-228600">
              <a:lnSpc>
                <a:spcPct val="90000"/>
              </a:lnSpc>
              <a:spcBef>
                <a:spcPts val="1000"/>
              </a:spcBef>
              <a:buFont typeface="Arial" panose="020B0604020202020204" pitchFamily="34" charset="0"/>
              <a:buChar char="•"/>
            </a:pPr>
            <a:r>
              <a:rPr lang="en-US" dirty="0"/>
              <a:t>(National FGM Centre, 2023)</a:t>
            </a:r>
          </a:p>
          <a:p>
            <a:pPr marL="285750" indent="-228600">
              <a:lnSpc>
                <a:spcPct val="90000"/>
              </a:lnSpc>
              <a:spcBef>
                <a:spcPts val="1000"/>
              </a:spcBef>
              <a:buClr>
                <a:schemeClr val="accent1"/>
              </a:buClr>
              <a:buSzPct val="80000"/>
              <a:buFont typeface="Arial" panose="020B0604020202020204" pitchFamily="34" charset="0"/>
              <a:buChar char="•"/>
            </a:pPr>
            <a:endParaRPr lang="en-US" dirty="0"/>
          </a:p>
        </p:txBody>
      </p:sp>
    </p:spTree>
    <p:extLst>
      <p:ext uri="{BB962C8B-B14F-4D97-AF65-F5344CB8AC3E}">
        <p14:creationId xmlns:p14="http://schemas.microsoft.com/office/powerpoint/2010/main" val="295342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A3E7C-DB38-4622-6555-EEEEFF96E9B9}"/>
              </a:ext>
            </a:extLst>
          </p:cNvPr>
          <p:cNvSpPr>
            <a:spLocks noGrp="1"/>
          </p:cNvSpPr>
          <p:nvPr>
            <p:ph type="title"/>
          </p:nvPr>
        </p:nvSpPr>
        <p:spPr>
          <a:xfrm>
            <a:off x="838200" y="365125"/>
            <a:ext cx="10515600" cy="1325563"/>
          </a:xfrm>
        </p:spPr>
        <p:txBody>
          <a:bodyPr>
            <a:normAutofit/>
          </a:bodyPr>
          <a:lstStyle/>
          <a:p>
            <a:r>
              <a:rPr lang="en-GB" sz="5400" dirty="0">
                <a:cs typeface="Calibri Light"/>
              </a:rPr>
              <a:t>However, </a:t>
            </a:r>
            <a:endParaRPr lang="en-GB"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5DB3D3-444B-8C17-FE1E-9A471B1F76D4}"/>
              </a:ext>
            </a:extLst>
          </p:cNvPr>
          <p:cNvSpPr>
            <a:spLocks noGrp="1"/>
          </p:cNvSpPr>
          <p:nvPr>
            <p:ph idx="1"/>
          </p:nvPr>
        </p:nvSpPr>
        <p:spPr>
          <a:xfrm>
            <a:off x="838200" y="1929384"/>
            <a:ext cx="10501223" cy="4798299"/>
          </a:xfrm>
        </p:spPr>
        <p:txBody>
          <a:bodyPr vert="horz" lIns="91440" tIns="45720" rIns="91440" bIns="45720" rtlCol="0" anchor="t">
            <a:noAutofit/>
          </a:bodyPr>
          <a:lstStyle/>
          <a:p>
            <a:pPr>
              <a:buFont typeface="Wingdings" panose="020B0604020202020204" pitchFamily="34" charset="0"/>
              <a:buChar char="Ø"/>
            </a:pPr>
            <a:r>
              <a:rPr lang="en-GB" sz="2200" dirty="0">
                <a:cs typeface="Calibri"/>
              </a:rPr>
              <a:t> There are no health benefits.</a:t>
            </a:r>
            <a:endParaRPr lang="en-US" sz="2200" dirty="0">
              <a:cs typeface="Calibri"/>
            </a:endParaRPr>
          </a:p>
          <a:p>
            <a:pPr>
              <a:buFont typeface="Wingdings" panose="020B0604020202020204" pitchFamily="34" charset="0"/>
              <a:buChar char="Ø"/>
            </a:pPr>
            <a:r>
              <a:rPr lang="en-GB" sz="2200" dirty="0">
                <a:cs typeface="Calibri"/>
              </a:rPr>
              <a:t> Reflects deep-rooted inequality and constitutes an extreme form of discrimination against girls and women (WHO, 2023)</a:t>
            </a:r>
            <a:endParaRPr lang="en-US" sz="2200" dirty="0">
              <a:cs typeface="Calibri"/>
            </a:endParaRPr>
          </a:p>
          <a:p>
            <a:pPr>
              <a:buFont typeface="Wingdings" panose="020B0604020202020204" pitchFamily="34" charset="0"/>
              <a:buChar char="Ø"/>
            </a:pPr>
            <a:r>
              <a:rPr lang="en-GB" sz="2200" dirty="0">
                <a:cs typeface="Calibri"/>
              </a:rPr>
              <a:t> A violation of Human Rights (WHO, 2023)</a:t>
            </a:r>
          </a:p>
          <a:p>
            <a:pPr>
              <a:buFont typeface="Wingdings" panose="020B0604020202020204" pitchFamily="34" charset="0"/>
              <a:buChar char="Ø"/>
            </a:pPr>
            <a:r>
              <a:rPr lang="en-GB" sz="2200" dirty="0">
                <a:cs typeface="Calibri"/>
              </a:rPr>
              <a:t> Illegal in UK since 1985 </a:t>
            </a:r>
          </a:p>
          <a:p>
            <a:pPr marL="0" indent="0">
              <a:buNone/>
            </a:pPr>
            <a:r>
              <a:rPr lang="en-US" sz="2200" dirty="0"/>
              <a:t>    - Prohibition of Female Circumcision Act (1985) - replaced in England, Wales and    </a:t>
            </a:r>
          </a:p>
          <a:p>
            <a:pPr marL="0" indent="0">
              <a:lnSpc>
                <a:spcPct val="100000"/>
              </a:lnSpc>
              <a:spcBef>
                <a:spcPts val="0"/>
              </a:spcBef>
              <a:buNone/>
            </a:pPr>
            <a:r>
              <a:rPr lang="en-US" sz="2200" dirty="0"/>
              <a:t>      Northern Ireland by the Female Genital Mutilation Act (2003) which include FGMPOs.</a:t>
            </a:r>
            <a:br>
              <a:rPr lang="en-US" sz="2200" dirty="0">
                <a:cs typeface="Calibri"/>
              </a:rPr>
            </a:br>
            <a:r>
              <a:rPr lang="en-US" sz="2200" dirty="0">
                <a:cs typeface="Calibri"/>
              </a:rPr>
              <a:t>    - Serious Crime Act (2015).</a:t>
            </a:r>
            <a:endParaRPr lang="en-GB" sz="2200" dirty="0">
              <a:cs typeface="Calibri"/>
            </a:endParaRPr>
          </a:p>
          <a:p>
            <a:pPr>
              <a:buFont typeface="Wingdings" panose="020B0604020202020204" pitchFamily="34" charset="0"/>
              <a:buChar char="Ø"/>
            </a:pPr>
            <a:r>
              <a:rPr lang="en-GB" sz="2200" dirty="0">
                <a:cs typeface="Calibri"/>
              </a:rPr>
              <a:t> It is illegal in ROI (own legislative laws in place) </a:t>
            </a:r>
            <a:br>
              <a:rPr lang="en-GB" sz="2200" dirty="0">
                <a:cs typeface="Calibri"/>
              </a:rPr>
            </a:br>
            <a:endParaRPr lang="en-GB" sz="2200" dirty="0">
              <a:cs typeface="Calibri"/>
            </a:endParaRPr>
          </a:p>
          <a:p>
            <a:pPr marL="0" indent="0">
              <a:buNone/>
            </a:pPr>
            <a:r>
              <a:rPr lang="en-GB" sz="2200" b="1" dirty="0">
                <a:solidFill>
                  <a:srgbClr val="C00000"/>
                </a:solidFill>
                <a:cs typeface="Calibri"/>
              </a:rPr>
              <a:t>Even with legislation in place - awareness raising, prevention, and specific person-centred, personalised, healthcare provision is important to promote health and prevent ill-health in this population.</a:t>
            </a:r>
          </a:p>
          <a:p>
            <a:pPr marL="0" indent="0">
              <a:buNone/>
            </a:pPr>
            <a:endParaRPr lang="en-GB" sz="2200" dirty="0">
              <a:cs typeface="Calibri"/>
            </a:endParaRPr>
          </a:p>
          <a:p>
            <a:endParaRPr lang="en-GB" sz="2200" dirty="0">
              <a:cs typeface="Calibri"/>
            </a:endParaRPr>
          </a:p>
        </p:txBody>
      </p:sp>
    </p:spTree>
    <p:extLst>
      <p:ext uri="{BB962C8B-B14F-4D97-AF65-F5344CB8AC3E}">
        <p14:creationId xmlns:p14="http://schemas.microsoft.com/office/powerpoint/2010/main" val="237384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E2DFAC-04A8-5A78-C273-E6C1E31C6190}"/>
              </a:ext>
            </a:extLst>
          </p:cNvPr>
          <p:cNvSpPr>
            <a:spLocks noGrp="1"/>
          </p:cNvSpPr>
          <p:nvPr>
            <p:ph type="title"/>
          </p:nvPr>
        </p:nvSpPr>
        <p:spPr>
          <a:xfrm>
            <a:off x="603245" y="269604"/>
            <a:ext cx="6986015" cy="1776484"/>
          </a:xfrm>
          <a:solidFill>
            <a:schemeClr val="accent1"/>
          </a:solidFill>
        </p:spPr>
        <p:txBody>
          <a:bodyPr anchor="b">
            <a:normAutofit/>
          </a:bodyPr>
          <a:lstStyle/>
          <a:p>
            <a:pPr>
              <a:spcBef>
                <a:spcPts val="600"/>
              </a:spcBef>
              <a:spcAft>
                <a:spcPts val="1200"/>
              </a:spcAft>
            </a:pPr>
            <a:r>
              <a:rPr lang="en-GB" sz="4000" dirty="0">
                <a:solidFill>
                  <a:schemeClr val="bg1"/>
                </a:solidFill>
              </a:rPr>
              <a:t>What I have done?</a:t>
            </a:r>
            <a:br>
              <a:rPr lang="en-GB" sz="5400" dirty="0">
                <a:solidFill>
                  <a:schemeClr val="bg1"/>
                </a:solidFill>
              </a:rPr>
            </a:br>
            <a:r>
              <a:rPr lang="en-GB" sz="5400" b="1" dirty="0"/>
              <a:t>Gabrielle Durkan Award</a:t>
            </a:r>
            <a:r>
              <a:rPr lang="en-GB" sz="5400" dirty="0"/>
              <a:t> </a:t>
            </a:r>
          </a:p>
        </p:txBody>
      </p:sp>
      <p:pic>
        <p:nvPicPr>
          <p:cNvPr id="6" name="Picture 6" descr="Logo, company name&#10;&#10;Description automatically generated">
            <a:extLst>
              <a:ext uri="{FF2B5EF4-FFF2-40B4-BE49-F238E27FC236}">
                <a16:creationId xmlns:a16="http://schemas.microsoft.com/office/drawing/2014/main" id="{76322C0D-EBDB-C1A5-0213-E43867333F80}"/>
              </a:ext>
            </a:extLst>
          </p:cNvPr>
          <p:cNvPicPr>
            <a:picLocks noChangeAspect="1"/>
          </p:cNvPicPr>
          <p:nvPr/>
        </p:nvPicPr>
        <p:blipFill rotWithShape="1">
          <a:blip r:embed="rId3"/>
          <a:srcRect l="9074" r="-3" b="-3"/>
          <a:stretch/>
        </p:blipFill>
        <p:spPr>
          <a:xfrm>
            <a:off x="8192504" y="366128"/>
            <a:ext cx="3718941" cy="1911981"/>
          </a:xfrm>
          <a:prstGeom prst="rect">
            <a:avLst/>
          </a:prstGeom>
        </p:spPr>
      </p:pic>
      <p:sp>
        <p:nvSpPr>
          <p:cNvPr id="25"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2567D3-A781-BCBE-848C-E7255921460A}"/>
              </a:ext>
            </a:extLst>
          </p:cNvPr>
          <p:cNvSpPr>
            <a:spLocks noGrp="1"/>
          </p:cNvSpPr>
          <p:nvPr>
            <p:ph idx="1"/>
          </p:nvPr>
        </p:nvSpPr>
        <p:spPr>
          <a:xfrm>
            <a:off x="612648" y="2447310"/>
            <a:ext cx="6986016" cy="4086223"/>
          </a:xfrm>
        </p:spPr>
        <p:txBody>
          <a:bodyPr vert="horz" lIns="91440" tIns="45720" rIns="91440" bIns="45720" rtlCol="0" anchor="t">
            <a:noAutofit/>
          </a:bodyPr>
          <a:lstStyle/>
          <a:p>
            <a:r>
              <a:rPr lang="en-GB" sz="2200" dirty="0"/>
              <a:t>Successful application March 2022 </a:t>
            </a:r>
          </a:p>
          <a:p>
            <a:r>
              <a:rPr lang="en-GB" sz="2200" dirty="0"/>
              <a:t>Travelled to London October 2022</a:t>
            </a:r>
            <a:endParaRPr lang="en-GB" sz="2200" dirty="0">
              <a:cs typeface="Calibri"/>
            </a:endParaRPr>
          </a:p>
          <a:p>
            <a:r>
              <a:rPr lang="en-GB" sz="2200" dirty="0"/>
              <a:t>Attended The Day of The Girl Child Conference </a:t>
            </a:r>
            <a:endParaRPr lang="en-GB" sz="2200" dirty="0">
              <a:cs typeface="Calibri"/>
            </a:endParaRPr>
          </a:p>
          <a:p>
            <a:r>
              <a:rPr lang="en-GB" sz="2200" dirty="0"/>
              <a:t>FGM Training </a:t>
            </a:r>
            <a:endParaRPr lang="en-GB" sz="2200" dirty="0">
              <a:cs typeface="Calibri"/>
            </a:endParaRPr>
          </a:p>
          <a:p>
            <a:r>
              <a:rPr lang="en-GB" sz="2200" dirty="0"/>
              <a:t>Harmful Practice Training </a:t>
            </a:r>
            <a:endParaRPr lang="en-GB" sz="2200" dirty="0">
              <a:cs typeface="Calibri"/>
            </a:endParaRPr>
          </a:p>
          <a:p>
            <a:r>
              <a:rPr lang="en-GB" sz="2200" dirty="0"/>
              <a:t>Abuse Linked to Faith and Belief Training</a:t>
            </a:r>
            <a:endParaRPr lang="en-GB" sz="2200" dirty="0">
              <a:cs typeface="Calibri"/>
            </a:endParaRPr>
          </a:p>
          <a:p>
            <a:r>
              <a:rPr lang="en-GB" sz="2200" dirty="0"/>
              <a:t>National FGM Centre </a:t>
            </a:r>
            <a:endParaRPr lang="en-GB" sz="2200" dirty="0">
              <a:cs typeface="Calibri"/>
            </a:endParaRPr>
          </a:p>
          <a:p>
            <a:r>
              <a:rPr lang="en-GB" sz="2200" dirty="0"/>
              <a:t>Sunflower Clinic</a:t>
            </a:r>
          </a:p>
          <a:p>
            <a:r>
              <a:rPr lang="en-GB" sz="2200" dirty="0"/>
              <a:t>An OU article promoted on social media to raise awareness.</a:t>
            </a:r>
            <a:endParaRPr lang="en-GB" sz="2200" dirty="0">
              <a:cs typeface="Calibri"/>
            </a:endParaRPr>
          </a:p>
          <a:p>
            <a:pPr marL="0" indent="0">
              <a:buNone/>
            </a:pPr>
            <a:endParaRPr lang="en-GB" sz="1700" dirty="0"/>
          </a:p>
        </p:txBody>
      </p:sp>
      <p:pic>
        <p:nvPicPr>
          <p:cNvPr id="4" name="Picture 4" descr="A group of people posing for a photo&#10;&#10;Description automatically generated">
            <a:extLst>
              <a:ext uri="{FF2B5EF4-FFF2-40B4-BE49-F238E27FC236}">
                <a16:creationId xmlns:a16="http://schemas.microsoft.com/office/drawing/2014/main" id="{CCB5F2F9-1A58-4791-08B2-10E669E8DB97}"/>
              </a:ext>
            </a:extLst>
          </p:cNvPr>
          <p:cNvPicPr>
            <a:picLocks noChangeAspect="1"/>
          </p:cNvPicPr>
          <p:nvPr/>
        </p:nvPicPr>
        <p:blipFill rotWithShape="1">
          <a:blip r:embed="rId4"/>
          <a:srcRect t="10435" b="50797"/>
          <a:stretch/>
        </p:blipFill>
        <p:spPr>
          <a:xfrm>
            <a:off x="8194231" y="2328399"/>
            <a:ext cx="3717214" cy="2011744"/>
          </a:xfrm>
          <a:prstGeom prst="rect">
            <a:avLst/>
          </a:prstGeom>
        </p:spPr>
      </p:pic>
      <p:pic>
        <p:nvPicPr>
          <p:cNvPr id="5" name="Picture 5">
            <a:extLst>
              <a:ext uri="{FF2B5EF4-FFF2-40B4-BE49-F238E27FC236}">
                <a16:creationId xmlns:a16="http://schemas.microsoft.com/office/drawing/2014/main" id="{F42D2FEA-F1F7-68F2-169F-AE146DE59886}"/>
              </a:ext>
            </a:extLst>
          </p:cNvPr>
          <p:cNvPicPr>
            <a:picLocks noChangeAspect="1"/>
          </p:cNvPicPr>
          <p:nvPr/>
        </p:nvPicPr>
        <p:blipFill rotWithShape="1">
          <a:blip r:embed="rId5"/>
          <a:srcRect t="28368" b="32865"/>
          <a:stretch/>
        </p:blipFill>
        <p:spPr>
          <a:xfrm>
            <a:off x="8194231" y="4347763"/>
            <a:ext cx="3717214" cy="2327998"/>
          </a:xfrm>
          <a:prstGeom prst="rect">
            <a:avLst/>
          </a:prstGeom>
        </p:spPr>
      </p:pic>
    </p:spTree>
    <p:extLst>
      <p:ext uri="{BB962C8B-B14F-4D97-AF65-F5344CB8AC3E}">
        <p14:creationId xmlns:p14="http://schemas.microsoft.com/office/powerpoint/2010/main" val="151055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03498AB-E082-DB67-499C-74D7CDB64153}"/>
              </a:ext>
            </a:extLst>
          </p:cNvPr>
          <p:cNvSpPr txBox="1"/>
          <p:nvPr/>
        </p:nvSpPr>
        <p:spPr>
          <a:xfrm>
            <a:off x="419100" y="1809880"/>
            <a:ext cx="5395912" cy="200573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lnSpcReduction="10000"/>
          </a:bodyPr>
          <a:lstStyle/>
          <a:p>
            <a:pPr algn="ctr">
              <a:lnSpc>
                <a:spcPct val="90000"/>
              </a:lnSpc>
              <a:spcBef>
                <a:spcPct val="0"/>
              </a:spcBef>
              <a:spcAft>
                <a:spcPts val="600"/>
              </a:spcAft>
            </a:pPr>
            <a:r>
              <a:rPr lang="en-US" sz="4000" b="1" kern="1200" dirty="0">
                <a:solidFill>
                  <a:schemeClr val="bg1"/>
                </a:solidFill>
                <a:latin typeface="+mj-lt"/>
                <a:ea typeface="+mj-ea"/>
                <a:cs typeface="+mj-cs"/>
              </a:rPr>
              <a:t>More than 200 million girls and women alive today have been subject to FGM</a:t>
            </a:r>
            <a:r>
              <a:rPr lang="en-US" sz="4000" kern="1200" dirty="0">
                <a:solidFill>
                  <a:schemeClr val="bg1"/>
                </a:solidFill>
                <a:latin typeface="+mj-lt"/>
                <a:ea typeface="+mj-ea"/>
                <a:cs typeface="+mj-cs"/>
              </a:rPr>
              <a:t> </a:t>
            </a:r>
            <a:r>
              <a:rPr lang="en-US" dirty="0">
                <a:solidFill>
                  <a:schemeClr val="bg1"/>
                </a:solidFill>
                <a:latin typeface="+mj-lt"/>
                <a:ea typeface="+mj-ea"/>
                <a:cs typeface="+mj-cs"/>
              </a:rPr>
              <a:t>(WHO, 2023)</a:t>
            </a:r>
          </a:p>
          <a:p>
            <a:pPr>
              <a:lnSpc>
                <a:spcPct val="90000"/>
              </a:lnSpc>
              <a:spcBef>
                <a:spcPct val="0"/>
              </a:spcBef>
              <a:spcAft>
                <a:spcPts val="600"/>
              </a:spcAft>
            </a:pPr>
            <a:endParaRPr lang="en-US" sz="3900" kern="1200" dirty="0">
              <a:solidFill>
                <a:schemeClr val="bg1"/>
              </a:solidFill>
              <a:latin typeface="+mj-lt"/>
              <a:ea typeface="+mj-ea"/>
              <a:cs typeface="+mj-cs"/>
            </a:endParaRPr>
          </a:p>
        </p:txBody>
      </p:sp>
      <p:sp>
        <p:nvSpPr>
          <p:cNvPr id="2" name="TextBox 1">
            <a:extLst>
              <a:ext uri="{FF2B5EF4-FFF2-40B4-BE49-F238E27FC236}">
                <a16:creationId xmlns:a16="http://schemas.microsoft.com/office/drawing/2014/main" id="{2BB22BF3-8268-D907-F8A6-5FA30B3F7FC1}"/>
              </a:ext>
            </a:extLst>
          </p:cNvPr>
          <p:cNvSpPr txBox="1"/>
          <p:nvPr/>
        </p:nvSpPr>
        <p:spPr>
          <a:xfrm>
            <a:off x="6234112" y="1136604"/>
            <a:ext cx="6574855" cy="335228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ts val="1000"/>
              </a:spcBef>
              <a:spcAft>
                <a:spcPts val="600"/>
              </a:spcAft>
            </a:pPr>
            <a:endParaRPr lang="en-US" sz="1600" kern="1200" dirty="0">
              <a:solidFill>
                <a:schemeClr val="bg1"/>
              </a:solidFill>
              <a:latin typeface="+mn-lt"/>
              <a:ea typeface="+mn-ea"/>
              <a:cs typeface="+mn-cs"/>
            </a:endParaRPr>
          </a:p>
          <a:p>
            <a:pPr>
              <a:lnSpc>
                <a:spcPct val="90000"/>
              </a:lnSpc>
              <a:spcBef>
                <a:spcPts val="1000"/>
              </a:spcBef>
              <a:spcAft>
                <a:spcPts val="600"/>
              </a:spcAft>
            </a:pPr>
            <a:r>
              <a:rPr lang="en-US" sz="2200" kern="1200" dirty="0">
                <a:solidFill>
                  <a:schemeClr val="bg1"/>
                </a:solidFill>
                <a:latin typeface="+mn-lt"/>
                <a:ea typeface="+mn-ea"/>
                <a:cs typeface="+mn-cs"/>
              </a:rPr>
              <a:t>In the UK, it is estimated that:</a:t>
            </a:r>
            <a:endParaRPr lang="en-US" sz="2200" kern="1200" dirty="0">
              <a:solidFill>
                <a:schemeClr val="bg1"/>
              </a:solidFill>
              <a:latin typeface="+mn-lt"/>
              <a:cs typeface="Calibri"/>
            </a:endParaRPr>
          </a:p>
          <a:p>
            <a:pPr>
              <a:lnSpc>
                <a:spcPct val="90000"/>
              </a:lnSpc>
              <a:spcBef>
                <a:spcPts val="1000"/>
              </a:spcBef>
              <a:spcAft>
                <a:spcPts val="600"/>
              </a:spcAft>
            </a:pPr>
            <a:r>
              <a:rPr lang="en-US" sz="2200" kern="1200" dirty="0">
                <a:solidFill>
                  <a:schemeClr val="bg1"/>
                </a:solidFill>
                <a:latin typeface="+mn-lt"/>
                <a:ea typeface="+mn-ea"/>
                <a:cs typeface="+mn-cs"/>
              </a:rPr>
              <a:t>around 137,000 women have undergone FGM</a:t>
            </a:r>
            <a:endParaRPr lang="en-US" sz="2200" kern="1200" dirty="0">
              <a:solidFill>
                <a:schemeClr val="bg1"/>
              </a:solidFill>
              <a:latin typeface="+mn-lt"/>
              <a:cs typeface="Calibri"/>
            </a:endParaRPr>
          </a:p>
          <a:p>
            <a:pPr>
              <a:lnSpc>
                <a:spcPct val="90000"/>
              </a:lnSpc>
              <a:spcBef>
                <a:spcPts val="1000"/>
              </a:spcBef>
              <a:spcAft>
                <a:spcPts val="600"/>
              </a:spcAft>
            </a:pPr>
            <a:r>
              <a:rPr lang="en-US" sz="2200" kern="1200" dirty="0">
                <a:solidFill>
                  <a:schemeClr val="bg1"/>
                </a:solidFill>
                <a:latin typeface="+mn-lt"/>
                <a:ea typeface="+mn-ea"/>
                <a:cs typeface="+mn-cs"/>
              </a:rPr>
              <a:t>some 60,000 girls under 15 years old are at risk</a:t>
            </a:r>
            <a:r>
              <a:rPr lang="en-US" sz="2200" dirty="0">
                <a:solidFill>
                  <a:schemeClr val="bg1"/>
                </a:solidFill>
                <a:cs typeface="Calibri"/>
              </a:rPr>
              <a:t> </a:t>
            </a:r>
            <a:br>
              <a:rPr lang="en-US" sz="2200" dirty="0">
                <a:solidFill>
                  <a:schemeClr val="bg1"/>
                </a:solidFill>
                <a:cs typeface="Calibri"/>
              </a:rPr>
            </a:br>
            <a:br>
              <a:rPr lang="en-US" sz="2200" dirty="0">
                <a:cs typeface="Calibri"/>
              </a:rPr>
            </a:br>
            <a:r>
              <a:rPr lang="en-US" dirty="0">
                <a:solidFill>
                  <a:schemeClr val="bg1"/>
                </a:solidFill>
                <a:cs typeface="Calibri"/>
              </a:rPr>
              <a:t>(GOV.UK, 2021)</a:t>
            </a:r>
          </a:p>
          <a:p>
            <a:pPr>
              <a:lnSpc>
                <a:spcPct val="90000"/>
              </a:lnSpc>
              <a:spcBef>
                <a:spcPts val="1000"/>
              </a:spcBef>
              <a:spcAft>
                <a:spcPts val="600"/>
              </a:spcAft>
            </a:pPr>
            <a:endParaRPr lang="en-US" sz="1600" kern="1200" dirty="0">
              <a:solidFill>
                <a:schemeClr val="bg1"/>
              </a:solidFill>
              <a:latin typeface="+mn-lt"/>
              <a:ea typeface="+mn-ea"/>
              <a:cs typeface="+mn-cs"/>
            </a:endParaRPr>
          </a:p>
        </p:txBody>
      </p:sp>
      <p:cxnSp>
        <p:nvCxnSpPr>
          <p:cNvPr id="14" name="Straight Connector 1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87D5E9-3EBF-4471-B706-0A8890ECD31F}"/>
              </a:ext>
            </a:extLst>
          </p:cNvPr>
          <p:cNvSpPr txBox="1"/>
          <p:nvPr/>
        </p:nvSpPr>
        <p:spPr>
          <a:xfrm>
            <a:off x="1868356" y="4472106"/>
            <a:ext cx="845528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GB" sz="2800" b="1" dirty="0">
                <a:solidFill>
                  <a:schemeClr val="bg2"/>
                </a:solidFill>
              </a:rPr>
              <a:t>"Every 11 seconds a girl is being cut. </a:t>
            </a:r>
            <a:br>
              <a:rPr lang="en-GB" sz="2800" b="1" dirty="0">
                <a:solidFill>
                  <a:schemeClr val="bg2"/>
                </a:solidFill>
              </a:rPr>
            </a:br>
            <a:r>
              <a:rPr lang="en-GB" sz="2800" b="1" dirty="0">
                <a:solidFill>
                  <a:schemeClr val="bg2"/>
                </a:solidFill>
              </a:rPr>
              <a:t>Why are we not outraged?" </a:t>
            </a:r>
            <a:endParaRPr lang="en-US" dirty="0">
              <a:solidFill>
                <a:schemeClr val="bg2"/>
              </a:solidFill>
              <a:cs typeface="Calibri" panose="020F0502020204030204"/>
            </a:endParaRPr>
          </a:p>
          <a:p>
            <a:pPr algn="ctr">
              <a:spcAft>
                <a:spcPts val="600"/>
              </a:spcAft>
            </a:pPr>
            <a:r>
              <a:rPr lang="en-GB" sz="2800" i="1" dirty="0">
                <a:solidFill>
                  <a:schemeClr val="bg2"/>
                </a:solidFill>
              </a:rPr>
              <a:t>Dr Leyla Hussein</a:t>
            </a:r>
            <a:endParaRPr lang="en-GB" dirty="0">
              <a:solidFill>
                <a:schemeClr val="bg2"/>
              </a:solidFill>
              <a:cs typeface="Calibri" panose="020F0502020204030204"/>
            </a:endParaRPr>
          </a:p>
          <a:p>
            <a:pPr algn="ctr">
              <a:spcAft>
                <a:spcPts val="600"/>
              </a:spcAft>
            </a:pPr>
            <a:r>
              <a:rPr lang="en-GB" i="1" dirty="0">
                <a:solidFill>
                  <a:schemeClr val="bg2"/>
                </a:solidFill>
              </a:rPr>
              <a:t>(</a:t>
            </a:r>
            <a:r>
              <a:rPr lang="en-GB" dirty="0">
                <a:solidFill>
                  <a:schemeClr val="bg2"/>
                </a:solidFill>
              </a:rPr>
              <a:t>The Cruel Cut, 2023)</a:t>
            </a:r>
            <a:endParaRPr lang="en-GB" dirty="0">
              <a:solidFill>
                <a:schemeClr val="bg2"/>
              </a:solidFill>
              <a:cs typeface="Calibri"/>
            </a:endParaRPr>
          </a:p>
        </p:txBody>
      </p:sp>
      <p:sp>
        <p:nvSpPr>
          <p:cNvPr id="6" name="TextBox 5">
            <a:extLst>
              <a:ext uri="{FF2B5EF4-FFF2-40B4-BE49-F238E27FC236}">
                <a16:creationId xmlns:a16="http://schemas.microsoft.com/office/drawing/2014/main" id="{50E40016-82E5-9D9B-5C36-3CF68004749E}"/>
              </a:ext>
            </a:extLst>
          </p:cNvPr>
          <p:cNvSpPr txBox="1"/>
          <p:nvPr/>
        </p:nvSpPr>
        <p:spPr>
          <a:xfrm>
            <a:off x="4661554" y="45393"/>
            <a:ext cx="3487918" cy="1107996"/>
          </a:xfrm>
          <a:prstGeom prst="rect">
            <a:avLst/>
          </a:prstGeom>
          <a:noFill/>
        </p:spPr>
        <p:txBody>
          <a:bodyPr wrap="square" rtlCol="0">
            <a:spAutoFit/>
          </a:bodyPr>
          <a:lstStyle/>
          <a:p>
            <a:r>
              <a:rPr lang="en-GB" sz="6600" dirty="0">
                <a:solidFill>
                  <a:srgbClr val="FF0000"/>
                </a:solidFill>
              </a:rPr>
              <a:t>IMPACT</a:t>
            </a:r>
          </a:p>
        </p:txBody>
      </p:sp>
    </p:spTree>
    <p:extLst>
      <p:ext uri="{BB962C8B-B14F-4D97-AF65-F5344CB8AC3E}">
        <p14:creationId xmlns:p14="http://schemas.microsoft.com/office/powerpoint/2010/main" val="13574837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12022</TotalTime>
  <Words>5014</Words>
  <Application>Microsoft Office PowerPoint</Application>
  <PresentationFormat>Widescreen</PresentationFormat>
  <Paragraphs>340</Paragraphs>
  <Slides>22</Slides>
  <Notes>22</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Trebuchet MS</vt:lpstr>
      <vt:lpstr>Wingdings</vt:lpstr>
      <vt:lpstr>Office Theme</vt:lpstr>
      <vt:lpstr>FGM: Understanding the problem to improve future healthcare provision</vt:lpstr>
      <vt:lpstr>Overview of Presentation </vt:lpstr>
      <vt:lpstr>What is FGM?</vt:lpstr>
      <vt:lpstr>PowerPoint Presentation</vt:lpstr>
      <vt:lpstr>Health implications of FGM </vt:lpstr>
      <vt:lpstr>Why is FGM practised? </vt:lpstr>
      <vt:lpstr>However, </vt:lpstr>
      <vt:lpstr>What I have done? Gabrielle Durkan Award </vt:lpstr>
      <vt:lpstr>PowerPoint Presentation</vt:lpstr>
      <vt:lpstr>Northern Ireland      Context</vt:lpstr>
      <vt:lpstr>Identifying the Gaps:  NI Scoping Study  (Mackle et al, 2018)</vt:lpstr>
      <vt:lpstr>Improving NI healthcare for the future </vt:lpstr>
      <vt:lpstr>Now what for future health care provision?</vt:lpstr>
      <vt:lpstr>PowerPoint Presentation</vt:lpstr>
      <vt:lpstr>PowerPoint Presentation</vt:lpstr>
      <vt:lpstr>PowerPoint Presentation</vt:lpstr>
      <vt:lpstr>PowerPoint Presentation</vt:lpstr>
      <vt:lpstr>Where to now for Northern Ireland</vt:lpstr>
      <vt:lpstr>What I plan to do next: </vt:lpstr>
      <vt:lpstr>PowerPoint Presentation</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Shaw</dc:creator>
  <cp:lastModifiedBy>Nicholas Campbell</cp:lastModifiedBy>
  <cp:revision>915</cp:revision>
  <dcterms:created xsi:type="dcterms:W3CDTF">2023-04-03T10:43:04Z</dcterms:created>
  <dcterms:modified xsi:type="dcterms:W3CDTF">2023-11-16T11:59:31Z</dcterms:modified>
</cp:coreProperties>
</file>