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75" r:id="rId2"/>
    <p:sldId id="258" r:id="rId3"/>
    <p:sldId id="259" r:id="rId4"/>
    <p:sldId id="281" r:id="rId5"/>
    <p:sldId id="287" r:id="rId6"/>
    <p:sldId id="288" r:id="rId7"/>
    <p:sldId id="284" r:id="rId8"/>
    <p:sldId id="282" r:id="rId9"/>
    <p:sldId id="290" r:id="rId10"/>
    <p:sldId id="291" r:id="rId11"/>
    <p:sldId id="292" r:id="rId12"/>
    <p:sldId id="276" r:id="rId13"/>
    <p:sldId id="296" r:id="rId14"/>
    <p:sldId id="295" r:id="rId15"/>
    <p:sldId id="304" r:id="rId16"/>
    <p:sldId id="298" r:id="rId17"/>
    <p:sldId id="299" r:id="rId18"/>
    <p:sldId id="302" r:id="rId19"/>
    <p:sldId id="300" r:id="rId20"/>
    <p:sldId id="301" r:id="rId21"/>
    <p:sldId id="277" r:id="rId22"/>
    <p:sldId id="278" r:id="rId23"/>
    <p:sldId id="303" r:id="rId24"/>
    <p:sldId id="263" r:id="rId25"/>
    <p:sldId id="264" r:id="rId26"/>
    <p:sldId id="274" r:id="rId27"/>
    <p:sldId id="28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69DF1B-809F-406A-A8EF-118D2207D4AD}" v="2" dt="2024-02-26T18:28:17.2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421" autoAdjust="0"/>
    <p:restoredTop sz="94660"/>
  </p:normalViewPr>
  <p:slideViewPr>
    <p:cSldViewPr snapToGrid="0">
      <p:cViewPr varScale="1">
        <p:scale>
          <a:sx n="153" d="100"/>
          <a:sy n="153" d="100"/>
        </p:scale>
        <p:origin x="108" y="3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Morrison" userId="57118f56aa895d8b" providerId="LiveId" clId="{5B69DF1B-809F-406A-A8EF-118D2207D4AD}"/>
    <pc:docChg chg="custSel addSld delSld modSld sldOrd">
      <pc:chgData name="Lisa Morrison" userId="57118f56aa895d8b" providerId="LiveId" clId="{5B69DF1B-809F-406A-A8EF-118D2207D4AD}" dt="2024-02-26T18:56:16.433" v="68" actId="313"/>
      <pc:docMkLst>
        <pc:docMk/>
      </pc:docMkLst>
      <pc:sldChg chg="del">
        <pc:chgData name="Lisa Morrison" userId="57118f56aa895d8b" providerId="LiveId" clId="{5B69DF1B-809F-406A-A8EF-118D2207D4AD}" dt="2024-02-26T18:19:55.869" v="29" actId="2696"/>
        <pc:sldMkLst>
          <pc:docMk/>
          <pc:sldMk cId="1545838773" sldId="266"/>
        </pc:sldMkLst>
      </pc:sldChg>
      <pc:sldChg chg="ord">
        <pc:chgData name="Lisa Morrison" userId="57118f56aa895d8b" providerId="LiveId" clId="{5B69DF1B-809F-406A-A8EF-118D2207D4AD}" dt="2024-02-26T11:14:56.089" v="1"/>
        <pc:sldMkLst>
          <pc:docMk/>
          <pc:sldMk cId="2101631553" sldId="284"/>
        </pc:sldMkLst>
      </pc:sldChg>
      <pc:sldChg chg="modSp mod">
        <pc:chgData name="Lisa Morrison" userId="57118f56aa895d8b" providerId="LiveId" clId="{5B69DF1B-809F-406A-A8EF-118D2207D4AD}" dt="2024-02-26T11:15:26.144" v="28" actId="1076"/>
        <pc:sldMkLst>
          <pc:docMk/>
          <pc:sldMk cId="1424855960" sldId="288"/>
        </pc:sldMkLst>
        <pc:spChg chg="mod">
          <ac:chgData name="Lisa Morrison" userId="57118f56aa895d8b" providerId="LiveId" clId="{5B69DF1B-809F-406A-A8EF-118D2207D4AD}" dt="2024-02-26T11:15:23.051" v="27" actId="1076"/>
          <ac:spMkLst>
            <pc:docMk/>
            <pc:sldMk cId="1424855960" sldId="288"/>
            <ac:spMk id="2" creationId="{EB67397D-D226-CAE2-64F8-50C4AD8C9FC4}"/>
          </ac:spMkLst>
        </pc:spChg>
        <pc:spChg chg="mod">
          <ac:chgData name="Lisa Morrison" userId="57118f56aa895d8b" providerId="LiveId" clId="{5B69DF1B-809F-406A-A8EF-118D2207D4AD}" dt="2024-02-26T11:15:26.144" v="28" actId="1076"/>
          <ac:spMkLst>
            <pc:docMk/>
            <pc:sldMk cId="1424855960" sldId="288"/>
            <ac:spMk id="3" creationId="{D4C1A723-1E19-8E95-7479-B551C17A66FD}"/>
          </ac:spMkLst>
        </pc:spChg>
      </pc:sldChg>
      <pc:sldChg chg="modSp mod">
        <pc:chgData name="Lisa Morrison" userId="57118f56aa895d8b" providerId="LiveId" clId="{5B69DF1B-809F-406A-A8EF-118D2207D4AD}" dt="2024-02-26T18:21:24.559" v="38" actId="20577"/>
        <pc:sldMkLst>
          <pc:docMk/>
          <pc:sldMk cId="431922680" sldId="296"/>
        </pc:sldMkLst>
        <pc:spChg chg="mod">
          <ac:chgData name="Lisa Morrison" userId="57118f56aa895d8b" providerId="LiveId" clId="{5B69DF1B-809F-406A-A8EF-118D2207D4AD}" dt="2024-02-26T18:21:24.559" v="38" actId="20577"/>
          <ac:spMkLst>
            <pc:docMk/>
            <pc:sldMk cId="431922680" sldId="296"/>
            <ac:spMk id="3" creationId="{D649827B-939B-46C2-EAE4-625F357CF326}"/>
          </ac:spMkLst>
        </pc:spChg>
      </pc:sldChg>
      <pc:sldChg chg="modSp mod">
        <pc:chgData name="Lisa Morrison" userId="57118f56aa895d8b" providerId="LiveId" clId="{5B69DF1B-809F-406A-A8EF-118D2207D4AD}" dt="2024-02-26T18:56:16.433" v="68" actId="313"/>
        <pc:sldMkLst>
          <pc:docMk/>
          <pc:sldMk cId="973750761" sldId="303"/>
        </pc:sldMkLst>
        <pc:spChg chg="mod">
          <ac:chgData name="Lisa Morrison" userId="57118f56aa895d8b" providerId="LiveId" clId="{5B69DF1B-809F-406A-A8EF-118D2207D4AD}" dt="2024-02-26T18:56:16.433" v="68" actId="313"/>
          <ac:spMkLst>
            <pc:docMk/>
            <pc:sldMk cId="973750761" sldId="303"/>
            <ac:spMk id="2" creationId="{FE34A835-34B5-1814-1199-E1EB3B4AA4B4}"/>
          </ac:spMkLst>
        </pc:spChg>
      </pc:sldChg>
      <pc:sldChg chg="delSp new del mod">
        <pc:chgData name="Lisa Morrison" userId="57118f56aa895d8b" providerId="LiveId" clId="{5B69DF1B-809F-406A-A8EF-118D2207D4AD}" dt="2024-02-26T18:28:46.880" v="48" actId="2696"/>
        <pc:sldMkLst>
          <pc:docMk/>
          <pc:sldMk cId="2540971761" sldId="305"/>
        </pc:sldMkLst>
        <pc:spChg chg="del">
          <ac:chgData name="Lisa Morrison" userId="57118f56aa895d8b" providerId="LiveId" clId="{5B69DF1B-809F-406A-A8EF-118D2207D4AD}" dt="2024-02-26T18:27:38.823" v="41" actId="478"/>
          <ac:spMkLst>
            <pc:docMk/>
            <pc:sldMk cId="2540971761" sldId="305"/>
            <ac:spMk id="2" creationId="{EF428639-EEFC-B9CB-A769-B8B0E0550FBE}"/>
          </ac:spMkLst>
        </pc:spChg>
        <pc:spChg chg="del">
          <ac:chgData name="Lisa Morrison" userId="57118f56aa895d8b" providerId="LiveId" clId="{5B69DF1B-809F-406A-A8EF-118D2207D4AD}" dt="2024-02-26T18:27:36.722" v="40" actId="478"/>
          <ac:spMkLst>
            <pc:docMk/>
            <pc:sldMk cId="2540971761" sldId="305"/>
            <ac:spMk id="3" creationId="{D738EE04-85BC-7A3C-F02A-262C8474FC42}"/>
          </ac:spMkLst>
        </pc:spChg>
      </pc:sldChg>
      <pc:sldChg chg="addSp delSp modSp new mod modAnim">
        <pc:chgData name="Lisa Morrison" userId="57118f56aa895d8b" providerId="LiveId" clId="{5B69DF1B-809F-406A-A8EF-118D2207D4AD}" dt="2024-02-26T18:28:33.743" v="47" actId="14100"/>
        <pc:sldMkLst>
          <pc:docMk/>
          <pc:sldMk cId="1049041391" sldId="306"/>
        </pc:sldMkLst>
        <pc:spChg chg="del">
          <ac:chgData name="Lisa Morrison" userId="57118f56aa895d8b" providerId="LiveId" clId="{5B69DF1B-809F-406A-A8EF-118D2207D4AD}" dt="2024-02-26T18:28:21.769" v="44" actId="478"/>
          <ac:spMkLst>
            <pc:docMk/>
            <pc:sldMk cId="1049041391" sldId="306"/>
            <ac:spMk id="2" creationId="{80DB1EDB-4D8A-9263-81B2-E9F06DA4324B}"/>
          </ac:spMkLst>
        </pc:spChg>
        <pc:spChg chg="del">
          <ac:chgData name="Lisa Morrison" userId="57118f56aa895d8b" providerId="LiveId" clId="{5B69DF1B-809F-406A-A8EF-118D2207D4AD}" dt="2024-02-26T18:28:17.252" v="43"/>
          <ac:spMkLst>
            <pc:docMk/>
            <pc:sldMk cId="1049041391" sldId="306"/>
            <ac:spMk id="3" creationId="{B2046563-D629-DC71-6EBC-4659F7998D05}"/>
          </ac:spMkLst>
        </pc:spChg>
        <pc:picChg chg="add mod">
          <ac:chgData name="Lisa Morrison" userId="57118f56aa895d8b" providerId="LiveId" clId="{5B69DF1B-809F-406A-A8EF-118D2207D4AD}" dt="2024-02-26T18:28:33.743" v="47" actId="14100"/>
          <ac:picMkLst>
            <pc:docMk/>
            <pc:sldMk cId="1049041391" sldId="306"/>
            <ac:picMk id="5" creationId="{9616871B-1D9A-46CA-208F-3EC7802B819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Expenditure</a:t>
            </a:r>
            <a:r>
              <a:rPr lang="en-GB" baseline="0"/>
              <a:t> </a:t>
            </a:r>
            <a:r>
              <a:rPr lang="en-GB"/>
              <a:t>on Talking Therapies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513516364459466"/>
          <c:y val="0.26635964784844701"/>
          <c:w val="0.7486483635540534"/>
          <c:h val="0.56894848476043813"/>
        </c:manualLayout>
      </c:layout>
      <c:bar3DChart>
        <c:barDir val="col"/>
        <c:grouping val="clustered"/>
        <c:varyColors val="0"/>
        <c:ser>
          <c:idx val="0"/>
          <c:order val="0"/>
          <c:tx>
            <c:strRef>
              <c:f>'Funding TT (reordered)'!$I$4</c:f>
              <c:strCache>
                <c:ptCount val="1"/>
                <c:pt idx="0">
                  <c:v>2019/2020</c:v>
                </c:pt>
              </c:strCache>
            </c:strRef>
          </c:tx>
          <c:spPr>
            <a:solidFill>
              <a:schemeClr val="accent1"/>
            </a:solidFill>
            <a:ln>
              <a:noFill/>
            </a:ln>
            <a:effectLst/>
            <a:sp3d/>
          </c:spPr>
          <c:invertIfNegative val="0"/>
          <c:cat>
            <c:strRef>
              <c:f>'Funding TT (reordered)'!$J$3:$N$3</c:f>
              <c:strCache>
                <c:ptCount val="5"/>
                <c:pt idx="0">
                  <c:v>Western HSCT</c:v>
                </c:pt>
                <c:pt idx="1">
                  <c:v>Southern HSCT</c:v>
                </c:pt>
                <c:pt idx="2">
                  <c:v>South Eastern HSCT</c:v>
                </c:pt>
                <c:pt idx="3">
                  <c:v>Northern HSCT</c:v>
                </c:pt>
                <c:pt idx="4">
                  <c:v>Belfast HSCT</c:v>
                </c:pt>
              </c:strCache>
            </c:strRef>
          </c:cat>
          <c:val>
            <c:numRef>
              <c:f>'Funding TT (reordered)'!$J$4:$N$4</c:f>
              <c:numCache>
                <c:formatCode>"£"#,##0_);[Red]\("£"#,##0\)</c:formatCode>
                <c:ptCount val="5"/>
                <c:pt idx="0">
                  <c:v>117779</c:v>
                </c:pt>
                <c:pt idx="1">
                  <c:v>206888</c:v>
                </c:pt>
                <c:pt idx="2" formatCode="&quot;£&quot;#,##0">
                  <c:v>234903</c:v>
                </c:pt>
                <c:pt idx="3">
                  <c:v>635323</c:v>
                </c:pt>
                <c:pt idx="4">
                  <c:v>1426651</c:v>
                </c:pt>
              </c:numCache>
            </c:numRef>
          </c:val>
          <c:extLst>
            <c:ext xmlns:c16="http://schemas.microsoft.com/office/drawing/2014/chart" uri="{C3380CC4-5D6E-409C-BE32-E72D297353CC}">
              <c16:uniqueId val="{00000000-3A99-4A10-A6AA-37F0C0FB774F}"/>
            </c:ext>
          </c:extLst>
        </c:ser>
        <c:ser>
          <c:idx val="1"/>
          <c:order val="1"/>
          <c:tx>
            <c:strRef>
              <c:f>'Funding TT (reordered)'!$I$5</c:f>
              <c:strCache>
                <c:ptCount val="1"/>
                <c:pt idx="0">
                  <c:v>2020/2021</c:v>
                </c:pt>
              </c:strCache>
            </c:strRef>
          </c:tx>
          <c:spPr>
            <a:solidFill>
              <a:schemeClr val="accent2"/>
            </a:solidFill>
            <a:ln>
              <a:noFill/>
            </a:ln>
            <a:effectLst/>
            <a:sp3d/>
          </c:spPr>
          <c:invertIfNegative val="0"/>
          <c:cat>
            <c:strRef>
              <c:f>'Funding TT (reordered)'!$J$3:$N$3</c:f>
              <c:strCache>
                <c:ptCount val="5"/>
                <c:pt idx="0">
                  <c:v>Western HSCT</c:v>
                </c:pt>
                <c:pt idx="1">
                  <c:v>Southern HSCT</c:v>
                </c:pt>
                <c:pt idx="2">
                  <c:v>South Eastern HSCT</c:v>
                </c:pt>
                <c:pt idx="3">
                  <c:v>Northern HSCT</c:v>
                </c:pt>
                <c:pt idx="4">
                  <c:v>Belfast HSCT</c:v>
                </c:pt>
              </c:strCache>
            </c:strRef>
          </c:cat>
          <c:val>
            <c:numRef>
              <c:f>'Funding TT (reordered)'!$J$5:$N$5</c:f>
              <c:numCache>
                <c:formatCode>"£"#,##0_);[Red]\("£"#,##0\)</c:formatCode>
                <c:ptCount val="5"/>
                <c:pt idx="0">
                  <c:v>190355</c:v>
                </c:pt>
                <c:pt idx="1">
                  <c:v>187163</c:v>
                </c:pt>
                <c:pt idx="2" formatCode="&quot;£&quot;#,##0">
                  <c:v>144072</c:v>
                </c:pt>
                <c:pt idx="3">
                  <c:v>308860</c:v>
                </c:pt>
                <c:pt idx="4">
                  <c:v>1286640</c:v>
                </c:pt>
              </c:numCache>
            </c:numRef>
          </c:val>
          <c:extLst>
            <c:ext xmlns:c16="http://schemas.microsoft.com/office/drawing/2014/chart" uri="{C3380CC4-5D6E-409C-BE32-E72D297353CC}">
              <c16:uniqueId val="{00000001-3A99-4A10-A6AA-37F0C0FB774F}"/>
            </c:ext>
          </c:extLst>
        </c:ser>
        <c:ser>
          <c:idx val="2"/>
          <c:order val="2"/>
          <c:tx>
            <c:strRef>
              <c:f>'Funding TT (reordered)'!$I$6</c:f>
              <c:strCache>
                <c:ptCount val="1"/>
                <c:pt idx="0">
                  <c:v>2021/2022</c:v>
                </c:pt>
              </c:strCache>
            </c:strRef>
          </c:tx>
          <c:spPr>
            <a:solidFill>
              <a:schemeClr val="accent3"/>
            </a:solidFill>
            <a:ln>
              <a:noFill/>
            </a:ln>
            <a:effectLst/>
            <a:sp3d/>
          </c:spPr>
          <c:invertIfNegative val="0"/>
          <c:cat>
            <c:strRef>
              <c:f>'Funding TT (reordered)'!$J$3:$N$3</c:f>
              <c:strCache>
                <c:ptCount val="5"/>
                <c:pt idx="0">
                  <c:v>Western HSCT</c:v>
                </c:pt>
                <c:pt idx="1">
                  <c:v>Southern HSCT</c:v>
                </c:pt>
                <c:pt idx="2">
                  <c:v>South Eastern HSCT</c:v>
                </c:pt>
                <c:pt idx="3">
                  <c:v>Northern HSCT</c:v>
                </c:pt>
                <c:pt idx="4">
                  <c:v>Belfast HSCT</c:v>
                </c:pt>
              </c:strCache>
            </c:strRef>
          </c:cat>
          <c:val>
            <c:numRef>
              <c:f>'Funding TT (reordered)'!$J$6:$N$6</c:f>
              <c:numCache>
                <c:formatCode>"£"#,##0_);[Red]\("£"#,##0\)</c:formatCode>
                <c:ptCount val="5"/>
                <c:pt idx="0">
                  <c:v>185858</c:v>
                </c:pt>
                <c:pt idx="1">
                  <c:v>116129</c:v>
                </c:pt>
                <c:pt idx="2" formatCode="&quot;£&quot;#,##0">
                  <c:v>332229</c:v>
                </c:pt>
                <c:pt idx="3">
                  <c:v>302000</c:v>
                </c:pt>
                <c:pt idx="4">
                  <c:v>1364837</c:v>
                </c:pt>
              </c:numCache>
            </c:numRef>
          </c:val>
          <c:extLst>
            <c:ext xmlns:c16="http://schemas.microsoft.com/office/drawing/2014/chart" uri="{C3380CC4-5D6E-409C-BE32-E72D297353CC}">
              <c16:uniqueId val="{00000002-3A99-4A10-A6AA-37F0C0FB774F}"/>
            </c:ext>
          </c:extLst>
        </c:ser>
        <c:dLbls>
          <c:showLegendKey val="0"/>
          <c:showVal val="0"/>
          <c:showCatName val="0"/>
          <c:showSerName val="0"/>
          <c:showPercent val="0"/>
          <c:showBubbleSize val="0"/>
        </c:dLbls>
        <c:gapWidth val="150"/>
        <c:shape val="box"/>
        <c:axId val="1402501104"/>
        <c:axId val="1402502544"/>
        <c:axId val="0"/>
      </c:bar3DChart>
      <c:catAx>
        <c:axId val="140250110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2502544"/>
        <c:crosses val="autoZero"/>
        <c:auto val="1"/>
        <c:lblAlgn val="ctr"/>
        <c:lblOffset val="100"/>
        <c:noMultiLvlLbl val="0"/>
      </c:catAx>
      <c:valAx>
        <c:axId val="14025025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Expenditure on talking therapies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2501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C74737-CDA4-41EB-AFB1-663001ACBF1A}" type="datetimeFigureOut">
              <a:rPr lang="en-GB" smtClean="0"/>
              <a:t>22/03/2024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234C00-599F-4E79-8ACD-BE1E160AAB14}" type="slidenum">
              <a:rPr lang="en-GB" smtClean="0"/>
              <a:t>‹#›</a:t>
            </a:fld>
            <a:endParaRPr lang="en-GB"/>
          </a:p>
        </p:txBody>
      </p:sp>
    </p:spTree>
    <p:extLst>
      <p:ext uri="{BB962C8B-B14F-4D97-AF65-F5344CB8AC3E}">
        <p14:creationId xmlns:p14="http://schemas.microsoft.com/office/powerpoint/2010/main" val="3073670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47A2A-72A0-6D33-B6C7-A4C1230B47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3F49BAE-963A-BC18-0FCB-7BCF671C34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3B6FC46-3C6D-3D04-535D-743E0F1A8B34}"/>
              </a:ext>
            </a:extLst>
          </p:cNvPr>
          <p:cNvSpPr>
            <a:spLocks noGrp="1"/>
          </p:cNvSpPr>
          <p:nvPr>
            <p:ph type="dt" sz="half" idx="10"/>
          </p:nvPr>
        </p:nvSpPr>
        <p:spPr/>
        <p:txBody>
          <a:bodyPr/>
          <a:lstStyle/>
          <a:p>
            <a:fld id="{4D5610A5-2E9B-4569-9577-E6E8B7112D3E}" type="datetime1">
              <a:rPr lang="en-GB" smtClean="0"/>
              <a:t>22/03/2024</a:t>
            </a:fld>
            <a:endParaRPr lang="en-GB"/>
          </a:p>
        </p:txBody>
      </p:sp>
      <p:sp>
        <p:nvSpPr>
          <p:cNvPr id="5" name="Footer Placeholder 4">
            <a:extLst>
              <a:ext uri="{FF2B5EF4-FFF2-40B4-BE49-F238E27FC236}">
                <a16:creationId xmlns:a16="http://schemas.microsoft.com/office/drawing/2014/main" id="{D85F4286-2D15-ED9F-A604-76CD2016B045}"/>
              </a:ext>
            </a:extLst>
          </p:cNvPr>
          <p:cNvSpPr>
            <a:spLocks noGrp="1"/>
          </p:cNvSpPr>
          <p:nvPr>
            <p:ph type="ftr" sz="quarter" idx="11"/>
          </p:nvPr>
        </p:nvSpPr>
        <p:spPr/>
        <p:txBody>
          <a:bodyPr/>
          <a:lstStyle/>
          <a:p>
            <a:r>
              <a:rPr lang="en-GB"/>
              <a:t>New Script for Mental health: Community, Compassion, Connection, Choice</a:t>
            </a:r>
          </a:p>
        </p:txBody>
      </p:sp>
      <p:sp>
        <p:nvSpPr>
          <p:cNvPr id="6" name="Slide Number Placeholder 5">
            <a:extLst>
              <a:ext uri="{FF2B5EF4-FFF2-40B4-BE49-F238E27FC236}">
                <a16:creationId xmlns:a16="http://schemas.microsoft.com/office/drawing/2014/main" id="{24ECD3F2-7C8C-5E2A-B0DC-EBE48EF39DE1}"/>
              </a:ext>
            </a:extLst>
          </p:cNvPr>
          <p:cNvSpPr>
            <a:spLocks noGrp="1"/>
          </p:cNvSpPr>
          <p:nvPr>
            <p:ph type="sldNum" sz="quarter" idx="12"/>
          </p:nvPr>
        </p:nvSpPr>
        <p:spPr/>
        <p:txBody>
          <a:bodyPr/>
          <a:lstStyle/>
          <a:p>
            <a:fld id="{0F55ED51-1F3B-4826-9823-CD5C73C9B1FC}" type="slidenum">
              <a:rPr lang="en-GB" smtClean="0"/>
              <a:t>‹#›</a:t>
            </a:fld>
            <a:endParaRPr lang="en-GB"/>
          </a:p>
        </p:txBody>
      </p:sp>
    </p:spTree>
    <p:extLst>
      <p:ext uri="{BB962C8B-B14F-4D97-AF65-F5344CB8AC3E}">
        <p14:creationId xmlns:p14="http://schemas.microsoft.com/office/powerpoint/2010/main" val="2519939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ABB6-9D82-8241-9281-2195ADEC3FE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D084E0A-7C58-250F-80A2-8879ACC016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211E6E-5AF2-3E36-BDBC-51E43DF65836}"/>
              </a:ext>
            </a:extLst>
          </p:cNvPr>
          <p:cNvSpPr>
            <a:spLocks noGrp="1"/>
          </p:cNvSpPr>
          <p:nvPr>
            <p:ph type="dt" sz="half" idx="10"/>
          </p:nvPr>
        </p:nvSpPr>
        <p:spPr/>
        <p:txBody>
          <a:bodyPr/>
          <a:lstStyle/>
          <a:p>
            <a:fld id="{336CB4D4-CDA4-4CB4-AB66-19B32D767477}" type="datetime1">
              <a:rPr lang="en-GB" smtClean="0"/>
              <a:t>22/03/2024</a:t>
            </a:fld>
            <a:endParaRPr lang="en-GB"/>
          </a:p>
        </p:txBody>
      </p:sp>
      <p:sp>
        <p:nvSpPr>
          <p:cNvPr id="5" name="Footer Placeholder 4">
            <a:extLst>
              <a:ext uri="{FF2B5EF4-FFF2-40B4-BE49-F238E27FC236}">
                <a16:creationId xmlns:a16="http://schemas.microsoft.com/office/drawing/2014/main" id="{C82E85AB-A0D0-D034-5821-7376B21A0CA0}"/>
              </a:ext>
            </a:extLst>
          </p:cNvPr>
          <p:cNvSpPr>
            <a:spLocks noGrp="1"/>
          </p:cNvSpPr>
          <p:nvPr>
            <p:ph type="ftr" sz="quarter" idx="11"/>
          </p:nvPr>
        </p:nvSpPr>
        <p:spPr/>
        <p:txBody>
          <a:bodyPr/>
          <a:lstStyle/>
          <a:p>
            <a:r>
              <a:rPr lang="en-GB"/>
              <a:t>New Script for Mental health: Community, Compassion, Connection, Choice</a:t>
            </a:r>
          </a:p>
        </p:txBody>
      </p:sp>
      <p:sp>
        <p:nvSpPr>
          <p:cNvPr id="6" name="Slide Number Placeholder 5">
            <a:extLst>
              <a:ext uri="{FF2B5EF4-FFF2-40B4-BE49-F238E27FC236}">
                <a16:creationId xmlns:a16="http://schemas.microsoft.com/office/drawing/2014/main" id="{41C1DE5B-7FB0-0325-7CC6-18001A743EA0}"/>
              </a:ext>
            </a:extLst>
          </p:cNvPr>
          <p:cNvSpPr>
            <a:spLocks noGrp="1"/>
          </p:cNvSpPr>
          <p:nvPr>
            <p:ph type="sldNum" sz="quarter" idx="12"/>
          </p:nvPr>
        </p:nvSpPr>
        <p:spPr/>
        <p:txBody>
          <a:bodyPr/>
          <a:lstStyle/>
          <a:p>
            <a:fld id="{0F55ED51-1F3B-4826-9823-CD5C73C9B1FC}" type="slidenum">
              <a:rPr lang="en-GB" smtClean="0"/>
              <a:t>‹#›</a:t>
            </a:fld>
            <a:endParaRPr lang="en-GB"/>
          </a:p>
        </p:txBody>
      </p:sp>
    </p:spTree>
    <p:extLst>
      <p:ext uri="{BB962C8B-B14F-4D97-AF65-F5344CB8AC3E}">
        <p14:creationId xmlns:p14="http://schemas.microsoft.com/office/powerpoint/2010/main" val="742811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34D76C-39EA-F59B-19E3-B9B11FA5BF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12C1AC-4375-8A01-4BE2-0B6011CB86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7443D1-D3A0-BE5C-5846-8573AF77ABFF}"/>
              </a:ext>
            </a:extLst>
          </p:cNvPr>
          <p:cNvSpPr>
            <a:spLocks noGrp="1"/>
          </p:cNvSpPr>
          <p:nvPr>
            <p:ph type="dt" sz="half" idx="10"/>
          </p:nvPr>
        </p:nvSpPr>
        <p:spPr/>
        <p:txBody>
          <a:bodyPr/>
          <a:lstStyle/>
          <a:p>
            <a:fld id="{CDCCB7A7-4896-4847-8EE0-97964A53B71C}" type="datetime1">
              <a:rPr lang="en-GB" smtClean="0"/>
              <a:t>22/03/2024</a:t>
            </a:fld>
            <a:endParaRPr lang="en-GB"/>
          </a:p>
        </p:txBody>
      </p:sp>
      <p:sp>
        <p:nvSpPr>
          <p:cNvPr id="5" name="Footer Placeholder 4">
            <a:extLst>
              <a:ext uri="{FF2B5EF4-FFF2-40B4-BE49-F238E27FC236}">
                <a16:creationId xmlns:a16="http://schemas.microsoft.com/office/drawing/2014/main" id="{8E9D59E1-6D61-B648-7570-FA7E0D381348}"/>
              </a:ext>
            </a:extLst>
          </p:cNvPr>
          <p:cNvSpPr>
            <a:spLocks noGrp="1"/>
          </p:cNvSpPr>
          <p:nvPr>
            <p:ph type="ftr" sz="quarter" idx="11"/>
          </p:nvPr>
        </p:nvSpPr>
        <p:spPr/>
        <p:txBody>
          <a:bodyPr/>
          <a:lstStyle/>
          <a:p>
            <a:r>
              <a:rPr lang="en-GB"/>
              <a:t>New Script for Mental health: Community, Compassion, Connection, Choice</a:t>
            </a:r>
          </a:p>
        </p:txBody>
      </p:sp>
      <p:sp>
        <p:nvSpPr>
          <p:cNvPr id="6" name="Slide Number Placeholder 5">
            <a:extLst>
              <a:ext uri="{FF2B5EF4-FFF2-40B4-BE49-F238E27FC236}">
                <a16:creationId xmlns:a16="http://schemas.microsoft.com/office/drawing/2014/main" id="{A3421102-67F7-7813-8EA8-C87D9675115D}"/>
              </a:ext>
            </a:extLst>
          </p:cNvPr>
          <p:cNvSpPr>
            <a:spLocks noGrp="1"/>
          </p:cNvSpPr>
          <p:nvPr>
            <p:ph type="sldNum" sz="quarter" idx="12"/>
          </p:nvPr>
        </p:nvSpPr>
        <p:spPr/>
        <p:txBody>
          <a:bodyPr/>
          <a:lstStyle/>
          <a:p>
            <a:fld id="{0F55ED51-1F3B-4826-9823-CD5C73C9B1FC}" type="slidenum">
              <a:rPr lang="en-GB" smtClean="0"/>
              <a:t>‹#›</a:t>
            </a:fld>
            <a:endParaRPr lang="en-GB"/>
          </a:p>
        </p:txBody>
      </p:sp>
    </p:spTree>
    <p:extLst>
      <p:ext uri="{BB962C8B-B14F-4D97-AF65-F5344CB8AC3E}">
        <p14:creationId xmlns:p14="http://schemas.microsoft.com/office/powerpoint/2010/main" val="30370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17133-9103-0EC3-48B6-6F92E83ADA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73676DB-AE87-2A09-312B-BC2BADE4CE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97A80B-DDE7-3817-9170-D0ECB6C0FD26}"/>
              </a:ext>
            </a:extLst>
          </p:cNvPr>
          <p:cNvSpPr>
            <a:spLocks noGrp="1"/>
          </p:cNvSpPr>
          <p:nvPr>
            <p:ph type="dt" sz="half" idx="10"/>
          </p:nvPr>
        </p:nvSpPr>
        <p:spPr/>
        <p:txBody>
          <a:bodyPr/>
          <a:lstStyle/>
          <a:p>
            <a:fld id="{086C1781-51CC-4BD6-80E7-E41BD10A939F}" type="datetime1">
              <a:rPr lang="en-GB" smtClean="0"/>
              <a:t>22/03/2024</a:t>
            </a:fld>
            <a:endParaRPr lang="en-GB"/>
          </a:p>
        </p:txBody>
      </p:sp>
      <p:sp>
        <p:nvSpPr>
          <p:cNvPr id="5" name="Footer Placeholder 4">
            <a:extLst>
              <a:ext uri="{FF2B5EF4-FFF2-40B4-BE49-F238E27FC236}">
                <a16:creationId xmlns:a16="http://schemas.microsoft.com/office/drawing/2014/main" id="{2475743D-1A27-AB40-1A5F-3F1A03EFEBEE}"/>
              </a:ext>
            </a:extLst>
          </p:cNvPr>
          <p:cNvSpPr>
            <a:spLocks noGrp="1"/>
          </p:cNvSpPr>
          <p:nvPr>
            <p:ph type="ftr" sz="quarter" idx="11"/>
          </p:nvPr>
        </p:nvSpPr>
        <p:spPr/>
        <p:txBody>
          <a:bodyPr/>
          <a:lstStyle/>
          <a:p>
            <a:r>
              <a:rPr lang="en-GB"/>
              <a:t>New Script for Mental health: Community, Compassion, Connection, Choice</a:t>
            </a:r>
          </a:p>
        </p:txBody>
      </p:sp>
      <p:sp>
        <p:nvSpPr>
          <p:cNvPr id="6" name="Slide Number Placeholder 5">
            <a:extLst>
              <a:ext uri="{FF2B5EF4-FFF2-40B4-BE49-F238E27FC236}">
                <a16:creationId xmlns:a16="http://schemas.microsoft.com/office/drawing/2014/main" id="{1A0B4D50-A012-B1E7-EC03-B88FDD57A7B9}"/>
              </a:ext>
            </a:extLst>
          </p:cNvPr>
          <p:cNvSpPr>
            <a:spLocks noGrp="1"/>
          </p:cNvSpPr>
          <p:nvPr>
            <p:ph type="sldNum" sz="quarter" idx="12"/>
          </p:nvPr>
        </p:nvSpPr>
        <p:spPr/>
        <p:txBody>
          <a:bodyPr/>
          <a:lstStyle/>
          <a:p>
            <a:fld id="{0F55ED51-1F3B-4826-9823-CD5C73C9B1FC}" type="slidenum">
              <a:rPr lang="en-GB" smtClean="0"/>
              <a:t>‹#›</a:t>
            </a:fld>
            <a:endParaRPr lang="en-GB"/>
          </a:p>
        </p:txBody>
      </p:sp>
    </p:spTree>
    <p:extLst>
      <p:ext uri="{BB962C8B-B14F-4D97-AF65-F5344CB8AC3E}">
        <p14:creationId xmlns:p14="http://schemas.microsoft.com/office/powerpoint/2010/main" val="257488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7E7E-C87A-6518-DE24-17B8D665CA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7ADB2A4-9F7A-1E2E-B0CD-BFD555EB57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BE6149-57F8-89ED-6272-A96C60F6D87C}"/>
              </a:ext>
            </a:extLst>
          </p:cNvPr>
          <p:cNvSpPr>
            <a:spLocks noGrp="1"/>
          </p:cNvSpPr>
          <p:nvPr>
            <p:ph type="dt" sz="half" idx="10"/>
          </p:nvPr>
        </p:nvSpPr>
        <p:spPr/>
        <p:txBody>
          <a:bodyPr/>
          <a:lstStyle/>
          <a:p>
            <a:fld id="{9E04A8F8-AB12-4C41-9B1B-A0D789C36C9B}" type="datetime1">
              <a:rPr lang="en-GB" smtClean="0"/>
              <a:t>22/03/2024</a:t>
            </a:fld>
            <a:endParaRPr lang="en-GB"/>
          </a:p>
        </p:txBody>
      </p:sp>
      <p:sp>
        <p:nvSpPr>
          <p:cNvPr id="5" name="Footer Placeholder 4">
            <a:extLst>
              <a:ext uri="{FF2B5EF4-FFF2-40B4-BE49-F238E27FC236}">
                <a16:creationId xmlns:a16="http://schemas.microsoft.com/office/drawing/2014/main" id="{764228AE-586D-33BE-786F-9735E7BC4219}"/>
              </a:ext>
            </a:extLst>
          </p:cNvPr>
          <p:cNvSpPr>
            <a:spLocks noGrp="1"/>
          </p:cNvSpPr>
          <p:nvPr>
            <p:ph type="ftr" sz="quarter" idx="11"/>
          </p:nvPr>
        </p:nvSpPr>
        <p:spPr/>
        <p:txBody>
          <a:bodyPr/>
          <a:lstStyle/>
          <a:p>
            <a:r>
              <a:rPr lang="en-GB"/>
              <a:t>New Script for Mental health: Community, Compassion, Connection, Choice</a:t>
            </a:r>
          </a:p>
        </p:txBody>
      </p:sp>
      <p:sp>
        <p:nvSpPr>
          <p:cNvPr id="6" name="Slide Number Placeholder 5">
            <a:extLst>
              <a:ext uri="{FF2B5EF4-FFF2-40B4-BE49-F238E27FC236}">
                <a16:creationId xmlns:a16="http://schemas.microsoft.com/office/drawing/2014/main" id="{794A3537-18B4-0A8A-DE2E-35762DF79B77}"/>
              </a:ext>
            </a:extLst>
          </p:cNvPr>
          <p:cNvSpPr>
            <a:spLocks noGrp="1"/>
          </p:cNvSpPr>
          <p:nvPr>
            <p:ph type="sldNum" sz="quarter" idx="12"/>
          </p:nvPr>
        </p:nvSpPr>
        <p:spPr/>
        <p:txBody>
          <a:bodyPr/>
          <a:lstStyle/>
          <a:p>
            <a:fld id="{0F55ED51-1F3B-4826-9823-CD5C73C9B1FC}" type="slidenum">
              <a:rPr lang="en-GB" smtClean="0"/>
              <a:t>‹#›</a:t>
            </a:fld>
            <a:endParaRPr lang="en-GB"/>
          </a:p>
        </p:txBody>
      </p:sp>
    </p:spTree>
    <p:extLst>
      <p:ext uri="{BB962C8B-B14F-4D97-AF65-F5344CB8AC3E}">
        <p14:creationId xmlns:p14="http://schemas.microsoft.com/office/powerpoint/2010/main" val="2461363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1B936-3F2A-DDF6-F4BF-8EA7DA5A532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0B484F-D3A8-E755-C2EA-C2607D1841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CB23E99-23FF-E532-3E30-1C8C8D0CF0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A5EE376-993A-B949-FEDA-B457942F5994}"/>
              </a:ext>
            </a:extLst>
          </p:cNvPr>
          <p:cNvSpPr>
            <a:spLocks noGrp="1"/>
          </p:cNvSpPr>
          <p:nvPr>
            <p:ph type="dt" sz="half" idx="10"/>
          </p:nvPr>
        </p:nvSpPr>
        <p:spPr/>
        <p:txBody>
          <a:bodyPr/>
          <a:lstStyle/>
          <a:p>
            <a:fld id="{A8113B6D-FEAB-4E1F-928C-7FC8BD21FE03}" type="datetime1">
              <a:rPr lang="en-GB" smtClean="0"/>
              <a:t>22/03/2024</a:t>
            </a:fld>
            <a:endParaRPr lang="en-GB"/>
          </a:p>
        </p:txBody>
      </p:sp>
      <p:sp>
        <p:nvSpPr>
          <p:cNvPr id="6" name="Footer Placeholder 5">
            <a:extLst>
              <a:ext uri="{FF2B5EF4-FFF2-40B4-BE49-F238E27FC236}">
                <a16:creationId xmlns:a16="http://schemas.microsoft.com/office/drawing/2014/main" id="{C077CD39-E983-E17B-03CE-1F0F8977C6BA}"/>
              </a:ext>
            </a:extLst>
          </p:cNvPr>
          <p:cNvSpPr>
            <a:spLocks noGrp="1"/>
          </p:cNvSpPr>
          <p:nvPr>
            <p:ph type="ftr" sz="quarter" idx="11"/>
          </p:nvPr>
        </p:nvSpPr>
        <p:spPr/>
        <p:txBody>
          <a:bodyPr/>
          <a:lstStyle/>
          <a:p>
            <a:r>
              <a:rPr lang="en-GB"/>
              <a:t>New Script for Mental health: Community, Compassion, Connection, Choice</a:t>
            </a:r>
          </a:p>
        </p:txBody>
      </p:sp>
      <p:sp>
        <p:nvSpPr>
          <p:cNvPr id="7" name="Slide Number Placeholder 6">
            <a:extLst>
              <a:ext uri="{FF2B5EF4-FFF2-40B4-BE49-F238E27FC236}">
                <a16:creationId xmlns:a16="http://schemas.microsoft.com/office/drawing/2014/main" id="{D04D30F6-A091-CD21-8A43-B0C8DC16D4F6}"/>
              </a:ext>
            </a:extLst>
          </p:cNvPr>
          <p:cNvSpPr>
            <a:spLocks noGrp="1"/>
          </p:cNvSpPr>
          <p:nvPr>
            <p:ph type="sldNum" sz="quarter" idx="12"/>
          </p:nvPr>
        </p:nvSpPr>
        <p:spPr/>
        <p:txBody>
          <a:bodyPr/>
          <a:lstStyle/>
          <a:p>
            <a:fld id="{0F55ED51-1F3B-4826-9823-CD5C73C9B1FC}" type="slidenum">
              <a:rPr lang="en-GB" smtClean="0"/>
              <a:t>‹#›</a:t>
            </a:fld>
            <a:endParaRPr lang="en-GB"/>
          </a:p>
        </p:txBody>
      </p:sp>
    </p:spTree>
    <p:extLst>
      <p:ext uri="{BB962C8B-B14F-4D97-AF65-F5344CB8AC3E}">
        <p14:creationId xmlns:p14="http://schemas.microsoft.com/office/powerpoint/2010/main" val="194849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84EE1-3F8E-FF8A-B1BF-3B19AE05DA3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238F24-704D-AA6F-E28C-7C4FE1B11D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B8300B-EE76-E2B2-9153-65A7784206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5AC44BD-A1B2-1FE5-8018-EDFDE7BCEA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A4E5FD-E633-468F-EFFF-5686B5E42E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DC0A71F-2EE8-B33C-1E90-4557B2E857FF}"/>
              </a:ext>
            </a:extLst>
          </p:cNvPr>
          <p:cNvSpPr>
            <a:spLocks noGrp="1"/>
          </p:cNvSpPr>
          <p:nvPr>
            <p:ph type="dt" sz="half" idx="10"/>
          </p:nvPr>
        </p:nvSpPr>
        <p:spPr/>
        <p:txBody>
          <a:bodyPr/>
          <a:lstStyle/>
          <a:p>
            <a:fld id="{32FC59B4-79B9-4367-AAB3-525D2E9DF86E}" type="datetime1">
              <a:rPr lang="en-GB" smtClean="0"/>
              <a:t>22/03/2024</a:t>
            </a:fld>
            <a:endParaRPr lang="en-GB"/>
          </a:p>
        </p:txBody>
      </p:sp>
      <p:sp>
        <p:nvSpPr>
          <p:cNvPr id="8" name="Footer Placeholder 7">
            <a:extLst>
              <a:ext uri="{FF2B5EF4-FFF2-40B4-BE49-F238E27FC236}">
                <a16:creationId xmlns:a16="http://schemas.microsoft.com/office/drawing/2014/main" id="{63B105EA-9852-13E4-AFB0-9B2A0EDA45E1}"/>
              </a:ext>
            </a:extLst>
          </p:cNvPr>
          <p:cNvSpPr>
            <a:spLocks noGrp="1"/>
          </p:cNvSpPr>
          <p:nvPr>
            <p:ph type="ftr" sz="quarter" idx="11"/>
          </p:nvPr>
        </p:nvSpPr>
        <p:spPr/>
        <p:txBody>
          <a:bodyPr/>
          <a:lstStyle/>
          <a:p>
            <a:r>
              <a:rPr lang="en-GB"/>
              <a:t>New Script for Mental health: Community, Compassion, Connection, Choice</a:t>
            </a:r>
          </a:p>
        </p:txBody>
      </p:sp>
      <p:sp>
        <p:nvSpPr>
          <p:cNvPr id="9" name="Slide Number Placeholder 8">
            <a:extLst>
              <a:ext uri="{FF2B5EF4-FFF2-40B4-BE49-F238E27FC236}">
                <a16:creationId xmlns:a16="http://schemas.microsoft.com/office/drawing/2014/main" id="{65FDAED6-4342-F530-C714-1105A45211B0}"/>
              </a:ext>
            </a:extLst>
          </p:cNvPr>
          <p:cNvSpPr>
            <a:spLocks noGrp="1"/>
          </p:cNvSpPr>
          <p:nvPr>
            <p:ph type="sldNum" sz="quarter" idx="12"/>
          </p:nvPr>
        </p:nvSpPr>
        <p:spPr/>
        <p:txBody>
          <a:bodyPr/>
          <a:lstStyle/>
          <a:p>
            <a:fld id="{0F55ED51-1F3B-4826-9823-CD5C73C9B1FC}" type="slidenum">
              <a:rPr lang="en-GB" smtClean="0"/>
              <a:t>‹#›</a:t>
            </a:fld>
            <a:endParaRPr lang="en-GB"/>
          </a:p>
        </p:txBody>
      </p:sp>
    </p:spTree>
    <p:extLst>
      <p:ext uri="{BB962C8B-B14F-4D97-AF65-F5344CB8AC3E}">
        <p14:creationId xmlns:p14="http://schemas.microsoft.com/office/powerpoint/2010/main" val="3012273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B3330-D752-C1DB-3E71-18184982670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930E068-D26E-E12A-DE93-964D38FA3041}"/>
              </a:ext>
            </a:extLst>
          </p:cNvPr>
          <p:cNvSpPr>
            <a:spLocks noGrp="1"/>
          </p:cNvSpPr>
          <p:nvPr>
            <p:ph type="dt" sz="half" idx="10"/>
          </p:nvPr>
        </p:nvSpPr>
        <p:spPr/>
        <p:txBody>
          <a:bodyPr/>
          <a:lstStyle/>
          <a:p>
            <a:fld id="{DB787008-DF6A-43E6-8CBE-A2A0766F7830}" type="datetime1">
              <a:rPr lang="en-GB" smtClean="0"/>
              <a:t>22/03/2024</a:t>
            </a:fld>
            <a:endParaRPr lang="en-GB"/>
          </a:p>
        </p:txBody>
      </p:sp>
      <p:sp>
        <p:nvSpPr>
          <p:cNvPr id="4" name="Footer Placeholder 3">
            <a:extLst>
              <a:ext uri="{FF2B5EF4-FFF2-40B4-BE49-F238E27FC236}">
                <a16:creationId xmlns:a16="http://schemas.microsoft.com/office/drawing/2014/main" id="{BC764597-F11C-FAA4-EB91-959A65325A2D}"/>
              </a:ext>
            </a:extLst>
          </p:cNvPr>
          <p:cNvSpPr>
            <a:spLocks noGrp="1"/>
          </p:cNvSpPr>
          <p:nvPr>
            <p:ph type="ftr" sz="quarter" idx="11"/>
          </p:nvPr>
        </p:nvSpPr>
        <p:spPr/>
        <p:txBody>
          <a:bodyPr/>
          <a:lstStyle/>
          <a:p>
            <a:r>
              <a:rPr lang="en-GB"/>
              <a:t>New Script for Mental health: Community, Compassion, Connection, Choice</a:t>
            </a:r>
          </a:p>
        </p:txBody>
      </p:sp>
      <p:sp>
        <p:nvSpPr>
          <p:cNvPr id="5" name="Slide Number Placeholder 4">
            <a:extLst>
              <a:ext uri="{FF2B5EF4-FFF2-40B4-BE49-F238E27FC236}">
                <a16:creationId xmlns:a16="http://schemas.microsoft.com/office/drawing/2014/main" id="{4468AAAA-19FC-9FAE-F973-EB2AB2273CD9}"/>
              </a:ext>
            </a:extLst>
          </p:cNvPr>
          <p:cNvSpPr>
            <a:spLocks noGrp="1"/>
          </p:cNvSpPr>
          <p:nvPr>
            <p:ph type="sldNum" sz="quarter" idx="12"/>
          </p:nvPr>
        </p:nvSpPr>
        <p:spPr/>
        <p:txBody>
          <a:bodyPr/>
          <a:lstStyle/>
          <a:p>
            <a:fld id="{0F55ED51-1F3B-4826-9823-CD5C73C9B1FC}" type="slidenum">
              <a:rPr lang="en-GB" smtClean="0"/>
              <a:t>‹#›</a:t>
            </a:fld>
            <a:endParaRPr lang="en-GB"/>
          </a:p>
        </p:txBody>
      </p:sp>
    </p:spTree>
    <p:extLst>
      <p:ext uri="{BB962C8B-B14F-4D97-AF65-F5344CB8AC3E}">
        <p14:creationId xmlns:p14="http://schemas.microsoft.com/office/powerpoint/2010/main" val="1284392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6C0BD2-0560-B769-1F85-EEC7C18C83A6}"/>
              </a:ext>
            </a:extLst>
          </p:cNvPr>
          <p:cNvSpPr>
            <a:spLocks noGrp="1"/>
          </p:cNvSpPr>
          <p:nvPr>
            <p:ph type="dt" sz="half" idx="10"/>
          </p:nvPr>
        </p:nvSpPr>
        <p:spPr/>
        <p:txBody>
          <a:bodyPr/>
          <a:lstStyle/>
          <a:p>
            <a:fld id="{BC486DED-6161-48D6-8892-843A04DD834F}" type="datetime1">
              <a:rPr lang="en-GB" smtClean="0"/>
              <a:t>22/03/2024</a:t>
            </a:fld>
            <a:endParaRPr lang="en-GB"/>
          </a:p>
        </p:txBody>
      </p:sp>
      <p:sp>
        <p:nvSpPr>
          <p:cNvPr id="3" name="Footer Placeholder 2">
            <a:extLst>
              <a:ext uri="{FF2B5EF4-FFF2-40B4-BE49-F238E27FC236}">
                <a16:creationId xmlns:a16="http://schemas.microsoft.com/office/drawing/2014/main" id="{867CCA57-A0B8-5989-3CB4-6B92BE020C0E}"/>
              </a:ext>
            </a:extLst>
          </p:cNvPr>
          <p:cNvSpPr>
            <a:spLocks noGrp="1"/>
          </p:cNvSpPr>
          <p:nvPr>
            <p:ph type="ftr" sz="quarter" idx="11"/>
          </p:nvPr>
        </p:nvSpPr>
        <p:spPr/>
        <p:txBody>
          <a:bodyPr/>
          <a:lstStyle/>
          <a:p>
            <a:r>
              <a:rPr lang="en-GB"/>
              <a:t>New Script for Mental health: Community, Compassion, Connection, Choice</a:t>
            </a:r>
          </a:p>
        </p:txBody>
      </p:sp>
      <p:sp>
        <p:nvSpPr>
          <p:cNvPr id="4" name="Slide Number Placeholder 3">
            <a:extLst>
              <a:ext uri="{FF2B5EF4-FFF2-40B4-BE49-F238E27FC236}">
                <a16:creationId xmlns:a16="http://schemas.microsoft.com/office/drawing/2014/main" id="{975F4A99-EA11-F7BC-0E46-94D6EFAA0359}"/>
              </a:ext>
            </a:extLst>
          </p:cNvPr>
          <p:cNvSpPr>
            <a:spLocks noGrp="1"/>
          </p:cNvSpPr>
          <p:nvPr>
            <p:ph type="sldNum" sz="quarter" idx="12"/>
          </p:nvPr>
        </p:nvSpPr>
        <p:spPr/>
        <p:txBody>
          <a:bodyPr/>
          <a:lstStyle/>
          <a:p>
            <a:fld id="{0F55ED51-1F3B-4826-9823-CD5C73C9B1FC}" type="slidenum">
              <a:rPr lang="en-GB" smtClean="0"/>
              <a:t>‹#›</a:t>
            </a:fld>
            <a:endParaRPr lang="en-GB"/>
          </a:p>
        </p:txBody>
      </p:sp>
    </p:spTree>
    <p:extLst>
      <p:ext uri="{BB962C8B-B14F-4D97-AF65-F5344CB8AC3E}">
        <p14:creationId xmlns:p14="http://schemas.microsoft.com/office/powerpoint/2010/main" val="2968562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6520C-EFA3-8E93-D696-9081B5BB28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BF1BC44-44F3-E849-A70D-C41BC9CA59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21D7BFC-AFA8-DD08-71D9-DB605008CE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17015E-21CA-7B72-54D8-3F4CBF995748}"/>
              </a:ext>
            </a:extLst>
          </p:cNvPr>
          <p:cNvSpPr>
            <a:spLocks noGrp="1"/>
          </p:cNvSpPr>
          <p:nvPr>
            <p:ph type="dt" sz="half" idx="10"/>
          </p:nvPr>
        </p:nvSpPr>
        <p:spPr/>
        <p:txBody>
          <a:bodyPr/>
          <a:lstStyle/>
          <a:p>
            <a:fld id="{BB4F14B3-FDAE-4C69-8D63-911A70562F42}" type="datetime1">
              <a:rPr lang="en-GB" smtClean="0"/>
              <a:t>22/03/2024</a:t>
            </a:fld>
            <a:endParaRPr lang="en-GB"/>
          </a:p>
        </p:txBody>
      </p:sp>
      <p:sp>
        <p:nvSpPr>
          <p:cNvPr id="6" name="Footer Placeholder 5">
            <a:extLst>
              <a:ext uri="{FF2B5EF4-FFF2-40B4-BE49-F238E27FC236}">
                <a16:creationId xmlns:a16="http://schemas.microsoft.com/office/drawing/2014/main" id="{792E17DC-1346-1DE6-A9BB-FC58CCC735DB}"/>
              </a:ext>
            </a:extLst>
          </p:cNvPr>
          <p:cNvSpPr>
            <a:spLocks noGrp="1"/>
          </p:cNvSpPr>
          <p:nvPr>
            <p:ph type="ftr" sz="quarter" idx="11"/>
          </p:nvPr>
        </p:nvSpPr>
        <p:spPr/>
        <p:txBody>
          <a:bodyPr/>
          <a:lstStyle/>
          <a:p>
            <a:r>
              <a:rPr lang="en-GB"/>
              <a:t>New Script for Mental health: Community, Compassion, Connection, Choice</a:t>
            </a:r>
          </a:p>
        </p:txBody>
      </p:sp>
      <p:sp>
        <p:nvSpPr>
          <p:cNvPr id="7" name="Slide Number Placeholder 6">
            <a:extLst>
              <a:ext uri="{FF2B5EF4-FFF2-40B4-BE49-F238E27FC236}">
                <a16:creationId xmlns:a16="http://schemas.microsoft.com/office/drawing/2014/main" id="{0694D32A-4FE0-7BDE-1065-A1FED14DBC17}"/>
              </a:ext>
            </a:extLst>
          </p:cNvPr>
          <p:cNvSpPr>
            <a:spLocks noGrp="1"/>
          </p:cNvSpPr>
          <p:nvPr>
            <p:ph type="sldNum" sz="quarter" idx="12"/>
          </p:nvPr>
        </p:nvSpPr>
        <p:spPr/>
        <p:txBody>
          <a:bodyPr/>
          <a:lstStyle/>
          <a:p>
            <a:fld id="{0F55ED51-1F3B-4826-9823-CD5C73C9B1FC}" type="slidenum">
              <a:rPr lang="en-GB" smtClean="0"/>
              <a:t>‹#›</a:t>
            </a:fld>
            <a:endParaRPr lang="en-GB"/>
          </a:p>
        </p:txBody>
      </p:sp>
    </p:spTree>
    <p:extLst>
      <p:ext uri="{BB962C8B-B14F-4D97-AF65-F5344CB8AC3E}">
        <p14:creationId xmlns:p14="http://schemas.microsoft.com/office/powerpoint/2010/main" val="1703949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E14A4-BD2B-27AB-17DC-73CCBE75E2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E9F8748-E2F9-AEE3-614F-AC50283D17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FA79FDB-D268-CBF8-FB52-C8654D960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62C1E2-55D6-B3AD-1A89-AE9D72C39FBB}"/>
              </a:ext>
            </a:extLst>
          </p:cNvPr>
          <p:cNvSpPr>
            <a:spLocks noGrp="1"/>
          </p:cNvSpPr>
          <p:nvPr>
            <p:ph type="dt" sz="half" idx="10"/>
          </p:nvPr>
        </p:nvSpPr>
        <p:spPr/>
        <p:txBody>
          <a:bodyPr/>
          <a:lstStyle/>
          <a:p>
            <a:fld id="{20DE8085-9720-4655-B5BE-698CA8836AAC}" type="datetime1">
              <a:rPr lang="en-GB" smtClean="0"/>
              <a:t>22/03/2024</a:t>
            </a:fld>
            <a:endParaRPr lang="en-GB"/>
          </a:p>
        </p:txBody>
      </p:sp>
      <p:sp>
        <p:nvSpPr>
          <p:cNvPr id="6" name="Footer Placeholder 5">
            <a:extLst>
              <a:ext uri="{FF2B5EF4-FFF2-40B4-BE49-F238E27FC236}">
                <a16:creationId xmlns:a16="http://schemas.microsoft.com/office/drawing/2014/main" id="{624AB576-2EE8-F9AF-FCF9-F1A5123D889C}"/>
              </a:ext>
            </a:extLst>
          </p:cNvPr>
          <p:cNvSpPr>
            <a:spLocks noGrp="1"/>
          </p:cNvSpPr>
          <p:nvPr>
            <p:ph type="ftr" sz="quarter" idx="11"/>
          </p:nvPr>
        </p:nvSpPr>
        <p:spPr/>
        <p:txBody>
          <a:bodyPr/>
          <a:lstStyle/>
          <a:p>
            <a:r>
              <a:rPr lang="en-GB"/>
              <a:t>New Script for Mental health: Community, Compassion, Connection, Choice</a:t>
            </a:r>
          </a:p>
        </p:txBody>
      </p:sp>
      <p:sp>
        <p:nvSpPr>
          <p:cNvPr id="7" name="Slide Number Placeholder 6">
            <a:extLst>
              <a:ext uri="{FF2B5EF4-FFF2-40B4-BE49-F238E27FC236}">
                <a16:creationId xmlns:a16="http://schemas.microsoft.com/office/drawing/2014/main" id="{A1BA1BAA-636C-56C7-A540-29D5944C2AE1}"/>
              </a:ext>
            </a:extLst>
          </p:cNvPr>
          <p:cNvSpPr>
            <a:spLocks noGrp="1"/>
          </p:cNvSpPr>
          <p:nvPr>
            <p:ph type="sldNum" sz="quarter" idx="12"/>
          </p:nvPr>
        </p:nvSpPr>
        <p:spPr/>
        <p:txBody>
          <a:bodyPr/>
          <a:lstStyle/>
          <a:p>
            <a:fld id="{0F55ED51-1F3B-4826-9823-CD5C73C9B1FC}" type="slidenum">
              <a:rPr lang="en-GB" smtClean="0"/>
              <a:t>‹#›</a:t>
            </a:fld>
            <a:endParaRPr lang="en-GB"/>
          </a:p>
        </p:txBody>
      </p:sp>
    </p:spTree>
    <p:extLst>
      <p:ext uri="{BB962C8B-B14F-4D97-AF65-F5344CB8AC3E}">
        <p14:creationId xmlns:p14="http://schemas.microsoft.com/office/powerpoint/2010/main" val="837841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84D7A4-DA13-8ACF-4F5D-E57C5A6CB3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0F71264-EE94-1BB2-13E4-2D086E429B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A3B868-D4D0-26EF-A9F3-05A03D212A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23C5AD-782A-493A-8E00-43CFE2DF4D05}" type="datetime1">
              <a:rPr lang="en-GB" smtClean="0"/>
              <a:t>22/03/2024</a:t>
            </a:fld>
            <a:endParaRPr lang="en-GB"/>
          </a:p>
        </p:txBody>
      </p:sp>
      <p:sp>
        <p:nvSpPr>
          <p:cNvPr id="5" name="Footer Placeholder 4">
            <a:extLst>
              <a:ext uri="{FF2B5EF4-FFF2-40B4-BE49-F238E27FC236}">
                <a16:creationId xmlns:a16="http://schemas.microsoft.com/office/drawing/2014/main" id="{3FB5085C-F9A1-6F04-C4E3-19D59C52CE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New Script for Mental health: Community, Compassion, Connection, Choice</a:t>
            </a:r>
          </a:p>
        </p:txBody>
      </p:sp>
      <p:sp>
        <p:nvSpPr>
          <p:cNvPr id="6" name="Slide Number Placeholder 5">
            <a:extLst>
              <a:ext uri="{FF2B5EF4-FFF2-40B4-BE49-F238E27FC236}">
                <a16:creationId xmlns:a16="http://schemas.microsoft.com/office/drawing/2014/main" id="{A200DE56-0407-CD13-BC69-88EE2F5F8D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55ED51-1F3B-4826-9823-CD5C73C9B1FC}" type="slidenum">
              <a:rPr lang="en-GB" smtClean="0"/>
              <a:t>‹#›</a:t>
            </a:fld>
            <a:endParaRPr lang="en-GB"/>
          </a:p>
        </p:txBody>
      </p:sp>
    </p:spTree>
    <p:extLst>
      <p:ext uri="{BB962C8B-B14F-4D97-AF65-F5344CB8AC3E}">
        <p14:creationId xmlns:p14="http://schemas.microsoft.com/office/powerpoint/2010/main" val="2951508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www.stayingsafe.net/" TargetMode="External"/><Relationship Id="rId4" Type="http://schemas.openxmlformats.org/officeDocument/2006/relationships/image" Target="../media/image47.jpg"/></Relationships>
</file>

<file path=ppt/slides/_rels/slide27.xml.rels><?xml version="1.0" encoding="UTF-8" standalone="yes"?>
<Relationships xmlns="http://schemas.openxmlformats.org/package/2006/relationships"><Relationship Id="rId8" Type="http://schemas.openxmlformats.org/officeDocument/2006/relationships/hyperlink" Target="https://iris.who.int/bitstream/handle/10665/373126/9789240080737-eng.pdf?sequence=1" TargetMode="External"/><Relationship Id="rId3" Type="http://schemas.openxmlformats.org/officeDocument/2006/relationships/hyperlink" Target="http://www.nlb.ie/campaigns/mental-health" TargetMode="External"/><Relationship Id="rId7" Type="http://schemas.openxmlformats.org/officeDocument/2006/relationships/hyperlink" Target="https://iipdw.org/" TargetMode="External"/><Relationship Id="rId2" Type="http://schemas.openxmlformats.org/officeDocument/2006/relationships/hyperlink" Target="mailto:sara@pprproject.org" TargetMode="External"/><Relationship Id="rId1" Type="http://schemas.openxmlformats.org/officeDocument/2006/relationships/slideLayout" Target="../slideLayouts/slideLayout2.xml"/><Relationship Id="rId6" Type="http://schemas.openxmlformats.org/officeDocument/2006/relationships/hyperlink" Target="https://www.nlb.ie/blog/2023-05-inequality-and-mental-health-joining-the-dots" TargetMode="External"/><Relationship Id="rId5" Type="http://schemas.openxmlformats.org/officeDocument/2006/relationships/hyperlink" Target="https://www.nlb.ie/blog/2023-10-ending-the-secrecy-around-mental-health-statistics" TargetMode="External"/><Relationship Id="rId4" Type="http://schemas.openxmlformats.org/officeDocument/2006/relationships/hyperlink" Target="https://www.facebook.com/pprproject/?locale=en_GB" TargetMode="External"/><Relationship Id="rId9" Type="http://schemas.openxmlformats.org/officeDocument/2006/relationships/image" Target="../media/image48.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nlb.ie/blog/2022-05-123gp-responds-to-publication-of-suicide-statistics-for-2020"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DB1675E1-6E44-A046-3128-1DF5285529C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863" r="4233" b="1"/>
          <a:stretch/>
        </p:blipFill>
        <p:spPr>
          <a:xfrm>
            <a:off x="20" y="1282"/>
            <a:ext cx="12191980" cy="6856718"/>
          </a:xfrm>
          <a:prstGeom prst="rect">
            <a:avLst/>
          </a:prstGeom>
        </p:spPr>
      </p:pic>
      <p:sp>
        <p:nvSpPr>
          <p:cNvPr id="2" name="Footer Placeholder 1">
            <a:extLst>
              <a:ext uri="{FF2B5EF4-FFF2-40B4-BE49-F238E27FC236}">
                <a16:creationId xmlns:a16="http://schemas.microsoft.com/office/drawing/2014/main" id="{3149ADB4-1989-C48B-8368-0F19F9A2684F}"/>
              </a:ext>
            </a:extLst>
          </p:cNvPr>
          <p:cNvSpPr>
            <a:spLocks noGrp="1"/>
          </p:cNvSpPr>
          <p:nvPr>
            <p:ph type="ftr" sz="quarter" idx="11"/>
          </p:nvPr>
        </p:nvSpPr>
        <p:spPr>
          <a:xfrm>
            <a:off x="4038600" y="6356350"/>
            <a:ext cx="3276600" cy="365125"/>
          </a:xfrm>
        </p:spPr>
        <p:txBody>
          <a:bodyPr/>
          <a:lstStyle/>
          <a:p>
            <a:r>
              <a:rPr lang="en-GB" dirty="0"/>
              <a:t>New Script for Mental Health: Community, Compassion, Connection, Choice</a:t>
            </a:r>
          </a:p>
        </p:txBody>
      </p:sp>
    </p:spTree>
    <p:extLst>
      <p:ext uri="{BB962C8B-B14F-4D97-AF65-F5344CB8AC3E}">
        <p14:creationId xmlns:p14="http://schemas.microsoft.com/office/powerpoint/2010/main" val="1027235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35129-D06C-02B2-1580-88FB7012C9B7}"/>
              </a:ext>
            </a:extLst>
          </p:cNvPr>
          <p:cNvSpPr>
            <a:spLocks noGrp="1"/>
          </p:cNvSpPr>
          <p:nvPr>
            <p:ph type="title"/>
          </p:nvPr>
        </p:nvSpPr>
        <p:spPr>
          <a:xfrm>
            <a:off x="4095280" y="4408175"/>
            <a:ext cx="4937937" cy="1363215"/>
          </a:xfrm>
        </p:spPr>
        <p:txBody>
          <a:bodyPr vert="horz" lIns="91440" tIns="45720" rIns="91440" bIns="45720" rtlCol="0" anchor="t">
            <a:noAutofit/>
          </a:bodyPr>
          <a:lstStyle/>
          <a:p>
            <a:pPr algn="ctr"/>
            <a:r>
              <a:rPr lang="en-US" sz="3200" kern="1200" dirty="0">
                <a:solidFill>
                  <a:schemeClr val="tx1"/>
                </a:solidFill>
                <a:latin typeface="Georgia" panose="02040502050405020303" pitchFamily="18" charset="0"/>
              </a:rPr>
              <a:t>Alternatives: Creative, researched choices &amp; new ways of understanding mental health!</a:t>
            </a:r>
          </a:p>
        </p:txBody>
      </p:sp>
      <p:sp>
        <p:nvSpPr>
          <p:cNvPr id="41" name="Freeform: Shape 40">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group of people standing outside&#10;&#10;Description automatically generated with medium confidence">
            <a:extLst>
              <a:ext uri="{FF2B5EF4-FFF2-40B4-BE49-F238E27FC236}">
                <a16:creationId xmlns:a16="http://schemas.microsoft.com/office/drawing/2014/main" id="{CF5E8C89-E737-5E1D-E75F-AAB2E8E252E5}"/>
              </a:ext>
            </a:extLst>
          </p:cNvPr>
          <p:cNvPicPr>
            <a:picLocks noChangeAspect="1"/>
          </p:cNvPicPr>
          <p:nvPr/>
        </p:nvPicPr>
        <p:blipFill rotWithShape="1">
          <a:blip r:embed="rId2">
            <a:extLst>
              <a:ext uri="{28A0092B-C50C-407E-A947-70E740481C1C}">
                <a14:useLocalDpi xmlns:a14="http://schemas.microsoft.com/office/drawing/2010/main" val="0"/>
              </a:ext>
            </a:extLst>
          </a:blip>
          <a:srcRect t="19620" r="-1" b="2525"/>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7" name="Picture 16" descr="A wooden cabinet with bottles on it on a beach&#10;&#10;Description automatically generated">
            <a:extLst>
              <a:ext uri="{FF2B5EF4-FFF2-40B4-BE49-F238E27FC236}">
                <a16:creationId xmlns:a16="http://schemas.microsoft.com/office/drawing/2014/main" id="{B779CBB1-9D78-783B-B493-844D5AF1BB5E}"/>
              </a:ext>
            </a:extLst>
          </p:cNvPr>
          <p:cNvPicPr>
            <a:picLocks noChangeAspect="1"/>
          </p:cNvPicPr>
          <p:nvPr/>
        </p:nvPicPr>
        <p:blipFill rotWithShape="1">
          <a:blip r:embed="rId3">
            <a:extLst>
              <a:ext uri="{28A0092B-C50C-407E-A947-70E740481C1C}">
                <a14:useLocalDpi xmlns:a14="http://schemas.microsoft.com/office/drawing/2010/main" val="0"/>
              </a:ext>
            </a:extLst>
          </a:blip>
          <a:srcRect l="6181" r="8331" b="-1"/>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40" name="Oval 39">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A group of people posing for a photo&#10;&#10;Description automatically generated">
            <a:extLst>
              <a:ext uri="{FF2B5EF4-FFF2-40B4-BE49-F238E27FC236}">
                <a16:creationId xmlns:a16="http://schemas.microsoft.com/office/drawing/2014/main" id="{2C35B3D5-1933-632C-DC02-84088384889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3" b="25002"/>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42" name="Freeform: Shape 41">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A group of people posing for a photo&#10;&#10;Description automatically generated">
            <a:extLst>
              <a:ext uri="{FF2B5EF4-FFF2-40B4-BE49-F238E27FC236}">
                <a16:creationId xmlns:a16="http://schemas.microsoft.com/office/drawing/2014/main" id="{E9570339-E61F-54B5-90F9-BFF9D8B8237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20683" b="3"/>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44" name="Freeform: Shape 43">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erson with glasses and a mustache&#10;&#10;Description automatically generated">
            <a:extLst>
              <a:ext uri="{FF2B5EF4-FFF2-40B4-BE49-F238E27FC236}">
                <a16:creationId xmlns:a16="http://schemas.microsoft.com/office/drawing/2014/main" id="{6FCF654F-D57D-4784-AD66-736CDF08E19D}"/>
              </a:ext>
            </a:extLst>
          </p:cNvPr>
          <p:cNvPicPr>
            <a:picLocks noChangeAspect="1"/>
          </p:cNvPicPr>
          <p:nvPr/>
        </p:nvPicPr>
        <p:blipFill rotWithShape="1">
          <a:blip r:embed="rId6">
            <a:extLst>
              <a:ext uri="{28A0092B-C50C-407E-A947-70E740481C1C}">
                <a14:useLocalDpi xmlns:a14="http://schemas.microsoft.com/office/drawing/2010/main" val="0"/>
              </a:ext>
            </a:extLst>
          </a:blip>
          <a:srcRect r="1" b="1489"/>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350449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erson getting her nails done&#10;&#10;Description automatically generated">
            <a:extLst>
              <a:ext uri="{FF2B5EF4-FFF2-40B4-BE49-F238E27FC236}">
                <a16:creationId xmlns:a16="http://schemas.microsoft.com/office/drawing/2014/main" id="{54B83893-0004-7A1C-548C-DF3B1013E04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8200" y="1871663"/>
            <a:ext cx="5616575" cy="4394200"/>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id="{6364C218-FFE0-1A5A-1BAB-A9356799A0F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662" r="6543" b="4"/>
          <a:stretch/>
        </p:blipFill>
        <p:spPr>
          <a:xfrm>
            <a:off x="6524625" y="1871663"/>
            <a:ext cx="2525713" cy="205898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8" name="Picture 7" descr="A group of people wearing santa hats&#10;&#10;Description automatically generated">
            <a:extLst>
              <a:ext uri="{FF2B5EF4-FFF2-40B4-BE49-F238E27FC236}">
                <a16:creationId xmlns:a16="http://schemas.microsoft.com/office/drawing/2014/main" id="{69908537-1342-3CE8-5931-ABA22DDBB63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19246" b="4"/>
          <a:stretch/>
        </p:blipFill>
        <p:spPr>
          <a:xfrm>
            <a:off x="9123363" y="1871663"/>
            <a:ext cx="2227263" cy="205898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5" name="Picture 4" descr="A group of people in a circle&#10;&#10;Description automatically generated">
            <a:extLst>
              <a:ext uri="{FF2B5EF4-FFF2-40B4-BE49-F238E27FC236}">
                <a16:creationId xmlns:a16="http://schemas.microsoft.com/office/drawing/2014/main" id="{6B93E72D-703D-BE23-B539-7E4A2427A45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7871" r="-1" b="27555"/>
          <a:stretch/>
        </p:blipFill>
        <p:spPr>
          <a:xfrm>
            <a:off x="6524625" y="4003675"/>
            <a:ext cx="4824413" cy="2263775"/>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p:nvSpPr>
          <p:cNvPr id="2" name="Title 1">
            <a:extLst>
              <a:ext uri="{FF2B5EF4-FFF2-40B4-BE49-F238E27FC236}">
                <a16:creationId xmlns:a16="http://schemas.microsoft.com/office/drawing/2014/main" id="{DEEDCF17-2C89-4B8A-C9B0-C1B6536EDB3D}"/>
              </a:ext>
            </a:extLst>
          </p:cNvPr>
          <p:cNvSpPr>
            <a:spLocks noGrp="1"/>
          </p:cNvSpPr>
          <p:nvPr>
            <p:ph type="title"/>
          </p:nvPr>
        </p:nvSpPr>
        <p:spPr>
          <a:xfrm>
            <a:off x="838200" y="184805"/>
            <a:ext cx="10515600" cy="1505883"/>
          </a:xfrm>
        </p:spPr>
        <p:txBody>
          <a:bodyPr vert="horz" lIns="91440" tIns="45720" rIns="91440" bIns="45720" rtlCol="0" anchor="ctr">
            <a:normAutofit/>
          </a:bodyPr>
          <a:lstStyle/>
          <a:p>
            <a:pPr algn="ctr"/>
            <a:r>
              <a:rPr lang="en-US" sz="3600" kern="1200" dirty="0">
                <a:solidFill>
                  <a:schemeClr val="tx1"/>
                </a:solidFill>
                <a:latin typeface="Georgia" panose="02040502050405020303" pitchFamily="18" charset="0"/>
              </a:rPr>
              <a:t>Collective Care</a:t>
            </a:r>
          </a:p>
        </p:txBody>
      </p:sp>
      <p:sp>
        <p:nvSpPr>
          <p:cNvPr id="11" name="Footer Placeholder 10">
            <a:extLst>
              <a:ext uri="{FF2B5EF4-FFF2-40B4-BE49-F238E27FC236}">
                <a16:creationId xmlns:a16="http://schemas.microsoft.com/office/drawing/2014/main" id="{FC331494-457C-F41B-EB80-E223239AEE67}"/>
              </a:ext>
            </a:extLst>
          </p:cNvPr>
          <p:cNvSpPr>
            <a:spLocks noGrp="1"/>
          </p:cNvSpPr>
          <p:nvPr>
            <p:ph type="ftr" sz="quarter" idx="11"/>
          </p:nvPr>
        </p:nvSpPr>
        <p:spPr>
          <a:xfrm>
            <a:off x="4651160" y="6437837"/>
            <a:ext cx="3418643" cy="365125"/>
          </a:xfrm>
        </p:spPr>
        <p:txBody>
          <a:bodyPr/>
          <a:lstStyle/>
          <a:p>
            <a:r>
              <a:rPr lang="en-GB" dirty="0"/>
              <a:t>New Script for Mental Health: Community, Compassion, Connection, Choice</a:t>
            </a:r>
          </a:p>
        </p:txBody>
      </p:sp>
    </p:spTree>
    <p:extLst>
      <p:ext uri="{BB962C8B-B14F-4D97-AF65-F5344CB8AC3E}">
        <p14:creationId xmlns:p14="http://schemas.microsoft.com/office/powerpoint/2010/main" val="1891347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C6BEC6B-5C77-412D-B45A-5B0F46FE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589F8B-3152-893C-836C-C800C70AA282}"/>
              </a:ext>
            </a:extLst>
          </p:cNvPr>
          <p:cNvSpPr>
            <a:spLocks noGrp="1"/>
          </p:cNvSpPr>
          <p:nvPr>
            <p:ph type="title"/>
          </p:nvPr>
        </p:nvSpPr>
        <p:spPr>
          <a:xfrm>
            <a:off x="571869" y="46005"/>
            <a:ext cx="10515600" cy="1481188"/>
          </a:xfrm>
        </p:spPr>
        <p:txBody>
          <a:bodyPr>
            <a:normAutofit/>
          </a:bodyPr>
          <a:lstStyle/>
          <a:p>
            <a:pPr algn="ctr"/>
            <a:r>
              <a:rPr lang="en-GB" sz="3600" dirty="0">
                <a:latin typeface="Georgia" panose="02040502050405020303" pitchFamily="18" charset="0"/>
              </a:rPr>
              <a:t>Purpose of Community Consultation</a:t>
            </a:r>
          </a:p>
        </p:txBody>
      </p:sp>
      <p:sp>
        <p:nvSpPr>
          <p:cNvPr id="5" name="Content Placeholder 4">
            <a:extLst>
              <a:ext uri="{FF2B5EF4-FFF2-40B4-BE49-F238E27FC236}">
                <a16:creationId xmlns:a16="http://schemas.microsoft.com/office/drawing/2014/main" id="{EAC20A15-D270-AF8D-FC03-7EA1A334EDE6}"/>
              </a:ext>
            </a:extLst>
          </p:cNvPr>
          <p:cNvSpPr>
            <a:spLocks noGrp="1"/>
          </p:cNvSpPr>
          <p:nvPr>
            <p:ph idx="1"/>
          </p:nvPr>
        </p:nvSpPr>
        <p:spPr>
          <a:xfrm>
            <a:off x="488272" y="1399950"/>
            <a:ext cx="4577970" cy="4536289"/>
          </a:xfrm>
        </p:spPr>
        <p:txBody>
          <a:bodyPr>
            <a:normAutofit fontScale="92500" lnSpcReduction="20000"/>
          </a:bodyPr>
          <a:lstStyle/>
          <a:p>
            <a:endParaRPr lang="en-GB" sz="1900" dirty="0">
              <a:latin typeface="Georgia" panose="02040502050405020303" pitchFamily="18" charset="0"/>
            </a:endParaRPr>
          </a:p>
          <a:p>
            <a:pPr>
              <a:lnSpc>
                <a:spcPct val="150000"/>
              </a:lnSpc>
              <a:buFont typeface="Wingdings" panose="05000000000000000000" pitchFamily="2" charset="2"/>
              <a:buChar char="§"/>
            </a:pPr>
            <a:r>
              <a:rPr lang="en-GB" sz="1900" dirty="0">
                <a:latin typeface="Georgia" panose="02040502050405020303" pitchFamily="18" charset="0"/>
              </a:rPr>
              <a:t>It’s time to have </a:t>
            </a:r>
            <a:r>
              <a:rPr lang="en-GB" sz="1900" b="1" dirty="0">
                <a:latin typeface="Georgia" panose="02040502050405020303" pitchFamily="18" charset="0"/>
              </a:rPr>
              <a:t>an open conversation </a:t>
            </a:r>
            <a:r>
              <a:rPr lang="en-GB" sz="1900" dirty="0">
                <a:latin typeface="Georgia" panose="02040502050405020303" pitchFamily="18" charset="0"/>
              </a:rPr>
              <a:t>about mental health.</a:t>
            </a:r>
          </a:p>
          <a:p>
            <a:pPr>
              <a:lnSpc>
                <a:spcPct val="150000"/>
              </a:lnSpc>
              <a:buFont typeface="Wingdings" panose="05000000000000000000" pitchFamily="2" charset="2"/>
              <a:buChar char="§"/>
            </a:pPr>
            <a:r>
              <a:rPr lang="en-GB" sz="1900" dirty="0">
                <a:latin typeface="Georgia" panose="02040502050405020303" pitchFamily="18" charset="0"/>
              </a:rPr>
              <a:t>We are </a:t>
            </a:r>
            <a:r>
              <a:rPr lang="en-GB" sz="1900" b="1" dirty="0">
                <a:latin typeface="Georgia" panose="02040502050405020303" pitchFamily="18" charset="0"/>
              </a:rPr>
              <a:t>creating opportunities </a:t>
            </a:r>
            <a:r>
              <a:rPr lang="en-GB" sz="1900" dirty="0">
                <a:latin typeface="Georgia" panose="02040502050405020303" pitchFamily="18" charset="0"/>
              </a:rPr>
              <a:t>to have this conversation.</a:t>
            </a:r>
          </a:p>
          <a:p>
            <a:pPr>
              <a:lnSpc>
                <a:spcPct val="150000"/>
              </a:lnSpc>
              <a:buFont typeface="Wingdings" panose="05000000000000000000" pitchFamily="2" charset="2"/>
              <a:buChar char="§"/>
            </a:pPr>
            <a:r>
              <a:rPr lang="en-GB" sz="1900" dirty="0">
                <a:latin typeface="Georgia" panose="02040502050405020303" pitchFamily="18" charset="0"/>
              </a:rPr>
              <a:t>We </a:t>
            </a:r>
            <a:r>
              <a:rPr lang="en-GB" sz="1900" b="1" dirty="0">
                <a:latin typeface="Georgia" panose="02040502050405020303" pitchFamily="18" charset="0"/>
              </a:rPr>
              <a:t>all have ideas </a:t>
            </a:r>
            <a:r>
              <a:rPr lang="en-GB" sz="1900" dirty="0">
                <a:latin typeface="Georgia" panose="02040502050405020303" pitchFamily="18" charset="0"/>
              </a:rPr>
              <a:t>from our own experiences and wisdom.</a:t>
            </a:r>
          </a:p>
          <a:p>
            <a:pPr>
              <a:lnSpc>
                <a:spcPct val="150000"/>
              </a:lnSpc>
              <a:buFont typeface="Wingdings" panose="05000000000000000000" pitchFamily="2" charset="2"/>
              <a:buChar char="§"/>
            </a:pPr>
            <a:r>
              <a:rPr lang="en-GB" sz="1900" dirty="0">
                <a:latin typeface="Georgia" panose="02040502050405020303" pitchFamily="18" charset="0"/>
              </a:rPr>
              <a:t>This consultation is about </a:t>
            </a:r>
            <a:r>
              <a:rPr lang="en-GB" sz="1900" b="1" dirty="0">
                <a:latin typeface="Georgia" panose="02040502050405020303" pitchFamily="18" charset="0"/>
              </a:rPr>
              <a:t>sharing those ideas. </a:t>
            </a:r>
            <a:endParaRPr lang="en-GB" sz="1900" dirty="0">
              <a:latin typeface="Georgia" panose="02040502050405020303" pitchFamily="18" charset="0"/>
            </a:endParaRPr>
          </a:p>
          <a:p>
            <a:pPr>
              <a:lnSpc>
                <a:spcPct val="150000"/>
              </a:lnSpc>
              <a:buFont typeface="Wingdings" panose="05000000000000000000" pitchFamily="2" charset="2"/>
              <a:buChar char="§"/>
            </a:pPr>
            <a:r>
              <a:rPr lang="en-GB" sz="1900" b="1" dirty="0">
                <a:latin typeface="Georgia" panose="02040502050405020303" pitchFamily="18" charset="0"/>
              </a:rPr>
              <a:t>Collectively creating </a:t>
            </a:r>
            <a:r>
              <a:rPr lang="en-GB" sz="1900" dirty="0">
                <a:latin typeface="Georgia" panose="02040502050405020303" pitchFamily="18" charset="0"/>
              </a:rPr>
              <a:t>a New Script for Mental Health. </a:t>
            </a:r>
          </a:p>
          <a:p>
            <a:pPr marL="0" indent="0">
              <a:buNone/>
            </a:pPr>
            <a:endParaRPr lang="en-GB" sz="1900" dirty="0"/>
          </a:p>
        </p:txBody>
      </p:sp>
      <p:pic>
        <p:nvPicPr>
          <p:cNvPr id="7" name="Picture 6" descr="A group of people posing for a photo&#10;&#10;Description automatically generated">
            <a:extLst>
              <a:ext uri="{FF2B5EF4-FFF2-40B4-BE49-F238E27FC236}">
                <a16:creationId xmlns:a16="http://schemas.microsoft.com/office/drawing/2014/main" id="{0DE97AA4-BFB4-E921-4780-127D6509814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469" r="2" b="3471"/>
          <a:stretch/>
        </p:blipFill>
        <p:spPr>
          <a:xfrm>
            <a:off x="5333170" y="1663562"/>
            <a:ext cx="6162670" cy="4272677"/>
          </a:xfrm>
          <a:prstGeom prst="rect">
            <a:avLst/>
          </a:prstGeom>
        </p:spPr>
      </p:pic>
      <p:sp>
        <p:nvSpPr>
          <p:cNvPr id="6" name="Footer Placeholder 3">
            <a:extLst>
              <a:ext uri="{FF2B5EF4-FFF2-40B4-BE49-F238E27FC236}">
                <a16:creationId xmlns:a16="http://schemas.microsoft.com/office/drawing/2014/main" id="{A71DEED0-4393-846A-4291-7D393FF95D7B}"/>
              </a:ext>
            </a:extLst>
          </p:cNvPr>
          <p:cNvSpPr>
            <a:spLocks noGrp="1"/>
          </p:cNvSpPr>
          <p:nvPr>
            <p:ph type="ftr" sz="quarter" idx="11"/>
          </p:nvPr>
        </p:nvSpPr>
        <p:spPr>
          <a:xfrm>
            <a:off x="4340440" y="6446870"/>
            <a:ext cx="3125680" cy="365125"/>
          </a:xfrm>
        </p:spPr>
        <p:txBody>
          <a:bodyPr>
            <a:normAutofit fontScale="92500" lnSpcReduction="20000"/>
          </a:bodyPr>
          <a:lstStyle/>
          <a:p>
            <a:pPr>
              <a:spcAft>
                <a:spcPts val="600"/>
              </a:spcAft>
            </a:pPr>
            <a:r>
              <a:rPr lang="en-GB" dirty="0"/>
              <a:t>New Script for Mental Health: Community, Compassion, Connection, Choice</a:t>
            </a:r>
          </a:p>
        </p:txBody>
      </p:sp>
    </p:spTree>
    <p:extLst>
      <p:ext uri="{BB962C8B-B14F-4D97-AF65-F5344CB8AC3E}">
        <p14:creationId xmlns:p14="http://schemas.microsoft.com/office/powerpoint/2010/main" val="2625421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5897CCA-486C-491C-B4C1-5E5C95A827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AD2273-E477-8872-5641-A5C0823F0981}"/>
              </a:ext>
            </a:extLst>
          </p:cNvPr>
          <p:cNvSpPr>
            <a:spLocks noGrp="1"/>
          </p:cNvSpPr>
          <p:nvPr>
            <p:ph type="title"/>
          </p:nvPr>
        </p:nvSpPr>
        <p:spPr>
          <a:xfrm>
            <a:off x="639663" y="413251"/>
            <a:ext cx="6356606" cy="1843283"/>
          </a:xfrm>
        </p:spPr>
        <p:txBody>
          <a:bodyPr>
            <a:normAutofit/>
          </a:bodyPr>
          <a:lstStyle/>
          <a:p>
            <a:r>
              <a:rPr lang="en-GB" sz="4000" dirty="0">
                <a:latin typeface="Georgia" panose="02040502050405020303" pitchFamily="18" charset="0"/>
              </a:rPr>
              <a:t>Methodology</a:t>
            </a:r>
          </a:p>
        </p:txBody>
      </p:sp>
      <p:sp>
        <p:nvSpPr>
          <p:cNvPr id="3" name="Content Placeholder 2">
            <a:extLst>
              <a:ext uri="{FF2B5EF4-FFF2-40B4-BE49-F238E27FC236}">
                <a16:creationId xmlns:a16="http://schemas.microsoft.com/office/drawing/2014/main" id="{D649827B-939B-46C2-EAE4-625F357CF326}"/>
              </a:ext>
            </a:extLst>
          </p:cNvPr>
          <p:cNvSpPr>
            <a:spLocks noGrp="1"/>
          </p:cNvSpPr>
          <p:nvPr>
            <p:ph idx="1"/>
          </p:nvPr>
        </p:nvSpPr>
        <p:spPr>
          <a:xfrm>
            <a:off x="760966" y="2116386"/>
            <a:ext cx="6358432" cy="3728615"/>
          </a:xfrm>
        </p:spPr>
        <p:txBody>
          <a:bodyPr>
            <a:normAutofit lnSpcReduction="10000"/>
          </a:bodyPr>
          <a:lstStyle/>
          <a:p>
            <a:pPr marL="0" indent="0">
              <a:buNone/>
            </a:pPr>
            <a:r>
              <a:rPr lang="en-GB" sz="2000" dirty="0">
                <a:latin typeface="Georgia" panose="02040502050405020303" pitchFamily="18" charset="0"/>
              </a:rPr>
              <a:t>‘</a:t>
            </a:r>
            <a:r>
              <a:rPr lang="en-GB" sz="2000" i="1" dirty="0">
                <a:latin typeface="Georgia" panose="02040502050405020303" pitchFamily="18" charset="0"/>
              </a:rPr>
              <a:t>Think about what you believe is needed to address the causes and results of emotional pain and distress. Then write your New Script for Mental Health</a:t>
            </a:r>
            <a:r>
              <a:rPr lang="en-GB" sz="2000" dirty="0">
                <a:latin typeface="Georgia" panose="02040502050405020303" pitchFamily="18" charset="0"/>
              </a:rPr>
              <a:t>’ </a:t>
            </a:r>
          </a:p>
          <a:p>
            <a:pPr>
              <a:buFont typeface="Wingdings" panose="05000000000000000000" pitchFamily="2" charset="2"/>
              <a:buChar char="§"/>
            </a:pPr>
            <a:endParaRPr lang="en-GB" sz="2000" dirty="0">
              <a:latin typeface="Georgia" panose="02040502050405020303" pitchFamily="18" charset="0"/>
            </a:endParaRPr>
          </a:p>
          <a:p>
            <a:pPr>
              <a:buFont typeface="Wingdings" panose="05000000000000000000" pitchFamily="2" charset="2"/>
              <a:buChar char="§"/>
            </a:pPr>
            <a:r>
              <a:rPr lang="en-GB" sz="2000" dirty="0">
                <a:latin typeface="Georgia" panose="02040502050405020303" pitchFamily="18" charset="0"/>
              </a:rPr>
              <a:t>Mix of consultation methods – online, video, workshops, </a:t>
            </a:r>
          </a:p>
          <a:p>
            <a:pPr>
              <a:buFont typeface="Wingdings" panose="05000000000000000000" pitchFamily="2" charset="2"/>
              <a:buChar char="§"/>
            </a:pPr>
            <a:r>
              <a:rPr lang="en-GB" sz="2000" dirty="0">
                <a:latin typeface="Georgia" panose="02040502050405020303" pitchFamily="18" charset="0"/>
              </a:rPr>
              <a:t>Stall at health &amp; well-being event for young people</a:t>
            </a:r>
          </a:p>
          <a:p>
            <a:pPr>
              <a:buFont typeface="Wingdings" panose="05000000000000000000" pitchFamily="2" charset="2"/>
              <a:buChar char="§"/>
            </a:pPr>
            <a:r>
              <a:rPr lang="en-GB" sz="2000" dirty="0">
                <a:latin typeface="Georgia" panose="02040502050405020303" pitchFamily="18" charset="0"/>
              </a:rPr>
              <a:t>127 New Scripts completed </a:t>
            </a:r>
          </a:p>
          <a:p>
            <a:pPr>
              <a:buFont typeface="Wingdings" panose="05000000000000000000" pitchFamily="2" charset="2"/>
              <a:buChar char="§"/>
            </a:pPr>
            <a:r>
              <a:rPr lang="en-GB" sz="2000" dirty="0">
                <a:latin typeface="Georgia" panose="02040502050405020303" pitchFamily="18" charset="0"/>
              </a:rPr>
              <a:t>Responses anonymised</a:t>
            </a:r>
          </a:p>
          <a:p>
            <a:pPr>
              <a:buFont typeface="Wingdings" panose="05000000000000000000" pitchFamily="2" charset="2"/>
              <a:buChar char="§"/>
            </a:pPr>
            <a:r>
              <a:rPr lang="en-GB" sz="2000" dirty="0">
                <a:latin typeface="Georgia" panose="02040502050405020303" pitchFamily="18" charset="0"/>
              </a:rPr>
              <a:t>Thematic analysis</a:t>
            </a:r>
          </a:p>
          <a:p>
            <a:pPr>
              <a:buFont typeface="Wingdings" panose="05000000000000000000" pitchFamily="2" charset="2"/>
              <a:buChar char="§"/>
            </a:pPr>
            <a:r>
              <a:rPr lang="en-GB" sz="2000" dirty="0">
                <a:latin typeface="Georgia" panose="02040502050405020303" pitchFamily="18" charset="0"/>
              </a:rPr>
              <a:t>Ongoing </a:t>
            </a:r>
          </a:p>
          <a:p>
            <a:pPr marL="0" indent="0">
              <a:buNone/>
            </a:pPr>
            <a:endParaRPr lang="en-GB" sz="2000" dirty="0">
              <a:latin typeface="Georgia" panose="02040502050405020303" pitchFamily="18" charset="0"/>
            </a:endParaRPr>
          </a:p>
        </p:txBody>
      </p:sp>
      <p:pic>
        <p:nvPicPr>
          <p:cNvPr id="9" name="Picture 8" descr="A close-up of a prescription&#10;&#10;Description automatically generated">
            <a:extLst>
              <a:ext uri="{FF2B5EF4-FFF2-40B4-BE49-F238E27FC236}">
                <a16:creationId xmlns:a16="http://schemas.microsoft.com/office/drawing/2014/main" id="{645F4EC4-7D97-7154-57F8-4BE9BCC177D1}"/>
              </a:ext>
            </a:extLst>
          </p:cNvPr>
          <p:cNvPicPr>
            <a:picLocks noChangeAspect="1"/>
          </p:cNvPicPr>
          <p:nvPr/>
        </p:nvPicPr>
        <p:blipFill rotWithShape="1">
          <a:blip r:embed="rId2">
            <a:extLst>
              <a:ext uri="{28A0092B-C50C-407E-A947-70E740481C1C}">
                <a14:useLocalDpi xmlns:a14="http://schemas.microsoft.com/office/drawing/2010/main" val="0"/>
              </a:ext>
            </a:extLst>
          </a:blip>
          <a:srcRect r="2" b="3440"/>
          <a:stretch/>
        </p:blipFill>
        <p:spPr>
          <a:xfrm>
            <a:off x="7556409" y="557190"/>
            <a:ext cx="3995928" cy="5571896"/>
          </a:xfrm>
          <a:prstGeom prst="rect">
            <a:avLst/>
          </a:prstGeom>
          <a:effectLst/>
        </p:spPr>
      </p:pic>
      <p:sp>
        <p:nvSpPr>
          <p:cNvPr id="10" name="Footer Placeholder 9">
            <a:extLst>
              <a:ext uri="{FF2B5EF4-FFF2-40B4-BE49-F238E27FC236}">
                <a16:creationId xmlns:a16="http://schemas.microsoft.com/office/drawing/2014/main" id="{E372FE14-327D-CD30-C42B-CF5659F9FFC7}"/>
              </a:ext>
            </a:extLst>
          </p:cNvPr>
          <p:cNvSpPr>
            <a:spLocks noGrp="1"/>
          </p:cNvSpPr>
          <p:nvPr>
            <p:ph type="ftr" sz="quarter" idx="11"/>
          </p:nvPr>
        </p:nvSpPr>
        <p:spPr>
          <a:xfrm>
            <a:off x="4038600" y="6356350"/>
            <a:ext cx="3517809" cy="365125"/>
          </a:xfrm>
        </p:spPr>
        <p:txBody>
          <a:bodyPr/>
          <a:lstStyle/>
          <a:p>
            <a:r>
              <a:rPr lang="en-GB" dirty="0"/>
              <a:t>New Script for Mental health: Community, Compassion, Connection, Choice</a:t>
            </a:r>
          </a:p>
        </p:txBody>
      </p:sp>
    </p:spTree>
    <p:extLst>
      <p:ext uri="{BB962C8B-B14F-4D97-AF65-F5344CB8AC3E}">
        <p14:creationId xmlns:p14="http://schemas.microsoft.com/office/powerpoint/2010/main" val="431922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87AFE0E-B37D-4531-AFE8-231C8348E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AA0328-0F30-D1D9-8713-A3897F4F24C4}"/>
              </a:ext>
            </a:extLst>
          </p:cNvPr>
          <p:cNvSpPr>
            <a:spLocks noGrp="1"/>
          </p:cNvSpPr>
          <p:nvPr>
            <p:ph type="title"/>
          </p:nvPr>
        </p:nvSpPr>
        <p:spPr>
          <a:xfrm>
            <a:off x="838200" y="365125"/>
            <a:ext cx="10515600" cy="1325563"/>
          </a:xfrm>
        </p:spPr>
        <p:txBody>
          <a:bodyPr>
            <a:normAutofit/>
          </a:bodyPr>
          <a:lstStyle/>
          <a:p>
            <a:r>
              <a:rPr lang="en-GB" dirty="0">
                <a:latin typeface="Georgia" panose="02040502050405020303" pitchFamily="18" charset="0"/>
              </a:rPr>
              <a:t>Key Themes</a:t>
            </a:r>
          </a:p>
        </p:txBody>
      </p:sp>
      <p:sp>
        <p:nvSpPr>
          <p:cNvPr id="3" name="Content Placeholder 2">
            <a:extLst>
              <a:ext uri="{FF2B5EF4-FFF2-40B4-BE49-F238E27FC236}">
                <a16:creationId xmlns:a16="http://schemas.microsoft.com/office/drawing/2014/main" id="{04A7C73D-49D5-7DD9-38A8-473980FE959B}"/>
              </a:ext>
            </a:extLst>
          </p:cNvPr>
          <p:cNvSpPr>
            <a:spLocks noGrp="1"/>
          </p:cNvSpPr>
          <p:nvPr>
            <p:ph idx="1"/>
          </p:nvPr>
        </p:nvSpPr>
        <p:spPr>
          <a:xfrm>
            <a:off x="1097651" y="2127643"/>
            <a:ext cx="4614759" cy="4163337"/>
          </a:xfrm>
        </p:spPr>
        <p:txBody>
          <a:bodyPr>
            <a:normAutofit/>
          </a:bodyPr>
          <a:lstStyle/>
          <a:p>
            <a:pPr>
              <a:lnSpc>
                <a:spcPct val="150000"/>
              </a:lnSpc>
              <a:buFont typeface="Wingdings" panose="05000000000000000000" pitchFamily="2" charset="2"/>
              <a:buChar char="§"/>
            </a:pPr>
            <a:r>
              <a:rPr lang="en-GB" sz="1800" dirty="0">
                <a:latin typeface="Georgia" panose="02040502050405020303" pitchFamily="18" charset="0"/>
              </a:rPr>
              <a:t>Reform mental health services</a:t>
            </a:r>
          </a:p>
          <a:p>
            <a:pPr>
              <a:lnSpc>
                <a:spcPct val="150000"/>
              </a:lnSpc>
              <a:buFont typeface="Wingdings" panose="05000000000000000000" pitchFamily="2" charset="2"/>
              <a:buChar char="§"/>
            </a:pPr>
            <a:r>
              <a:rPr lang="en-GB" sz="1800" dirty="0">
                <a:latin typeface="Georgia" panose="02040502050405020303" pitchFamily="18" charset="0"/>
              </a:rPr>
              <a:t>Wider options for people</a:t>
            </a:r>
          </a:p>
          <a:p>
            <a:pPr>
              <a:lnSpc>
                <a:spcPct val="150000"/>
              </a:lnSpc>
              <a:buFont typeface="Wingdings" panose="05000000000000000000" pitchFamily="2" charset="2"/>
              <a:buChar char="§"/>
            </a:pPr>
            <a:r>
              <a:rPr lang="en-GB" sz="1800" dirty="0">
                <a:latin typeface="Georgia" panose="02040502050405020303" pitchFamily="18" charset="0"/>
              </a:rPr>
              <a:t>Individual and collective empowerment</a:t>
            </a:r>
          </a:p>
          <a:p>
            <a:pPr>
              <a:lnSpc>
                <a:spcPct val="150000"/>
              </a:lnSpc>
              <a:buFont typeface="Wingdings" panose="05000000000000000000" pitchFamily="2" charset="2"/>
              <a:buChar char="§"/>
            </a:pPr>
            <a:r>
              <a:rPr lang="en-GB" sz="1800" dirty="0">
                <a:latin typeface="Georgia" panose="02040502050405020303" pitchFamily="18" charset="0"/>
              </a:rPr>
              <a:t>Address underlying causes of emotional pain and distress</a:t>
            </a:r>
          </a:p>
          <a:p>
            <a:pPr>
              <a:lnSpc>
                <a:spcPct val="150000"/>
              </a:lnSpc>
              <a:buFont typeface="Wingdings" panose="05000000000000000000" pitchFamily="2" charset="2"/>
              <a:buChar char="§"/>
            </a:pPr>
            <a:r>
              <a:rPr lang="en-GB" sz="1800" dirty="0">
                <a:latin typeface="Georgia" panose="02040502050405020303" pitchFamily="18" charset="0"/>
              </a:rPr>
              <a:t>Underpinning values</a:t>
            </a:r>
          </a:p>
          <a:p>
            <a:pPr>
              <a:buFont typeface="Wingdings" panose="05000000000000000000" pitchFamily="2" charset="2"/>
              <a:buChar char="§"/>
            </a:pPr>
            <a:endParaRPr lang="en-GB" sz="2000" dirty="0">
              <a:latin typeface="Georgia" panose="02040502050405020303" pitchFamily="18" charset="0"/>
            </a:endParaRPr>
          </a:p>
          <a:p>
            <a:pPr>
              <a:buFont typeface="Wingdings" panose="05000000000000000000" pitchFamily="2" charset="2"/>
              <a:buChar char="§"/>
            </a:pPr>
            <a:endParaRPr lang="en-GB" sz="2000" dirty="0">
              <a:latin typeface="Georgia" panose="02040502050405020303" pitchFamily="18" charset="0"/>
            </a:endParaRPr>
          </a:p>
          <a:p>
            <a:pPr>
              <a:buFont typeface="Wingdings" panose="05000000000000000000" pitchFamily="2" charset="2"/>
              <a:buChar char="§"/>
            </a:pPr>
            <a:endParaRPr lang="en-GB" sz="2000" dirty="0">
              <a:latin typeface="Georgia" panose="02040502050405020303" pitchFamily="18" charset="0"/>
            </a:endParaRPr>
          </a:p>
          <a:p>
            <a:pPr>
              <a:buFont typeface="Wingdings" panose="05000000000000000000" pitchFamily="2" charset="2"/>
              <a:buChar char="§"/>
            </a:pPr>
            <a:endParaRPr lang="en-GB" sz="2000" dirty="0">
              <a:latin typeface="Georgia" panose="02040502050405020303" pitchFamily="18" charset="0"/>
            </a:endParaRPr>
          </a:p>
        </p:txBody>
      </p:sp>
      <p:pic>
        <p:nvPicPr>
          <p:cNvPr id="8" name="Picture 7" descr="A group of women sitting in chairs&#10;&#10;Description automatically generated with medium confidence">
            <a:extLst>
              <a:ext uri="{FF2B5EF4-FFF2-40B4-BE49-F238E27FC236}">
                <a16:creationId xmlns:a16="http://schemas.microsoft.com/office/drawing/2014/main" id="{6C7E10CF-01A7-FFAD-EFE7-7CA8CAD3175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5881" b="1"/>
          <a:stretch/>
        </p:blipFill>
        <p:spPr>
          <a:xfrm>
            <a:off x="6094476" y="1491385"/>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
        <p:nvSpPr>
          <p:cNvPr id="4" name="Footer Placeholder 3">
            <a:extLst>
              <a:ext uri="{FF2B5EF4-FFF2-40B4-BE49-F238E27FC236}">
                <a16:creationId xmlns:a16="http://schemas.microsoft.com/office/drawing/2014/main" id="{71E22056-9D7B-91AD-6166-E7DFF30AD5C7}"/>
              </a:ext>
            </a:extLst>
          </p:cNvPr>
          <p:cNvSpPr>
            <a:spLocks noGrp="1"/>
          </p:cNvSpPr>
          <p:nvPr>
            <p:ph type="ftr" sz="quarter" idx="11"/>
          </p:nvPr>
        </p:nvSpPr>
        <p:spPr>
          <a:xfrm>
            <a:off x="4278297" y="6353128"/>
            <a:ext cx="3347621" cy="365125"/>
          </a:xfrm>
        </p:spPr>
        <p:txBody>
          <a:bodyPr/>
          <a:lstStyle/>
          <a:p>
            <a:r>
              <a:rPr lang="en-GB" dirty="0"/>
              <a:t>New Script for Mental health: Community, Compassion, Connection, Choice</a:t>
            </a:r>
          </a:p>
        </p:txBody>
      </p:sp>
    </p:spTree>
    <p:extLst>
      <p:ext uri="{BB962C8B-B14F-4D97-AF65-F5344CB8AC3E}">
        <p14:creationId xmlns:p14="http://schemas.microsoft.com/office/powerpoint/2010/main" val="2347799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DDC5D9D0-95DF-065F-DFBD-16A208BFA356}"/>
              </a:ext>
            </a:extLst>
          </p:cNvPr>
          <p:cNvSpPr>
            <a:spLocks noGrp="1"/>
          </p:cNvSpPr>
          <p:nvPr>
            <p:ph type="title"/>
          </p:nvPr>
        </p:nvSpPr>
        <p:spPr>
          <a:xfrm>
            <a:off x="419538" y="168168"/>
            <a:ext cx="7659142" cy="1651404"/>
          </a:xfrm>
        </p:spPr>
        <p:txBody>
          <a:bodyPr vert="horz" lIns="91440" tIns="45720" rIns="91440" bIns="45720" rtlCol="0" anchor="ctr">
            <a:normAutofit/>
          </a:bodyPr>
          <a:lstStyle/>
          <a:p>
            <a:r>
              <a:rPr lang="en-US" sz="3600" dirty="0">
                <a:latin typeface="Georgia" panose="02040502050405020303" pitchFamily="18" charset="0"/>
              </a:rPr>
              <a:t>1. Reform Mental Health Services</a:t>
            </a:r>
          </a:p>
        </p:txBody>
      </p:sp>
      <p:sp>
        <p:nvSpPr>
          <p:cNvPr id="4" name="Content Placeholder 5">
            <a:extLst>
              <a:ext uri="{FF2B5EF4-FFF2-40B4-BE49-F238E27FC236}">
                <a16:creationId xmlns:a16="http://schemas.microsoft.com/office/drawing/2014/main" id="{F38370DC-784F-7934-6AC5-2165042B2546}"/>
              </a:ext>
            </a:extLst>
          </p:cNvPr>
          <p:cNvSpPr txBox="1">
            <a:spLocks/>
          </p:cNvSpPr>
          <p:nvPr/>
        </p:nvSpPr>
        <p:spPr>
          <a:xfrm>
            <a:off x="419538" y="1407619"/>
            <a:ext cx="5915890" cy="528221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endParaRPr lang="en-US" sz="1100" b="1" i="1" dirty="0"/>
          </a:p>
          <a:p>
            <a:pPr marL="0" algn="ctr"/>
            <a:endParaRPr lang="en-US" sz="1400" i="1" dirty="0"/>
          </a:p>
          <a:p>
            <a:pPr marL="0" indent="0" algn="ctr">
              <a:buNone/>
            </a:pPr>
            <a:r>
              <a:rPr lang="en-US" sz="1600" i="1" dirty="0"/>
              <a:t>‘Put talking therapy at the heart of the mental health framework. This means huge investment in making it acceptable to everyone, not just small increases in funding. A total refocusing is needed. There is a de-facto two-tier system of mental healthcare, where those who can pay £50-£60 per session of counselling have more options’.</a:t>
            </a:r>
          </a:p>
          <a:p>
            <a:pPr marL="0" algn="ctr"/>
            <a:endParaRPr lang="en-US" sz="1600" i="1" dirty="0"/>
          </a:p>
          <a:p>
            <a:pPr marL="0" indent="0" algn="ctr">
              <a:buNone/>
            </a:pPr>
            <a:r>
              <a:rPr lang="en-US" sz="1600" i="1" dirty="0">
                <a:latin typeface="Book Antiqua" panose="02040602050305030304" pitchFamily="18" charset="0"/>
                <a:ea typeface="ADLaM Display" panose="02010000000000000000" pitchFamily="2" charset="0"/>
                <a:cs typeface="ADLaM Display" panose="02010000000000000000" pitchFamily="2" charset="0"/>
              </a:rPr>
              <a:t>‘Counselling and psychiatric support available in a timely manner through GPs, including for children and young people’.</a:t>
            </a:r>
          </a:p>
          <a:p>
            <a:pPr marL="0" algn="ctr"/>
            <a:endParaRPr lang="en-US" sz="1600" b="1" i="1" dirty="0"/>
          </a:p>
          <a:p>
            <a:pPr marL="0" indent="0" algn="ctr">
              <a:buNone/>
            </a:pPr>
            <a:r>
              <a:rPr lang="en-US" sz="1600" i="1" dirty="0">
                <a:latin typeface="Abadi" panose="020B0604020104020204" pitchFamily="34" charset="0"/>
              </a:rPr>
              <a:t>‘Immediate access to counselling and for as long as needed’</a:t>
            </a:r>
          </a:p>
          <a:p>
            <a:pPr marL="0" algn="ctr"/>
            <a:endParaRPr lang="en-US" sz="1600" b="1" i="1" dirty="0"/>
          </a:p>
          <a:p>
            <a:pPr marL="0" indent="0" algn="ctr">
              <a:buNone/>
            </a:pPr>
            <a:r>
              <a:rPr lang="en-US" sz="1600" i="1" dirty="0">
                <a:latin typeface="Georgia" panose="02040502050405020303" pitchFamily="18" charset="0"/>
              </a:rPr>
              <a:t>‘Fully informed consent around prescribing of psychoactive drugs to include risks of long-term use and difficulties of coming off’</a:t>
            </a:r>
          </a:p>
          <a:p>
            <a:pPr marL="0" algn="ctr"/>
            <a:endParaRPr lang="en-US" sz="1600" b="1" i="1" dirty="0">
              <a:latin typeface="Candara" panose="020E0502030303020204" pitchFamily="34" charset="0"/>
            </a:endParaRPr>
          </a:p>
          <a:p>
            <a:pPr marL="0" indent="0" algn="ctr">
              <a:buNone/>
            </a:pPr>
            <a:r>
              <a:rPr lang="en-US" sz="1600" i="1" dirty="0">
                <a:latin typeface="Candara" panose="020E0502030303020204" pitchFamily="34" charset="0"/>
              </a:rPr>
              <a:t>‘Provide early intervention, timely support for children and young people’</a:t>
            </a:r>
          </a:p>
          <a:p>
            <a:pPr marL="0"/>
            <a:endParaRPr lang="en-US" sz="1100" i="1" dirty="0"/>
          </a:p>
        </p:txBody>
      </p:sp>
      <p:pic>
        <p:nvPicPr>
          <p:cNvPr id="8" name="Picture 7" descr="A hand holding a bottle with a label&#10;&#10;Description automatically generated">
            <a:extLst>
              <a:ext uri="{FF2B5EF4-FFF2-40B4-BE49-F238E27FC236}">
                <a16:creationId xmlns:a16="http://schemas.microsoft.com/office/drawing/2014/main" id="{061023F7-31A2-C32B-1533-BC4FF00EF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2995" y="624427"/>
            <a:ext cx="2376116" cy="3168155"/>
          </a:xfrm>
          <a:prstGeom prst="rect">
            <a:avLst/>
          </a:prstGeom>
        </p:spPr>
      </p:pic>
      <p:pic>
        <p:nvPicPr>
          <p:cNvPr id="5" name="Picture 2">
            <a:extLst>
              <a:ext uri="{FF2B5EF4-FFF2-40B4-BE49-F238E27FC236}">
                <a16:creationId xmlns:a16="http://schemas.microsoft.com/office/drawing/2014/main" id="{C10153DB-40FE-63D1-5040-B7F95BE5E433}"/>
              </a:ext>
            </a:extLst>
          </p:cNvPr>
          <p:cNvPicPr>
            <a:picLocks noGrp="1" noChangeAspect="1" noChangeArrowheads="1"/>
          </p:cNvPicPr>
          <p:nvPr>
            <p:ph idx="1"/>
          </p:nvPr>
        </p:nvPicPr>
        <p:blipFill>
          <a:blip r:embed="rId3"/>
          <a:stretch>
            <a:fillRect/>
          </a:stretch>
        </p:blipFill>
        <p:spPr bwMode="auto">
          <a:xfrm>
            <a:off x="7436849" y="4105900"/>
            <a:ext cx="4335613" cy="2438782"/>
          </a:xfrm>
          <a:prstGeom prst="rect">
            <a:avLst/>
          </a:prstGeom>
          <a:noFill/>
        </p:spPr>
      </p:pic>
    </p:spTree>
    <p:extLst>
      <p:ext uri="{BB962C8B-B14F-4D97-AF65-F5344CB8AC3E}">
        <p14:creationId xmlns:p14="http://schemas.microsoft.com/office/powerpoint/2010/main" val="56652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C57A6-58D3-927F-8402-CB9B1829BEB0}"/>
              </a:ext>
            </a:extLst>
          </p:cNvPr>
          <p:cNvSpPr>
            <a:spLocks noGrp="1"/>
          </p:cNvSpPr>
          <p:nvPr>
            <p:ph type="title"/>
          </p:nvPr>
        </p:nvSpPr>
        <p:spPr>
          <a:xfrm>
            <a:off x="390618" y="116551"/>
            <a:ext cx="10515600" cy="1325563"/>
          </a:xfrm>
        </p:spPr>
        <p:txBody>
          <a:bodyPr>
            <a:normAutofit/>
          </a:bodyPr>
          <a:lstStyle/>
          <a:p>
            <a:r>
              <a:rPr lang="en-GB" sz="3600" dirty="0">
                <a:latin typeface="Georgia" panose="02040502050405020303" pitchFamily="18" charset="0"/>
              </a:rPr>
              <a:t>2. Wider Options for People</a:t>
            </a:r>
          </a:p>
        </p:txBody>
      </p:sp>
      <p:sp>
        <p:nvSpPr>
          <p:cNvPr id="3" name="Content Placeholder 2">
            <a:extLst>
              <a:ext uri="{FF2B5EF4-FFF2-40B4-BE49-F238E27FC236}">
                <a16:creationId xmlns:a16="http://schemas.microsoft.com/office/drawing/2014/main" id="{1D419B63-9063-55B4-CFAF-1AA74CBBDDD7}"/>
              </a:ext>
            </a:extLst>
          </p:cNvPr>
          <p:cNvSpPr>
            <a:spLocks noGrp="1"/>
          </p:cNvSpPr>
          <p:nvPr>
            <p:ph idx="1"/>
          </p:nvPr>
        </p:nvSpPr>
        <p:spPr>
          <a:xfrm>
            <a:off x="6994864" y="1442114"/>
            <a:ext cx="4230950" cy="4351338"/>
          </a:xfrm>
        </p:spPr>
        <p:txBody>
          <a:bodyPr>
            <a:normAutofit fontScale="62500" lnSpcReduction="20000"/>
          </a:bodyPr>
          <a:lstStyle/>
          <a:p>
            <a:pPr marL="0" indent="0" algn="ctr">
              <a:buNone/>
            </a:pPr>
            <a:r>
              <a:rPr lang="en-GB" i="1" dirty="0">
                <a:latin typeface="Aptos Black" panose="020B0004020202020204" pitchFamily="34" charset="0"/>
              </a:rPr>
              <a:t>‘</a:t>
            </a:r>
            <a:r>
              <a:rPr lang="en-GB" dirty="0">
                <a:latin typeface="Aptos Black" panose="020B0004020202020204" pitchFamily="34" charset="0"/>
              </a:rPr>
              <a:t>Recognise the role that nature,  creativity and the arts  have, and support this’</a:t>
            </a:r>
          </a:p>
          <a:p>
            <a:pPr marL="0" indent="0" algn="ctr">
              <a:buNone/>
            </a:pPr>
            <a:endParaRPr lang="en-GB" dirty="0"/>
          </a:p>
          <a:p>
            <a:pPr marL="0" indent="0" algn="ctr">
              <a:buNone/>
            </a:pPr>
            <a:r>
              <a:rPr lang="en-GB" dirty="0">
                <a:latin typeface="Book Antiqua" panose="02040602050305030304" pitchFamily="18" charset="0"/>
              </a:rPr>
              <a:t>‘Greater availability of social prescribing for social, creative and active pursuits. People may have a one-hour appointment with a mental health professional once a fortnight, but what support do they have in between these appointments?’.</a:t>
            </a:r>
          </a:p>
          <a:p>
            <a:pPr marL="0" indent="0" algn="ctr">
              <a:buNone/>
            </a:pPr>
            <a:endParaRPr lang="en-GB" dirty="0"/>
          </a:p>
          <a:p>
            <a:pPr marL="0" indent="0" algn="ctr">
              <a:buNone/>
            </a:pPr>
            <a:r>
              <a:rPr lang="en-GB" dirty="0">
                <a:latin typeface="Abadi Extra Light" panose="020F0502020204030204" pitchFamily="34" charset="0"/>
                <a:ea typeface="ADLaM Display" panose="02010000000000000000" pitchFamily="2" charset="0"/>
                <a:cs typeface="ADLaM Display" panose="02010000000000000000" pitchFamily="2" charset="0"/>
              </a:rPr>
              <a:t>‘More community-based initiatives like The Rest of the Story storytelling programme, to empower people to frame their own experience, enabling them to support each other in the community’.</a:t>
            </a:r>
          </a:p>
          <a:p>
            <a:pPr marL="0" indent="0">
              <a:buNone/>
            </a:pPr>
            <a:endParaRPr lang="en-GB" dirty="0"/>
          </a:p>
        </p:txBody>
      </p:sp>
      <p:sp>
        <p:nvSpPr>
          <p:cNvPr id="4" name="TextBox 3">
            <a:extLst>
              <a:ext uri="{FF2B5EF4-FFF2-40B4-BE49-F238E27FC236}">
                <a16:creationId xmlns:a16="http://schemas.microsoft.com/office/drawing/2014/main" id="{887B4FAF-5D68-4BE3-43C0-1F88FA55587C}"/>
              </a:ext>
            </a:extLst>
          </p:cNvPr>
          <p:cNvSpPr txBox="1"/>
          <p:nvPr/>
        </p:nvSpPr>
        <p:spPr>
          <a:xfrm>
            <a:off x="479394" y="1442114"/>
            <a:ext cx="5965054" cy="3600986"/>
          </a:xfrm>
          <a:prstGeom prst="rect">
            <a:avLst/>
          </a:prstGeom>
          <a:noFill/>
        </p:spPr>
        <p:txBody>
          <a:bodyPr wrap="square" rtlCol="0">
            <a:spAutoFit/>
          </a:bodyPr>
          <a:lstStyle/>
          <a:p>
            <a:pPr marL="285750" indent="-285750">
              <a:buFont typeface="Wingdings" panose="05000000000000000000" pitchFamily="2" charset="2"/>
              <a:buChar char="§"/>
            </a:pPr>
            <a:r>
              <a:rPr lang="en-GB" sz="1600" dirty="0">
                <a:latin typeface="Georgia" panose="02040502050405020303" pitchFamily="18" charset="0"/>
              </a:rPr>
              <a:t>Access to arts and creativity</a:t>
            </a:r>
          </a:p>
          <a:p>
            <a:pPr marL="285750" indent="-285750">
              <a:buFont typeface="Wingdings" panose="05000000000000000000" pitchFamily="2" charset="2"/>
              <a:buChar char="§"/>
            </a:pPr>
            <a:endParaRPr lang="en-GB" sz="1600" dirty="0">
              <a:latin typeface="Georgia" panose="02040502050405020303" pitchFamily="18" charset="0"/>
            </a:endParaRPr>
          </a:p>
          <a:p>
            <a:pPr marL="285750" indent="-285750">
              <a:buFont typeface="Wingdings" panose="05000000000000000000" pitchFamily="2" charset="2"/>
              <a:buChar char="§"/>
            </a:pPr>
            <a:r>
              <a:rPr lang="en-GB" sz="1600" dirty="0">
                <a:latin typeface="Georgia" panose="02040502050405020303" pitchFamily="18" charset="0"/>
              </a:rPr>
              <a:t>Access to nature </a:t>
            </a:r>
          </a:p>
          <a:p>
            <a:pPr marL="285750" indent="-285750">
              <a:buFont typeface="Wingdings" panose="05000000000000000000" pitchFamily="2" charset="2"/>
              <a:buChar char="§"/>
            </a:pPr>
            <a:endParaRPr lang="en-GB" sz="1600" dirty="0">
              <a:latin typeface="Georgia" panose="02040502050405020303" pitchFamily="18" charset="0"/>
            </a:endParaRPr>
          </a:p>
          <a:p>
            <a:pPr marL="285750" indent="-285750">
              <a:buFont typeface="Wingdings" panose="05000000000000000000" pitchFamily="2" charset="2"/>
              <a:buChar char="§"/>
            </a:pPr>
            <a:r>
              <a:rPr lang="en-GB" sz="1600" dirty="0">
                <a:latin typeface="Georgia" panose="02040502050405020303" pitchFamily="18" charset="0"/>
              </a:rPr>
              <a:t>Non-drug-based approaches e.g. The Rest of the Story &amp; social prescribing</a:t>
            </a:r>
          </a:p>
          <a:p>
            <a:pPr marL="285750" indent="-285750">
              <a:buFont typeface="Wingdings" panose="05000000000000000000" pitchFamily="2" charset="2"/>
              <a:buChar char="§"/>
            </a:pPr>
            <a:endParaRPr lang="en-GB" sz="1600" dirty="0">
              <a:latin typeface="Georgia" panose="02040502050405020303" pitchFamily="18" charset="0"/>
            </a:endParaRPr>
          </a:p>
          <a:p>
            <a:pPr marL="285750" indent="-285750">
              <a:buFont typeface="Wingdings" panose="05000000000000000000" pitchFamily="2" charset="2"/>
              <a:buChar char="§"/>
            </a:pPr>
            <a:r>
              <a:rPr lang="en-GB" sz="1600" dirty="0">
                <a:latin typeface="Georgia" panose="02040502050405020303" pitchFamily="18" charset="0"/>
              </a:rPr>
              <a:t>Alternatives to ED for emotional distress </a:t>
            </a:r>
          </a:p>
          <a:p>
            <a:pPr marL="285750" indent="-285750">
              <a:buFont typeface="Wingdings" panose="05000000000000000000" pitchFamily="2" charset="2"/>
              <a:buChar char="§"/>
            </a:pPr>
            <a:endParaRPr lang="en-GB" sz="1600" dirty="0">
              <a:latin typeface="Georgia" panose="02040502050405020303" pitchFamily="18" charset="0"/>
            </a:endParaRPr>
          </a:p>
          <a:p>
            <a:pPr marL="285750" indent="-285750">
              <a:buFont typeface="Wingdings" panose="05000000000000000000" pitchFamily="2" charset="2"/>
              <a:buChar char="§"/>
            </a:pPr>
            <a:r>
              <a:rPr lang="en-GB" sz="1600" dirty="0">
                <a:latin typeface="Georgia" panose="02040502050405020303" pitchFamily="18" charset="0"/>
              </a:rPr>
              <a:t>Rehab services</a:t>
            </a:r>
          </a:p>
          <a:p>
            <a:pPr marL="285750" indent="-285750">
              <a:buFont typeface="Wingdings" panose="05000000000000000000" pitchFamily="2" charset="2"/>
              <a:buChar char="§"/>
            </a:pPr>
            <a:endParaRPr lang="en-GB" sz="1600" dirty="0">
              <a:latin typeface="Georgia" panose="02040502050405020303" pitchFamily="18" charset="0"/>
            </a:endParaRPr>
          </a:p>
          <a:p>
            <a:pPr marL="285750" indent="-285750">
              <a:buFont typeface="Wingdings" panose="05000000000000000000" pitchFamily="2" charset="2"/>
              <a:buChar char="§"/>
            </a:pPr>
            <a:r>
              <a:rPr lang="en-GB" sz="1600" dirty="0">
                <a:latin typeface="Georgia" panose="02040502050405020303" pitchFamily="18" charset="0"/>
              </a:rPr>
              <a:t>Community networks &amp; support</a:t>
            </a:r>
          </a:p>
          <a:p>
            <a:endParaRPr lang="en-GB" dirty="0"/>
          </a:p>
          <a:p>
            <a:endParaRPr lang="en-GB" dirty="0"/>
          </a:p>
        </p:txBody>
      </p:sp>
      <p:pic>
        <p:nvPicPr>
          <p:cNvPr id="5" name="Content Placeholder 4" descr="Text&#10;&#10;Description automatically generated">
            <a:extLst>
              <a:ext uri="{FF2B5EF4-FFF2-40B4-BE49-F238E27FC236}">
                <a16:creationId xmlns:a16="http://schemas.microsoft.com/office/drawing/2014/main" id="{12122FC0-B58D-A01A-5CB2-1FFF014B83EA}"/>
              </a:ext>
            </a:extLst>
          </p:cNvPr>
          <p:cNvPicPr>
            <a:picLocks noChangeAspect="1"/>
          </p:cNvPicPr>
          <p:nvPr/>
        </p:nvPicPr>
        <p:blipFill rotWithShape="1">
          <a:blip r:embed="rId2">
            <a:extLst>
              <a:ext uri="{28A0092B-C50C-407E-A947-70E740481C1C}">
                <a14:useLocalDpi xmlns:a14="http://schemas.microsoft.com/office/drawing/2010/main" val="0"/>
              </a:ext>
            </a:extLst>
          </a:blip>
          <a:srcRect l="6863" r="4233" b="1"/>
          <a:stretch/>
        </p:blipFill>
        <p:spPr>
          <a:xfrm>
            <a:off x="390618" y="4930404"/>
            <a:ext cx="3904694" cy="1811045"/>
          </a:xfrm>
          <a:prstGeom prst="rect">
            <a:avLst/>
          </a:prstGeom>
        </p:spPr>
      </p:pic>
    </p:spTree>
    <p:extLst>
      <p:ext uri="{BB962C8B-B14F-4D97-AF65-F5344CB8AC3E}">
        <p14:creationId xmlns:p14="http://schemas.microsoft.com/office/powerpoint/2010/main" val="1096403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E3194A-5A05-CF50-70A1-807DB8FEE4A5}"/>
              </a:ext>
            </a:extLst>
          </p:cNvPr>
          <p:cNvSpPr>
            <a:spLocks noGrp="1"/>
          </p:cNvSpPr>
          <p:nvPr>
            <p:ph type="title"/>
          </p:nvPr>
        </p:nvSpPr>
        <p:spPr>
          <a:xfrm>
            <a:off x="347089" y="239677"/>
            <a:ext cx="5170852" cy="1671564"/>
          </a:xfrm>
        </p:spPr>
        <p:txBody>
          <a:bodyPr>
            <a:normAutofit/>
          </a:bodyPr>
          <a:lstStyle/>
          <a:p>
            <a:r>
              <a:rPr lang="en-GB" sz="3600" dirty="0">
                <a:latin typeface="Georgia" panose="02040502050405020303" pitchFamily="18" charset="0"/>
              </a:rPr>
              <a:t>3. Individual </a:t>
            </a:r>
            <a:r>
              <a:rPr lang="en-GB" sz="3600" i="1" dirty="0">
                <a:latin typeface="Georgia" panose="02040502050405020303" pitchFamily="18" charset="0"/>
              </a:rPr>
              <a:t>AND</a:t>
            </a:r>
            <a:br>
              <a:rPr lang="en-GB" sz="3600" dirty="0">
                <a:latin typeface="Georgia" panose="02040502050405020303" pitchFamily="18" charset="0"/>
              </a:rPr>
            </a:br>
            <a:r>
              <a:rPr lang="en-GB" sz="3600" dirty="0">
                <a:latin typeface="Georgia" panose="02040502050405020303" pitchFamily="18" charset="0"/>
              </a:rPr>
              <a:t>Collective Empowerment</a:t>
            </a:r>
          </a:p>
        </p:txBody>
      </p:sp>
      <p:sp>
        <p:nvSpPr>
          <p:cNvPr id="3" name="Content Placeholder 2">
            <a:extLst>
              <a:ext uri="{FF2B5EF4-FFF2-40B4-BE49-F238E27FC236}">
                <a16:creationId xmlns:a16="http://schemas.microsoft.com/office/drawing/2014/main" id="{023C8B3E-B59B-3C6B-7D89-811AB6DA84B4}"/>
              </a:ext>
            </a:extLst>
          </p:cNvPr>
          <p:cNvSpPr>
            <a:spLocks noGrp="1"/>
          </p:cNvSpPr>
          <p:nvPr>
            <p:ph idx="1"/>
          </p:nvPr>
        </p:nvSpPr>
        <p:spPr>
          <a:xfrm>
            <a:off x="259774" y="2150918"/>
            <a:ext cx="5569402" cy="4707082"/>
          </a:xfrm>
        </p:spPr>
        <p:txBody>
          <a:bodyPr>
            <a:normAutofit/>
          </a:bodyPr>
          <a:lstStyle/>
          <a:p>
            <a:pPr>
              <a:buFont typeface="Wingdings" panose="05000000000000000000" pitchFamily="2" charset="2"/>
              <a:buChar char="§"/>
            </a:pPr>
            <a:r>
              <a:rPr lang="en-GB" sz="1400" dirty="0">
                <a:latin typeface="Georgia" panose="02040502050405020303" pitchFamily="18" charset="0"/>
              </a:rPr>
              <a:t>A person, not a diagnosis</a:t>
            </a:r>
          </a:p>
          <a:p>
            <a:pPr>
              <a:buFont typeface="Wingdings" panose="05000000000000000000" pitchFamily="2" charset="2"/>
              <a:buChar char="§"/>
            </a:pPr>
            <a:r>
              <a:rPr lang="en-GB" sz="1400" dirty="0">
                <a:latin typeface="Georgia" panose="02040502050405020303" pitchFamily="18" charset="0"/>
              </a:rPr>
              <a:t>Connect with others with similar experiences </a:t>
            </a:r>
          </a:p>
          <a:p>
            <a:pPr>
              <a:buFont typeface="Wingdings" panose="05000000000000000000" pitchFamily="2" charset="2"/>
              <a:buChar char="§"/>
            </a:pPr>
            <a:r>
              <a:rPr lang="en-GB" sz="1400" dirty="0">
                <a:latin typeface="Georgia" panose="02040502050405020303" pitchFamily="18" charset="0"/>
              </a:rPr>
              <a:t>Empowered to tell your story </a:t>
            </a:r>
          </a:p>
          <a:p>
            <a:pPr>
              <a:buFont typeface="Wingdings" panose="05000000000000000000" pitchFamily="2" charset="2"/>
              <a:buChar char="§"/>
            </a:pPr>
            <a:r>
              <a:rPr lang="en-GB" sz="1400" dirty="0">
                <a:latin typeface="Georgia" panose="02040502050405020303" pitchFamily="18" charset="0"/>
              </a:rPr>
              <a:t>Value lived experience</a:t>
            </a:r>
          </a:p>
          <a:p>
            <a:pPr>
              <a:buFont typeface="Wingdings" panose="05000000000000000000" pitchFamily="2" charset="2"/>
              <a:buChar char="§"/>
            </a:pPr>
            <a:r>
              <a:rPr lang="en-GB" sz="1400" dirty="0">
                <a:latin typeface="Georgia" panose="02040502050405020303" pitchFamily="18" charset="0"/>
              </a:rPr>
              <a:t>Listen to activists &amp; their solutions </a:t>
            </a:r>
          </a:p>
          <a:p>
            <a:pPr>
              <a:buFont typeface="Wingdings" panose="05000000000000000000" pitchFamily="2" charset="2"/>
              <a:buChar char="§"/>
            </a:pPr>
            <a:r>
              <a:rPr lang="en-GB" sz="1400" dirty="0">
                <a:latin typeface="Georgia" panose="02040502050405020303" pitchFamily="18" charset="0"/>
              </a:rPr>
              <a:t>Communities empower themselves, collective agency</a:t>
            </a:r>
          </a:p>
          <a:p>
            <a:pPr>
              <a:buFont typeface="Wingdings" panose="05000000000000000000" pitchFamily="2" charset="2"/>
              <a:buChar char="§"/>
            </a:pPr>
            <a:r>
              <a:rPr lang="en-GB" sz="1400" dirty="0">
                <a:latin typeface="Georgia" panose="02040502050405020303" pitchFamily="18" charset="0"/>
              </a:rPr>
              <a:t>Remove targets and focus on caring relationships </a:t>
            </a:r>
          </a:p>
          <a:p>
            <a:pPr>
              <a:buFont typeface="Wingdings" panose="05000000000000000000" pitchFamily="2" charset="2"/>
              <a:buChar char="§"/>
            </a:pPr>
            <a:r>
              <a:rPr lang="en-GB" sz="1400" dirty="0">
                <a:latin typeface="Georgia" panose="02040502050405020303" pitchFamily="18" charset="0"/>
              </a:rPr>
              <a:t>Warm handover </a:t>
            </a:r>
          </a:p>
          <a:p>
            <a:pPr>
              <a:buFont typeface="Wingdings" panose="05000000000000000000" pitchFamily="2" charset="2"/>
              <a:buChar char="§"/>
            </a:pPr>
            <a:r>
              <a:rPr lang="en-GB" sz="1400" dirty="0">
                <a:latin typeface="Georgia" panose="02040502050405020303" pitchFamily="18" charset="0"/>
              </a:rPr>
              <a:t>Whole systems approach </a:t>
            </a:r>
          </a:p>
          <a:p>
            <a:pPr>
              <a:buFont typeface="Wingdings" panose="05000000000000000000" pitchFamily="2" charset="2"/>
              <a:buChar char="§"/>
            </a:pPr>
            <a:r>
              <a:rPr lang="en-GB" sz="1400" dirty="0">
                <a:latin typeface="Georgia" panose="02040502050405020303" pitchFamily="18" charset="0"/>
              </a:rPr>
              <a:t>Improved record keeping and communication between services </a:t>
            </a:r>
          </a:p>
          <a:p>
            <a:pPr>
              <a:buFont typeface="Wingdings" panose="05000000000000000000" pitchFamily="2" charset="2"/>
              <a:buChar char="§"/>
            </a:pPr>
            <a:r>
              <a:rPr lang="en-GB" sz="1400" dirty="0">
                <a:latin typeface="Georgia" panose="02040502050405020303" pitchFamily="18" charset="0"/>
              </a:rPr>
              <a:t>Greater respect for mental health staff</a:t>
            </a:r>
          </a:p>
          <a:p>
            <a:pPr algn="ctr"/>
            <a:endParaRPr lang="en-GB" sz="1400" dirty="0">
              <a:latin typeface="Georgia" panose="02040502050405020303" pitchFamily="18" charset="0"/>
            </a:endParaRPr>
          </a:p>
          <a:p>
            <a:pPr marL="0" indent="0" algn="ctr">
              <a:buNone/>
            </a:pPr>
            <a:r>
              <a:rPr lang="en-GB" sz="1400" i="1" dirty="0">
                <a:latin typeface="Georgia" panose="02040502050405020303" pitchFamily="18" charset="0"/>
              </a:rPr>
              <a:t>“All services should be human rights informed.  People using our  Mental Health Services should not be treated as if they have no rights”</a:t>
            </a:r>
          </a:p>
          <a:p>
            <a:endParaRPr lang="en-GB" sz="1100" dirty="0"/>
          </a:p>
          <a:p>
            <a:pPr marL="0" indent="0">
              <a:buNone/>
            </a:pPr>
            <a:endParaRPr lang="en-GB" sz="1100" dirty="0"/>
          </a:p>
        </p:txBody>
      </p:sp>
      <p:pic>
        <p:nvPicPr>
          <p:cNvPr id="13" name="Picture 12" descr="A person with curly hair and a bookcase&#10;&#10;Description automatically generated">
            <a:extLst>
              <a:ext uri="{FF2B5EF4-FFF2-40B4-BE49-F238E27FC236}">
                <a16:creationId xmlns:a16="http://schemas.microsoft.com/office/drawing/2014/main" id="{7976A6A9-116C-2412-590D-846BC3CA54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3265" y="543177"/>
            <a:ext cx="5771646" cy="5771646"/>
          </a:xfrm>
          <a:prstGeom prst="rect">
            <a:avLst/>
          </a:prstGeom>
        </p:spPr>
      </p:pic>
    </p:spTree>
    <p:extLst>
      <p:ext uri="{BB962C8B-B14F-4D97-AF65-F5344CB8AC3E}">
        <p14:creationId xmlns:p14="http://schemas.microsoft.com/office/powerpoint/2010/main" val="3036426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miling with a quote&#10;&#10;Description automatically generated">
            <a:extLst>
              <a:ext uri="{FF2B5EF4-FFF2-40B4-BE49-F238E27FC236}">
                <a16:creationId xmlns:a16="http://schemas.microsoft.com/office/drawing/2014/main" id="{26B0DD0C-C990-2ADA-5B4D-F03B6C5D2099}"/>
              </a:ext>
            </a:extLst>
          </p:cNvPr>
          <p:cNvPicPr>
            <a:picLocks noChangeAspect="1"/>
          </p:cNvPicPr>
          <p:nvPr/>
        </p:nvPicPr>
        <p:blipFill rotWithShape="1">
          <a:blip r:embed="rId2">
            <a:extLst>
              <a:ext uri="{28A0092B-C50C-407E-A947-70E740481C1C}">
                <a14:useLocalDpi xmlns:a14="http://schemas.microsoft.com/office/drawing/2010/main" val="0"/>
              </a:ext>
            </a:extLst>
          </a:blip>
          <a:srcRect t="6101" r="-1" b="6103"/>
          <a:stretch/>
        </p:blipFill>
        <p:spPr>
          <a:xfrm>
            <a:off x="650506" y="1448543"/>
            <a:ext cx="4511547" cy="3960914"/>
          </a:xfrm>
          <a:prstGeom prst="rect">
            <a:avLst/>
          </a:prstGeom>
          <a:effectLst>
            <a:outerShdw blurRad="406400" dist="317500" dir="5400000" sx="89000" sy="89000" rotWithShape="0">
              <a:prstClr val="black">
                <a:alpha val="15000"/>
              </a:prstClr>
            </a:outerShdw>
          </a:effectLst>
        </p:spPr>
      </p:pic>
      <p:sp>
        <p:nvSpPr>
          <p:cNvPr id="3" name="Content Placeholder 2">
            <a:extLst>
              <a:ext uri="{FF2B5EF4-FFF2-40B4-BE49-F238E27FC236}">
                <a16:creationId xmlns:a16="http://schemas.microsoft.com/office/drawing/2014/main" id="{8BEA6868-F541-6C19-D50F-6C66C786DCF5}"/>
              </a:ext>
            </a:extLst>
          </p:cNvPr>
          <p:cNvSpPr>
            <a:spLocks noGrp="1"/>
          </p:cNvSpPr>
          <p:nvPr>
            <p:ph idx="1"/>
          </p:nvPr>
        </p:nvSpPr>
        <p:spPr>
          <a:xfrm>
            <a:off x="6177190" y="1292738"/>
            <a:ext cx="5224521" cy="4639877"/>
          </a:xfrm>
        </p:spPr>
        <p:txBody>
          <a:bodyPr>
            <a:normAutofit/>
          </a:bodyPr>
          <a:lstStyle/>
          <a:p>
            <a:pPr marL="0" indent="0" algn="ctr">
              <a:buNone/>
            </a:pPr>
            <a:r>
              <a:rPr lang="en-GB" sz="1600" i="1" dirty="0">
                <a:latin typeface="Georgia" panose="02040502050405020303" pitchFamily="18" charset="0"/>
              </a:rPr>
              <a:t>‘My new script for mental health involves power at the community level, redistribution of power downwards from those at the top to those at the bottom. This is crucial because too often those at the top want those at the bottom to blame themselves. For hunger, for illness, for substandard housing. In this way, redistribution of power promotes wellness’. </a:t>
            </a:r>
          </a:p>
          <a:p>
            <a:pPr algn="ctr">
              <a:buFont typeface="Wingdings" panose="05000000000000000000" pitchFamily="2" charset="2"/>
              <a:buChar char="§"/>
            </a:pPr>
            <a:endParaRPr lang="en-GB" sz="1600" i="1" dirty="0">
              <a:latin typeface="Georgia" panose="02040502050405020303" pitchFamily="18" charset="0"/>
            </a:endParaRPr>
          </a:p>
          <a:p>
            <a:pPr marL="0" indent="0" algn="ctr">
              <a:buNone/>
            </a:pPr>
            <a:r>
              <a:rPr lang="en-GB" sz="1600" dirty="0"/>
              <a:t>‘Trauma informed practise by all healthcare professionals and awareness of the impact of trauma.’</a:t>
            </a:r>
          </a:p>
          <a:p>
            <a:pPr marL="0" indent="0" algn="ctr">
              <a:buNone/>
            </a:pPr>
            <a:endParaRPr lang="en-GB" sz="1600" i="1" dirty="0">
              <a:latin typeface="Georgia" panose="02040502050405020303" pitchFamily="18" charset="0"/>
            </a:endParaRPr>
          </a:p>
          <a:p>
            <a:pPr marL="0" indent="0" algn="ctr">
              <a:buNone/>
            </a:pPr>
            <a:r>
              <a:rPr lang="en-GB" sz="1600" dirty="0">
                <a:latin typeface="Candara" panose="020E0502030303020204" pitchFamily="34" charset="0"/>
              </a:rPr>
              <a:t>‘Additional funding for the community and voluntary sector and long-term funding for community-based peer support.’</a:t>
            </a:r>
          </a:p>
          <a:p>
            <a:pPr marL="0" indent="0" algn="ctr">
              <a:buNone/>
            </a:pPr>
            <a:endParaRPr lang="en-GB" sz="1600" i="1" dirty="0">
              <a:latin typeface="Georgia" panose="02040502050405020303" pitchFamily="18" charset="0"/>
            </a:endParaRPr>
          </a:p>
          <a:p>
            <a:pPr marL="0" indent="0" algn="ctr">
              <a:buNone/>
            </a:pPr>
            <a:r>
              <a:rPr lang="en-GB" sz="1600" dirty="0">
                <a:latin typeface="Book Antiqua" panose="02040602050305030304" pitchFamily="18" charset="0"/>
              </a:rPr>
              <a:t>‘Lobby for changes to our funding model so the Health Department can do multi-year funding.’ </a:t>
            </a:r>
          </a:p>
          <a:p>
            <a:endParaRPr lang="en-GB" sz="1100" i="1" dirty="0"/>
          </a:p>
          <a:p>
            <a:endParaRPr lang="en-GB" sz="1100" dirty="0"/>
          </a:p>
        </p:txBody>
      </p:sp>
      <p:sp>
        <p:nvSpPr>
          <p:cNvPr id="6" name="Footer Placeholder 5">
            <a:extLst>
              <a:ext uri="{FF2B5EF4-FFF2-40B4-BE49-F238E27FC236}">
                <a16:creationId xmlns:a16="http://schemas.microsoft.com/office/drawing/2014/main" id="{11C4B50D-52B0-91D4-4152-74B78BCB4665}"/>
              </a:ext>
            </a:extLst>
          </p:cNvPr>
          <p:cNvSpPr>
            <a:spLocks noGrp="1"/>
          </p:cNvSpPr>
          <p:nvPr>
            <p:ph type="ftr" sz="quarter" idx="11"/>
          </p:nvPr>
        </p:nvSpPr>
        <p:spPr>
          <a:xfrm>
            <a:off x="4180643" y="6356350"/>
            <a:ext cx="3436398" cy="365125"/>
          </a:xfrm>
        </p:spPr>
        <p:txBody>
          <a:bodyPr/>
          <a:lstStyle/>
          <a:p>
            <a:r>
              <a:rPr lang="en-GB" dirty="0"/>
              <a:t>New Script for Mental health: Community, Compassion, Connection, Choice</a:t>
            </a:r>
          </a:p>
        </p:txBody>
      </p:sp>
    </p:spTree>
    <p:extLst>
      <p:ext uri="{BB962C8B-B14F-4D97-AF65-F5344CB8AC3E}">
        <p14:creationId xmlns:p14="http://schemas.microsoft.com/office/powerpoint/2010/main" val="3665131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199C8-236D-13D0-BC63-B3D0F076DED5}"/>
              </a:ext>
            </a:extLst>
          </p:cNvPr>
          <p:cNvSpPr>
            <a:spLocks noGrp="1"/>
          </p:cNvSpPr>
          <p:nvPr>
            <p:ph type="title"/>
          </p:nvPr>
        </p:nvSpPr>
        <p:spPr>
          <a:xfrm>
            <a:off x="693938" y="433507"/>
            <a:ext cx="10515600" cy="1325563"/>
          </a:xfrm>
        </p:spPr>
        <p:txBody>
          <a:bodyPr>
            <a:normAutofit/>
          </a:bodyPr>
          <a:lstStyle/>
          <a:p>
            <a:r>
              <a:rPr lang="en-GB" sz="3600" dirty="0">
                <a:latin typeface="Georgia" panose="02040502050405020303" pitchFamily="18" charset="0"/>
              </a:rPr>
              <a:t>4. Address Underlying Causes of Emotional Pain &amp; Distress </a:t>
            </a:r>
          </a:p>
        </p:txBody>
      </p:sp>
      <p:sp>
        <p:nvSpPr>
          <p:cNvPr id="3" name="Content Placeholder 2">
            <a:extLst>
              <a:ext uri="{FF2B5EF4-FFF2-40B4-BE49-F238E27FC236}">
                <a16:creationId xmlns:a16="http://schemas.microsoft.com/office/drawing/2014/main" id="{F47D9165-1B9F-6344-58E5-22B65BD2766B}"/>
              </a:ext>
            </a:extLst>
          </p:cNvPr>
          <p:cNvSpPr>
            <a:spLocks noGrp="1"/>
          </p:cNvSpPr>
          <p:nvPr>
            <p:ph idx="1"/>
          </p:nvPr>
        </p:nvSpPr>
        <p:spPr>
          <a:xfrm>
            <a:off x="6364321" y="1759070"/>
            <a:ext cx="4506157" cy="4351338"/>
          </a:xfrm>
        </p:spPr>
        <p:txBody>
          <a:bodyPr>
            <a:normAutofit/>
          </a:bodyPr>
          <a:lstStyle/>
          <a:p>
            <a:pPr marL="0" indent="0" algn="ctr">
              <a:buNone/>
            </a:pPr>
            <a:br>
              <a:rPr lang="en-GB" sz="1900" dirty="0"/>
            </a:br>
            <a:r>
              <a:rPr lang="en-GB" sz="1600" dirty="0">
                <a:latin typeface="Book Antiqua" panose="02040602050305030304" pitchFamily="18" charset="0"/>
              </a:rPr>
              <a:t>‘Shelter, food, clothing, love and proper income to provide.....are essential to human existence’</a:t>
            </a:r>
          </a:p>
          <a:p>
            <a:pPr marL="0" indent="0" algn="ctr">
              <a:buNone/>
            </a:pPr>
            <a:br>
              <a:rPr lang="en-GB" sz="1600" dirty="0"/>
            </a:br>
            <a:br>
              <a:rPr lang="en-GB" sz="1600" dirty="0"/>
            </a:br>
            <a:r>
              <a:rPr lang="en-GB" sz="1600" i="1" dirty="0"/>
              <a:t>‘More social housing. Waiting lists are a joke. Affordable housing. Rental market is so stressful’.</a:t>
            </a:r>
            <a:br>
              <a:rPr lang="en-GB" sz="1600" dirty="0"/>
            </a:br>
            <a:br>
              <a:rPr lang="en-GB" sz="1600" dirty="0"/>
            </a:br>
            <a:br>
              <a:rPr lang="en-GB" sz="1600" dirty="0">
                <a:latin typeface="Candara" panose="020E0502030303020204" pitchFamily="34" charset="0"/>
              </a:rPr>
            </a:br>
            <a:r>
              <a:rPr lang="en-GB" sz="1600" dirty="0">
                <a:latin typeface="Candara" panose="020E0502030303020204" pitchFamily="34" charset="0"/>
              </a:rPr>
              <a:t>‘Asylum seekers come from countries torn by war and poverty. We come traumatised and we face more trauma here. Asylum seekers need to be able to work and have access to services so we can live in dignity’ </a:t>
            </a:r>
          </a:p>
          <a:p>
            <a:endParaRPr lang="en-GB" dirty="0"/>
          </a:p>
        </p:txBody>
      </p:sp>
      <p:sp>
        <p:nvSpPr>
          <p:cNvPr id="4" name="TextBox 3">
            <a:extLst>
              <a:ext uri="{FF2B5EF4-FFF2-40B4-BE49-F238E27FC236}">
                <a16:creationId xmlns:a16="http://schemas.microsoft.com/office/drawing/2014/main" id="{250A5423-BAAC-920C-4E4E-F9F179D0FADE}"/>
              </a:ext>
            </a:extLst>
          </p:cNvPr>
          <p:cNvSpPr txBox="1"/>
          <p:nvPr/>
        </p:nvSpPr>
        <p:spPr>
          <a:xfrm>
            <a:off x="787435" y="2067445"/>
            <a:ext cx="5220070" cy="2585323"/>
          </a:xfrm>
          <a:prstGeom prst="rect">
            <a:avLst/>
          </a:prstGeom>
          <a:noFill/>
        </p:spPr>
        <p:txBody>
          <a:bodyPr wrap="square" rtlCol="0">
            <a:spAutoFit/>
          </a:bodyPr>
          <a:lstStyle/>
          <a:p>
            <a:pPr marL="285750" indent="-285750">
              <a:buFont typeface="Wingdings" panose="05000000000000000000" pitchFamily="2" charset="2"/>
              <a:buChar char="§"/>
            </a:pPr>
            <a:r>
              <a:rPr lang="en-GB" sz="1600" dirty="0">
                <a:latin typeface="Georgia" panose="02040502050405020303" pitchFamily="18" charset="0"/>
              </a:rPr>
              <a:t>More social and affordable housing</a:t>
            </a:r>
          </a:p>
          <a:p>
            <a:pPr marL="285750" indent="-285750">
              <a:buFont typeface="Wingdings" panose="05000000000000000000" pitchFamily="2" charset="2"/>
              <a:buChar char="§"/>
            </a:pPr>
            <a:endParaRPr lang="en-GB" sz="1600" dirty="0">
              <a:latin typeface="Georgia" panose="02040502050405020303" pitchFamily="18" charset="0"/>
            </a:endParaRPr>
          </a:p>
          <a:p>
            <a:pPr marL="285750" indent="-285750">
              <a:buFont typeface="Wingdings" panose="05000000000000000000" pitchFamily="2" charset="2"/>
              <a:buChar char="§"/>
            </a:pPr>
            <a:r>
              <a:rPr lang="en-GB" sz="1600" dirty="0">
                <a:latin typeface="Georgia" panose="02040502050405020303" pitchFamily="18" charset="0"/>
              </a:rPr>
              <a:t>Allow asylum seekers to work </a:t>
            </a:r>
          </a:p>
          <a:p>
            <a:pPr marL="285750" indent="-285750">
              <a:buFont typeface="Wingdings" panose="05000000000000000000" pitchFamily="2" charset="2"/>
              <a:buChar char="§"/>
            </a:pPr>
            <a:endParaRPr lang="en-GB" sz="1600" dirty="0">
              <a:latin typeface="Georgia" panose="02040502050405020303" pitchFamily="18" charset="0"/>
            </a:endParaRPr>
          </a:p>
          <a:p>
            <a:pPr marL="285750" indent="-285750">
              <a:buFont typeface="Wingdings" panose="05000000000000000000" pitchFamily="2" charset="2"/>
              <a:buChar char="§"/>
            </a:pPr>
            <a:r>
              <a:rPr lang="en-GB" sz="1600" dirty="0">
                <a:latin typeface="Georgia" panose="02040502050405020303" pitchFamily="18" charset="0"/>
              </a:rPr>
              <a:t>Universal Basic Income </a:t>
            </a:r>
          </a:p>
          <a:p>
            <a:pPr marL="285750" indent="-285750">
              <a:buFont typeface="Wingdings" panose="05000000000000000000" pitchFamily="2" charset="2"/>
              <a:buChar char="§"/>
            </a:pPr>
            <a:endParaRPr lang="en-GB" sz="1600" dirty="0">
              <a:latin typeface="Georgia" panose="02040502050405020303" pitchFamily="18" charset="0"/>
            </a:endParaRPr>
          </a:p>
          <a:p>
            <a:pPr marL="285750" indent="-285750">
              <a:buFont typeface="Wingdings" panose="05000000000000000000" pitchFamily="2" charset="2"/>
              <a:buChar char="§"/>
            </a:pPr>
            <a:r>
              <a:rPr lang="en-GB" sz="1600" dirty="0">
                <a:latin typeface="Georgia" panose="02040502050405020303" pitchFamily="18" charset="0"/>
              </a:rPr>
              <a:t>Address transport barriers</a:t>
            </a:r>
          </a:p>
          <a:p>
            <a:endParaRPr lang="en-GB" sz="1600" dirty="0">
              <a:latin typeface="Georgia" panose="02040502050405020303" pitchFamily="18" charset="0"/>
            </a:endParaRPr>
          </a:p>
          <a:p>
            <a:pPr marL="285750" indent="-285750">
              <a:buFont typeface="Wingdings" panose="05000000000000000000" pitchFamily="2" charset="2"/>
              <a:buChar char="§"/>
            </a:pPr>
            <a:r>
              <a:rPr lang="en-GB" sz="1600" dirty="0">
                <a:latin typeface="Georgia" panose="02040502050405020303" pitchFamily="18" charset="0"/>
              </a:rPr>
              <a:t>Stop privatisation of NHS </a:t>
            </a:r>
          </a:p>
          <a:p>
            <a:endParaRPr lang="en-GB" dirty="0"/>
          </a:p>
        </p:txBody>
      </p:sp>
      <p:pic>
        <p:nvPicPr>
          <p:cNvPr id="7" name="Content Placeholder 4" descr="Text&#10;&#10;Description automatically generated">
            <a:extLst>
              <a:ext uri="{FF2B5EF4-FFF2-40B4-BE49-F238E27FC236}">
                <a16:creationId xmlns:a16="http://schemas.microsoft.com/office/drawing/2014/main" id="{BD427E78-92D5-6B77-73FD-8B178FE244AE}"/>
              </a:ext>
            </a:extLst>
          </p:cNvPr>
          <p:cNvPicPr>
            <a:picLocks noChangeAspect="1"/>
          </p:cNvPicPr>
          <p:nvPr/>
        </p:nvPicPr>
        <p:blipFill rotWithShape="1">
          <a:blip r:embed="rId2">
            <a:extLst>
              <a:ext uri="{28A0092B-C50C-407E-A947-70E740481C1C}">
                <a14:useLocalDpi xmlns:a14="http://schemas.microsoft.com/office/drawing/2010/main" val="0"/>
              </a:ext>
            </a:extLst>
          </a:blip>
          <a:srcRect l="6863" r="4233" b="1"/>
          <a:stretch/>
        </p:blipFill>
        <p:spPr>
          <a:xfrm>
            <a:off x="596284" y="4790555"/>
            <a:ext cx="3904694" cy="1811045"/>
          </a:xfrm>
          <a:prstGeom prst="rect">
            <a:avLst/>
          </a:prstGeom>
        </p:spPr>
      </p:pic>
    </p:spTree>
    <p:extLst>
      <p:ext uri="{BB962C8B-B14F-4D97-AF65-F5344CB8AC3E}">
        <p14:creationId xmlns:p14="http://schemas.microsoft.com/office/powerpoint/2010/main" val="2793404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white flowers&#10;&#10;Description automatically generated with medium confidence">
            <a:extLst>
              <a:ext uri="{FF2B5EF4-FFF2-40B4-BE49-F238E27FC236}">
                <a16:creationId xmlns:a16="http://schemas.microsoft.com/office/drawing/2014/main" id="{364879BD-EFFF-18DC-4F1F-5F1422CDD534}"/>
              </a:ext>
            </a:extLst>
          </p:cNvPr>
          <p:cNvPicPr>
            <a:picLocks noChangeAspect="1"/>
          </p:cNvPicPr>
          <p:nvPr/>
        </p:nvPicPr>
        <p:blipFill rotWithShape="1">
          <a:blip r:embed="rId2">
            <a:extLst>
              <a:ext uri="{28A0092B-C50C-407E-A947-70E740481C1C}">
                <a14:useLocalDpi xmlns:a14="http://schemas.microsoft.com/office/drawing/2010/main" val="0"/>
              </a:ext>
            </a:extLst>
          </a:blip>
          <a:srcRect t="14539" b="14538"/>
          <a:stretch/>
        </p:blipFill>
        <p:spPr>
          <a:xfrm>
            <a:off x="1"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9161D1-A8D5-2209-3490-C8A51134CE91}"/>
              </a:ext>
            </a:extLst>
          </p:cNvPr>
          <p:cNvSpPr>
            <a:spLocks noGrp="1"/>
          </p:cNvSpPr>
          <p:nvPr>
            <p:ph type="title"/>
          </p:nvPr>
        </p:nvSpPr>
        <p:spPr>
          <a:xfrm>
            <a:off x="7773034" y="1129592"/>
            <a:ext cx="3822189" cy="1899912"/>
          </a:xfrm>
        </p:spPr>
        <p:txBody>
          <a:bodyPr>
            <a:normAutofit/>
          </a:bodyPr>
          <a:lstStyle/>
          <a:p>
            <a:r>
              <a:rPr lang="en-GB" sz="6000" dirty="0">
                <a:latin typeface="Georgia" panose="02040502050405020303" pitchFamily="18" charset="0"/>
              </a:rPr>
              <a:t>Welcome</a:t>
            </a:r>
          </a:p>
        </p:txBody>
      </p:sp>
      <p:sp>
        <p:nvSpPr>
          <p:cNvPr id="3" name="Content Placeholder 2">
            <a:extLst>
              <a:ext uri="{FF2B5EF4-FFF2-40B4-BE49-F238E27FC236}">
                <a16:creationId xmlns:a16="http://schemas.microsoft.com/office/drawing/2014/main" id="{714D2145-E616-D3AA-6CFC-A3E0876ED3DD}"/>
              </a:ext>
            </a:extLst>
          </p:cNvPr>
          <p:cNvSpPr>
            <a:spLocks noGrp="1"/>
          </p:cNvSpPr>
          <p:nvPr>
            <p:ph idx="1"/>
          </p:nvPr>
        </p:nvSpPr>
        <p:spPr>
          <a:xfrm>
            <a:off x="7827810" y="3202278"/>
            <a:ext cx="3822189" cy="1128149"/>
          </a:xfrm>
        </p:spPr>
        <p:txBody>
          <a:bodyPr>
            <a:normAutofit fontScale="92500" lnSpcReduction="20000"/>
          </a:bodyPr>
          <a:lstStyle/>
          <a:p>
            <a:r>
              <a:rPr lang="en-GB" sz="2400" dirty="0">
                <a:latin typeface="Georgia" panose="02040502050405020303" pitchFamily="18" charset="0"/>
              </a:rPr>
              <a:t>Introductions</a:t>
            </a:r>
          </a:p>
          <a:p>
            <a:r>
              <a:rPr lang="en-GB" sz="2400" dirty="0">
                <a:latin typeface="Georgia" panose="02040502050405020303" pitchFamily="18" charset="0"/>
              </a:rPr>
              <a:t>Invitation for a safe space</a:t>
            </a:r>
          </a:p>
          <a:p>
            <a:r>
              <a:rPr lang="en-GB" sz="2400" dirty="0">
                <a:latin typeface="Georgia" panose="02040502050405020303" pitchFamily="18" charset="0"/>
              </a:rPr>
              <a:t>Overview</a:t>
            </a:r>
          </a:p>
          <a:p>
            <a:endParaRPr lang="en-GB" sz="2000" dirty="0">
              <a:latin typeface="Georgia" panose="02040502050405020303" pitchFamily="18" charset="0"/>
            </a:endParaRPr>
          </a:p>
          <a:p>
            <a:pPr marL="0" indent="0">
              <a:buNone/>
            </a:pPr>
            <a:endParaRPr lang="en-GB" sz="2000" dirty="0">
              <a:latin typeface="Georgia" panose="02040502050405020303" pitchFamily="18" charset="0"/>
            </a:endParaRPr>
          </a:p>
        </p:txBody>
      </p:sp>
      <p:sp>
        <p:nvSpPr>
          <p:cNvPr id="4" name="Footer Placeholder 3">
            <a:extLst>
              <a:ext uri="{FF2B5EF4-FFF2-40B4-BE49-F238E27FC236}">
                <a16:creationId xmlns:a16="http://schemas.microsoft.com/office/drawing/2014/main" id="{852EB4C6-990C-D3C5-E926-0EF45A5EF607}"/>
              </a:ext>
            </a:extLst>
          </p:cNvPr>
          <p:cNvSpPr>
            <a:spLocks noGrp="1"/>
          </p:cNvSpPr>
          <p:nvPr>
            <p:ph type="ftr" sz="quarter" idx="11"/>
          </p:nvPr>
        </p:nvSpPr>
        <p:spPr>
          <a:xfrm>
            <a:off x="3932068" y="6380225"/>
            <a:ext cx="3125680" cy="365125"/>
          </a:xfrm>
        </p:spPr>
        <p:txBody>
          <a:bodyPr>
            <a:normAutofit fontScale="92500" lnSpcReduction="20000"/>
          </a:bodyPr>
          <a:lstStyle/>
          <a:p>
            <a:pPr>
              <a:spcAft>
                <a:spcPts val="600"/>
              </a:spcAft>
            </a:pPr>
            <a:r>
              <a:rPr lang="en-GB" dirty="0"/>
              <a:t>New Script for Mental Health: Community, Compassion, Connection, Choice</a:t>
            </a:r>
          </a:p>
        </p:txBody>
      </p:sp>
    </p:spTree>
    <p:extLst>
      <p:ext uri="{BB962C8B-B14F-4D97-AF65-F5344CB8AC3E}">
        <p14:creationId xmlns:p14="http://schemas.microsoft.com/office/powerpoint/2010/main" val="2187694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C0CCF94-9536-4A63-8FF2-E37827C92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C970655A-F4C2-4D7E-BAB6-D3BFC5CAE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8174"/>
            <a:ext cx="12192000" cy="4939827"/>
          </a:xfrm>
          <a:custGeom>
            <a:avLst/>
            <a:gdLst>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435843 w 12192000"/>
              <a:gd name="connsiteY143" fmla="*/ 234325 h 4939827"/>
              <a:gd name="connsiteX144" fmla="*/ 4499101 w 12192000"/>
              <a:gd name="connsiteY144" fmla="*/ 232983 h 4939827"/>
              <a:gd name="connsiteX145" fmla="*/ 4558432 w 12192000"/>
              <a:gd name="connsiteY145" fmla="*/ 269194 h 4939827"/>
              <a:gd name="connsiteX146" fmla="*/ 4635061 w 12192000"/>
              <a:gd name="connsiteY146" fmla="*/ 280682 h 4939827"/>
              <a:gd name="connsiteX147" fmla="*/ 4680829 w 12192000"/>
              <a:gd name="connsiteY147" fmla="*/ 287953 h 4939827"/>
              <a:gd name="connsiteX148" fmla="*/ 4807427 w 12192000"/>
              <a:gd name="connsiteY148" fmla="*/ 276835 h 4939827"/>
              <a:gd name="connsiteX149" fmla="*/ 5028933 w 12192000"/>
              <a:gd name="connsiteY149" fmla="*/ 183887 h 4939827"/>
              <a:gd name="connsiteX150" fmla="*/ 5093642 w 12192000"/>
              <a:gd name="connsiteY150" fmla="*/ 177214 h 4939827"/>
              <a:gd name="connsiteX151" fmla="*/ 5102642 w 12192000"/>
              <a:gd name="connsiteY151" fmla="*/ 186816 h 4939827"/>
              <a:gd name="connsiteX152" fmla="*/ 5193590 w 12192000"/>
              <a:gd name="connsiteY152" fmla="*/ 136361 h 4939827"/>
              <a:gd name="connsiteX153" fmla="*/ 5323922 w 12192000"/>
              <a:gd name="connsiteY153" fmla="*/ 146332 h 4939827"/>
              <a:gd name="connsiteX154" fmla="*/ 5421860 w 12192000"/>
              <a:gd name="connsiteY154" fmla="*/ 167298 h 4939827"/>
              <a:gd name="connsiteX155" fmla="*/ 5476948 w 12192000"/>
              <a:gd name="connsiteY155" fmla="*/ 173249 h 4939827"/>
              <a:gd name="connsiteX156" fmla="*/ 5516842 w 12192000"/>
              <a:gd name="connsiteY156" fmla="*/ 184018 h 4939827"/>
              <a:gd name="connsiteX157" fmla="*/ 5619415 w 12192000"/>
              <a:gd name="connsiteY157" fmla="*/ 176781 h 4939827"/>
              <a:gd name="connsiteX158" fmla="*/ 5789867 w 12192000"/>
              <a:gd name="connsiteY158" fmla="*/ 150304 h 4939827"/>
              <a:gd name="connsiteX159" fmla="*/ 5825953 w 12192000"/>
              <a:gd name="connsiteY159" fmla="*/ 147907 h 4939827"/>
              <a:gd name="connsiteX160" fmla="*/ 5856168 w 12192000"/>
              <a:gd name="connsiteY160" fmla="*/ 158719 h 4939827"/>
              <a:gd name="connsiteX161" fmla="*/ 5862476 w 12192000"/>
              <a:gd name="connsiteY161" fmla="*/ 172447 h 4939827"/>
              <a:gd name="connsiteX162" fmla="*/ 5882195 w 12192000"/>
              <a:gd name="connsiteY162" fmla="*/ 173195 h 4939827"/>
              <a:gd name="connsiteX163" fmla="*/ 5887271 w 12192000"/>
              <a:gd name="connsiteY163" fmla="*/ 176084 h 4939827"/>
              <a:gd name="connsiteX164" fmla="*/ 5916552 w 12192000"/>
              <a:gd name="connsiteY164" fmla="*/ 189955 h 4939827"/>
              <a:gd name="connsiteX165" fmla="*/ 5983240 w 12192000"/>
              <a:gd name="connsiteY165" fmla="*/ 152755 h 4939827"/>
              <a:gd name="connsiteX166" fmla="*/ 6061852 w 12192000"/>
              <a:gd name="connsiteY166" fmla="*/ 161953 h 4939827"/>
              <a:gd name="connsiteX167" fmla="*/ 6408386 w 12192000"/>
              <a:gd name="connsiteY167" fmla="*/ 157590 h 4939827"/>
              <a:gd name="connsiteX168" fmla="*/ 6531386 w 12192000"/>
              <a:gd name="connsiteY168" fmla="*/ 156103 h 4939827"/>
              <a:gd name="connsiteX169" fmla="*/ 6721509 w 12192000"/>
              <a:gd name="connsiteY169" fmla="*/ 54829 h 4939827"/>
              <a:gd name="connsiteX170" fmla="*/ 6947884 w 12192000"/>
              <a:gd name="connsiteY170" fmla="*/ 47587 h 4939827"/>
              <a:gd name="connsiteX171" fmla="*/ 6965101 w 12192000"/>
              <a:gd name="connsiteY171" fmla="*/ 25718 h 4939827"/>
              <a:gd name="connsiteX172" fmla="*/ 6986370 w 12192000"/>
              <a:gd name="connsiteY172" fmla="*/ 12659 h 4939827"/>
              <a:gd name="connsiteX173" fmla="*/ 6989536 w 12192000"/>
              <a:gd name="connsiteY173" fmla="*/ 14528 h 4939827"/>
              <a:gd name="connsiteX174" fmla="*/ 7015933 w 12192000"/>
              <a:gd name="connsiteY174" fmla="*/ 9653 h 4939827"/>
              <a:gd name="connsiteX175" fmla="*/ 7020592 w 12192000"/>
              <a:gd name="connsiteY175" fmla="*/ 1651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435843 w 12192000"/>
              <a:gd name="connsiteY143" fmla="*/ 234325 h 4939827"/>
              <a:gd name="connsiteX144" fmla="*/ 4558432 w 12192000"/>
              <a:gd name="connsiteY144" fmla="*/ 269194 h 4939827"/>
              <a:gd name="connsiteX145" fmla="*/ 4635061 w 12192000"/>
              <a:gd name="connsiteY145" fmla="*/ 280682 h 4939827"/>
              <a:gd name="connsiteX146" fmla="*/ 4680829 w 12192000"/>
              <a:gd name="connsiteY146" fmla="*/ 287953 h 4939827"/>
              <a:gd name="connsiteX147" fmla="*/ 4807427 w 12192000"/>
              <a:gd name="connsiteY147" fmla="*/ 276835 h 4939827"/>
              <a:gd name="connsiteX148" fmla="*/ 5028933 w 12192000"/>
              <a:gd name="connsiteY148" fmla="*/ 183887 h 4939827"/>
              <a:gd name="connsiteX149" fmla="*/ 5093642 w 12192000"/>
              <a:gd name="connsiteY149" fmla="*/ 177214 h 4939827"/>
              <a:gd name="connsiteX150" fmla="*/ 5102642 w 12192000"/>
              <a:gd name="connsiteY150" fmla="*/ 186816 h 4939827"/>
              <a:gd name="connsiteX151" fmla="*/ 5193590 w 12192000"/>
              <a:gd name="connsiteY151" fmla="*/ 136361 h 4939827"/>
              <a:gd name="connsiteX152" fmla="*/ 5323922 w 12192000"/>
              <a:gd name="connsiteY152" fmla="*/ 146332 h 4939827"/>
              <a:gd name="connsiteX153" fmla="*/ 5421860 w 12192000"/>
              <a:gd name="connsiteY153" fmla="*/ 167298 h 4939827"/>
              <a:gd name="connsiteX154" fmla="*/ 5476948 w 12192000"/>
              <a:gd name="connsiteY154" fmla="*/ 173249 h 4939827"/>
              <a:gd name="connsiteX155" fmla="*/ 5516842 w 12192000"/>
              <a:gd name="connsiteY155" fmla="*/ 184018 h 4939827"/>
              <a:gd name="connsiteX156" fmla="*/ 5619415 w 12192000"/>
              <a:gd name="connsiteY156" fmla="*/ 176781 h 4939827"/>
              <a:gd name="connsiteX157" fmla="*/ 5789867 w 12192000"/>
              <a:gd name="connsiteY157" fmla="*/ 150304 h 4939827"/>
              <a:gd name="connsiteX158" fmla="*/ 5825953 w 12192000"/>
              <a:gd name="connsiteY158" fmla="*/ 147907 h 4939827"/>
              <a:gd name="connsiteX159" fmla="*/ 5856168 w 12192000"/>
              <a:gd name="connsiteY159" fmla="*/ 158719 h 4939827"/>
              <a:gd name="connsiteX160" fmla="*/ 5862476 w 12192000"/>
              <a:gd name="connsiteY160" fmla="*/ 172447 h 4939827"/>
              <a:gd name="connsiteX161" fmla="*/ 5882195 w 12192000"/>
              <a:gd name="connsiteY161" fmla="*/ 173195 h 4939827"/>
              <a:gd name="connsiteX162" fmla="*/ 5887271 w 12192000"/>
              <a:gd name="connsiteY162" fmla="*/ 176084 h 4939827"/>
              <a:gd name="connsiteX163" fmla="*/ 5916552 w 12192000"/>
              <a:gd name="connsiteY163" fmla="*/ 189955 h 4939827"/>
              <a:gd name="connsiteX164" fmla="*/ 5983240 w 12192000"/>
              <a:gd name="connsiteY164" fmla="*/ 152755 h 4939827"/>
              <a:gd name="connsiteX165" fmla="*/ 6061852 w 12192000"/>
              <a:gd name="connsiteY165" fmla="*/ 161953 h 4939827"/>
              <a:gd name="connsiteX166" fmla="*/ 6408386 w 12192000"/>
              <a:gd name="connsiteY166" fmla="*/ 157590 h 4939827"/>
              <a:gd name="connsiteX167" fmla="*/ 6531386 w 12192000"/>
              <a:gd name="connsiteY167" fmla="*/ 156103 h 4939827"/>
              <a:gd name="connsiteX168" fmla="*/ 6721509 w 12192000"/>
              <a:gd name="connsiteY168" fmla="*/ 54829 h 4939827"/>
              <a:gd name="connsiteX169" fmla="*/ 6947884 w 12192000"/>
              <a:gd name="connsiteY169" fmla="*/ 47587 h 4939827"/>
              <a:gd name="connsiteX170" fmla="*/ 6965101 w 12192000"/>
              <a:gd name="connsiteY170" fmla="*/ 25718 h 4939827"/>
              <a:gd name="connsiteX171" fmla="*/ 6986370 w 12192000"/>
              <a:gd name="connsiteY171" fmla="*/ 12659 h 4939827"/>
              <a:gd name="connsiteX172" fmla="*/ 6989536 w 12192000"/>
              <a:gd name="connsiteY172" fmla="*/ 14528 h 4939827"/>
              <a:gd name="connsiteX173" fmla="*/ 7015933 w 12192000"/>
              <a:gd name="connsiteY173" fmla="*/ 9653 h 4939827"/>
              <a:gd name="connsiteX174" fmla="*/ 7020592 w 12192000"/>
              <a:gd name="connsiteY174" fmla="*/ 1651 h 4939827"/>
              <a:gd name="connsiteX175" fmla="*/ 7025905 w 12192000"/>
              <a:gd name="connsiteY175"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680829 w 12192000"/>
              <a:gd name="connsiteY145" fmla="*/ 287953 h 4939827"/>
              <a:gd name="connsiteX146" fmla="*/ 4807427 w 12192000"/>
              <a:gd name="connsiteY146" fmla="*/ 276835 h 4939827"/>
              <a:gd name="connsiteX147" fmla="*/ 5028933 w 12192000"/>
              <a:gd name="connsiteY147" fmla="*/ 183887 h 4939827"/>
              <a:gd name="connsiteX148" fmla="*/ 5093642 w 12192000"/>
              <a:gd name="connsiteY148" fmla="*/ 177214 h 4939827"/>
              <a:gd name="connsiteX149" fmla="*/ 5102642 w 12192000"/>
              <a:gd name="connsiteY149" fmla="*/ 186816 h 4939827"/>
              <a:gd name="connsiteX150" fmla="*/ 5193590 w 12192000"/>
              <a:gd name="connsiteY150" fmla="*/ 136361 h 4939827"/>
              <a:gd name="connsiteX151" fmla="*/ 5323922 w 12192000"/>
              <a:gd name="connsiteY151" fmla="*/ 146332 h 4939827"/>
              <a:gd name="connsiteX152" fmla="*/ 5421860 w 12192000"/>
              <a:gd name="connsiteY152" fmla="*/ 167298 h 4939827"/>
              <a:gd name="connsiteX153" fmla="*/ 5476948 w 12192000"/>
              <a:gd name="connsiteY153" fmla="*/ 173249 h 4939827"/>
              <a:gd name="connsiteX154" fmla="*/ 5516842 w 12192000"/>
              <a:gd name="connsiteY154" fmla="*/ 184018 h 4939827"/>
              <a:gd name="connsiteX155" fmla="*/ 5619415 w 12192000"/>
              <a:gd name="connsiteY155" fmla="*/ 176781 h 4939827"/>
              <a:gd name="connsiteX156" fmla="*/ 5789867 w 12192000"/>
              <a:gd name="connsiteY156" fmla="*/ 150304 h 4939827"/>
              <a:gd name="connsiteX157" fmla="*/ 5825953 w 12192000"/>
              <a:gd name="connsiteY157" fmla="*/ 147907 h 4939827"/>
              <a:gd name="connsiteX158" fmla="*/ 5856168 w 12192000"/>
              <a:gd name="connsiteY158" fmla="*/ 158719 h 4939827"/>
              <a:gd name="connsiteX159" fmla="*/ 5862476 w 12192000"/>
              <a:gd name="connsiteY159" fmla="*/ 172447 h 4939827"/>
              <a:gd name="connsiteX160" fmla="*/ 5882195 w 12192000"/>
              <a:gd name="connsiteY160" fmla="*/ 173195 h 4939827"/>
              <a:gd name="connsiteX161" fmla="*/ 5887271 w 12192000"/>
              <a:gd name="connsiteY161" fmla="*/ 176084 h 4939827"/>
              <a:gd name="connsiteX162" fmla="*/ 5916552 w 12192000"/>
              <a:gd name="connsiteY162" fmla="*/ 189955 h 4939827"/>
              <a:gd name="connsiteX163" fmla="*/ 5983240 w 12192000"/>
              <a:gd name="connsiteY163" fmla="*/ 152755 h 4939827"/>
              <a:gd name="connsiteX164" fmla="*/ 6061852 w 12192000"/>
              <a:gd name="connsiteY164" fmla="*/ 161953 h 4939827"/>
              <a:gd name="connsiteX165" fmla="*/ 6408386 w 12192000"/>
              <a:gd name="connsiteY165" fmla="*/ 157590 h 4939827"/>
              <a:gd name="connsiteX166" fmla="*/ 6531386 w 12192000"/>
              <a:gd name="connsiteY166" fmla="*/ 156103 h 4939827"/>
              <a:gd name="connsiteX167" fmla="*/ 6721509 w 12192000"/>
              <a:gd name="connsiteY167" fmla="*/ 54829 h 4939827"/>
              <a:gd name="connsiteX168" fmla="*/ 6947884 w 12192000"/>
              <a:gd name="connsiteY168" fmla="*/ 47587 h 4939827"/>
              <a:gd name="connsiteX169" fmla="*/ 6965101 w 12192000"/>
              <a:gd name="connsiteY169" fmla="*/ 25718 h 4939827"/>
              <a:gd name="connsiteX170" fmla="*/ 6986370 w 12192000"/>
              <a:gd name="connsiteY170" fmla="*/ 12659 h 4939827"/>
              <a:gd name="connsiteX171" fmla="*/ 6989536 w 12192000"/>
              <a:gd name="connsiteY171" fmla="*/ 14528 h 4939827"/>
              <a:gd name="connsiteX172" fmla="*/ 7015933 w 12192000"/>
              <a:gd name="connsiteY172" fmla="*/ 9653 h 4939827"/>
              <a:gd name="connsiteX173" fmla="*/ 7020592 w 12192000"/>
              <a:gd name="connsiteY173" fmla="*/ 1651 h 4939827"/>
              <a:gd name="connsiteX174" fmla="*/ 7025905 w 12192000"/>
              <a:gd name="connsiteY174"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408386 w 12192000"/>
              <a:gd name="connsiteY164" fmla="*/ 157590 h 4939827"/>
              <a:gd name="connsiteX165" fmla="*/ 6531386 w 12192000"/>
              <a:gd name="connsiteY165" fmla="*/ 156103 h 4939827"/>
              <a:gd name="connsiteX166" fmla="*/ 6721509 w 12192000"/>
              <a:gd name="connsiteY166" fmla="*/ 54829 h 4939827"/>
              <a:gd name="connsiteX167" fmla="*/ 6947884 w 12192000"/>
              <a:gd name="connsiteY167" fmla="*/ 47587 h 4939827"/>
              <a:gd name="connsiteX168" fmla="*/ 6965101 w 12192000"/>
              <a:gd name="connsiteY168" fmla="*/ 25718 h 4939827"/>
              <a:gd name="connsiteX169" fmla="*/ 6986370 w 12192000"/>
              <a:gd name="connsiteY169" fmla="*/ 12659 h 4939827"/>
              <a:gd name="connsiteX170" fmla="*/ 6989536 w 12192000"/>
              <a:gd name="connsiteY170" fmla="*/ 14528 h 4939827"/>
              <a:gd name="connsiteX171" fmla="*/ 7015933 w 12192000"/>
              <a:gd name="connsiteY171" fmla="*/ 9653 h 4939827"/>
              <a:gd name="connsiteX172" fmla="*/ 7020592 w 12192000"/>
              <a:gd name="connsiteY172" fmla="*/ 1651 h 4939827"/>
              <a:gd name="connsiteX173" fmla="*/ 7025905 w 12192000"/>
              <a:gd name="connsiteY173"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721509 w 12192000"/>
              <a:gd name="connsiteY165" fmla="*/ 54829 h 4939827"/>
              <a:gd name="connsiteX166" fmla="*/ 6947884 w 12192000"/>
              <a:gd name="connsiteY166" fmla="*/ 47587 h 4939827"/>
              <a:gd name="connsiteX167" fmla="*/ 6965101 w 12192000"/>
              <a:gd name="connsiteY167" fmla="*/ 25718 h 4939827"/>
              <a:gd name="connsiteX168" fmla="*/ 6986370 w 12192000"/>
              <a:gd name="connsiteY168" fmla="*/ 12659 h 4939827"/>
              <a:gd name="connsiteX169" fmla="*/ 6989536 w 12192000"/>
              <a:gd name="connsiteY169" fmla="*/ 14528 h 4939827"/>
              <a:gd name="connsiteX170" fmla="*/ 7015933 w 12192000"/>
              <a:gd name="connsiteY170" fmla="*/ 9653 h 4939827"/>
              <a:gd name="connsiteX171" fmla="*/ 7020592 w 12192000"/>
              <a:gd name="connsiteY171" fmla="*/ 1651 h 4939827"/>
              <a:gd name="connsiteX172" fmla="*/ 7025905 w 12192000"/>
              <a:gd name="connsiteY172"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947884 w 12192000"/>
              <a:gd name="connsiteY165" fmla="*/ 47587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415830 w 12192000"/>
              <a:gd name="connsiteY164" fmla="*/ 136006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152287 w 12192000"/>
              <a:gd name="connsiteY163" fmla="*/ 116736 h 4939827"/>
              <a:gd name="connsiteX164" fmla="*/ 6415830 w 12192000"/>
              <a:gd name="connsiteY164" fmla="*/ 136006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965101 w 12192000"/>
              <a:gd name="connsiteY165" fmla="*/ 25718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965101 w 12192000"/>
              <a:gd name="connsiteY165" fmla="*/ 25718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21577 w 12192000"/>
              <a:gd name="connsiteY160" fmla="*/ 169858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56458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21577 w 12192000"/>
              <a:gd name="connsiteY160" fmla="*/ 169858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4028476 w 12192000"/>
              <a:gd name="connsiteY136" fmla="*/ 223679 h 4939827"/>
              <a:gd name="connsiteX137" fmla="*/ 4191582 w 12192000"/>
              <a:gd name="connsiteY137" fmla="*/ 238952 h 4939827"/>
              <a:gd name="connsiteX138" fmla="*/ 4251024 w 12192000"/>
              <a:gd name="connsiteY138" fmla="*/ 240874 h 4939827"/>
              <a:gd name="connsiteX139" fmla="*/ 4355275 w 12192000"/>
              <a:gd name="connsiteY139" fmla="*/ 260205 h 4939827"/>
              <a:gd name="connsiteX140" fmla="*/ 4423807 w 12192000"/>
              <a:gd name="connsiteY140" fmla="*/ 270366 h 4939827"/>
              <a:gd name="connsiteX141" fmla="*/ 4558432 w 12192000"/>
              <a:gd name="connsiteY141" fmla="*/ 269194 h 4939827"/>
              <a:gd name="connsiteX142" fmla="*/ 4635061 w 12192000"/>
              <a:gd name="connsiteY142" fmla="*/ 280682 h 4939827"/>
              <a:gd name="connsiteX143" fmla="*/ 4807427 w 12192000"/>
              <a:gd name="connsiteY143" fmla="*/ 276835 h 4939827"/>
              <a:gd name="connsiteX144" fmla="*/ 5028933 w 12192000"/>
              <a:gd name="connsiteY144" fmla="*/ 183887 h 4939827"/>
              <a:gd name="connsiteX145" fmla="*/ 5093642 w 12192000"/>
              <a:gd name="connsiteY145" fmla="*/ 177214 h 4939827"/>
              <a:gd name="connsiteX146" fmla="*/ 5102642 w 12192000"/>
              <a:gd name="connsiteY146" fmla="*/ 186816 h 4939827"/>
              <a:gd name="connsiteX147" fmla="*/ 5193590 w 12192000"/>
              <a:gd name="connsiteY147" fmla="*/ 156458 h 4939827"/>
              <a:gd name="connsiteX148" fmla="*/ 5323922 w 12192000"/>
              <a:gd name="connsiteY148" fmla="*/ 146332 h 4939827"/>
              <a:gd name="connsiteX149" fmla="*/ 5421860 w 12192000"/>
              <a:gd name="connsiteY149" fmla="*/ 167298 h 4939827"/>
              <a:gd name="connsiteX150" fmla="*/ 5476948 w 12192000"/>
              <a:gd name="connsiteY150" fmla="*/ 173249 h 4939827"/>
              <a:gd name="connsiteX151" fmla="*/ 5516842 w 12192000"/>
              <a:gd name="connsiteY151" fmla="*/ 184018 h 4939827"/>
              <a:gd name="connsiteX152" fmla="*/ 5619415 w 12192000"/>
              <a:gd name="connsiteY152" fmla="*/ 176781 h 4939827"/>
              <a:gd name="connsiteX153" fmla="*/ 5789867 w 12192000"/>
              <a:gd name="connsiteY153" fmla="*/ 150304 h 4939827"/>
              <a:gd name="connsiteX154" fmla="*/ 5825953 w 12192000"/>
              <a:gd name="connsiteY154" fmla="*/ 147907 h 4939827"/>
              <a:gd name="connsiteX155" fmla="*/ 5856168 w 12192000"/>
              <a:gd name="connsiteY155" fmla="*/ 158719 h 4939827"/>
              <a:gd name="connsiteX156" fmla="*/ 5862476 w 12192000"/>
              <a:gd name="connsiteY156" fmla="*/ 172447 h 4939827"/>
              <a:gd name="connsiteX157" fmla="*/ 5882195 w 12192000"/>
              <a:gd name="connsiteY157" fmla="*/ 173195 h 4939827"/>
              <a:gd name="connsiteX158" fmla="*/ 5887271 w 12192000"/>
              <a:gd name="connsiteY158" fmla="*/ 176084 h 4939827"/>
              <a:gd name="connsiteX159" fmla="*/ 5921577 w 12192000"/>
              <a:gd name="connsiteY159" fmla="*/ 169858 h 4939827"/>
              <a:gd name="connsiteX160" fmla="*/ 5983240 w 12192000"/>
              <a:gd name="connsiteY160" fmla="*/ 152755 h 4939827"/>
              <a:gd name="connsiteX161" fmla="*/ 6152287 w 12192000"/>
              <a:gd name="connsiteY161" fmla="*/ 116736 h 4939827"/>
              <a:gd name="connsiteX162" fmla="*/ 6415830 w 12192000"/>
              <a:gd name="connsiteY162" fmla="*/ 136006 h 4939827"/>
              <a:gd name="connsiteX163" fmla="*/ 6756965 w 12192000"/>
              <a:gd name="connsiteY163" fmla="*/ 57636 h 4939827"/>
              <a:gd name="connsiteX164" fmla="*/ 6819400 w 12192000"/>
              <a:gd name="connsiteY164" fmla="*/ 30742 h 4939827"/>
              <a:gd name="connsiteX165" fmla="*/ 6986370 w 12192000"/>
              <a:gd name="connsiteY165" fmla="*/ 12659 h 4939827"/>
              <a:gd name="connsiteX166" fmla="*/ 6989536 w 12192000"/>
              <a:gd name="connsiteY166" fmla="*/ 14528 h 4939827"/>
              <a:gd name="connsiteX167" fmla="*/ 7015933 w 12192000"/>
              <a:gd name="connsiteY167" fmla="*/ 9653 h 4939827"/>
              <a:gd name="connsiteX168" fmla="*/ 7020592 w 12192000"/>
              <a:gd name="connsiteY168" fmla="*/ 1651 h 4939827"/>
              <a:gd name="connsiteX169" fmla="*/ 7025905 w 12192000"/>
              <a:gd name="connsiteY16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922756 w 12192000"/>
              <a:gd name="connsiteY135" fmla="*/ 194044 h 4939827"/>
              <a:gd name="connsiteX136" fmla="*/ 4028476 w 12192000"/>
              <a:gd name="connsiteY136" fmla="*/ 223679 h 4939827"/>
              <a:gd name="connsiteX137" fmla="*/ 4191582 w 12192000"/>
              <a:gd name="connsiteY137" fmla="*/ 238952 h 4939827"/>
              <a:gd name="connsiteX138" fmla="*/ 4251024 w 12192000"/>
              <a:gd name="connsiteY138" fmla="*/ 240874 h 4939827"/>
              <a:gd name="connsiteX139" fmla="*/ 4355275 w 12192000"/>
              <a:gd name="connsiteY139" fmla="*/ 260205 h 4939827"/>
              <a:gd name="connsiteX140" fmla="*/ 4423807 w 12192000"/>
              <a:gd name="connsiteY140" fmla="*/ 270366 h 4939827"/>
              <a:gd name="connsiteX141" fmla="*/ 4558432 w 12192000"/>
              <a:gd name="connsiteY141" fmla="*/ 269194 h 4939827"/>
              <a:gd name="connsiteX142" fmla="*/ 4635061 w 12192000"/>
              <a:gd name="connsiteY142" fmla="*/ 280682 h 4939827"/>
              <a:gd name="connsiteX143" fmla="*/ 4807427 w 12192000"/>
              <a:gd name="connsiteY143" fmla="*/ 276835 h 4939827"/>
              <a:gd name="connsiteX144" fmla="*/ 5028933 w 12192000"/>
              <a:gd name="connsiteY144" fmla="*/ 183887 h 4939827"/>
              <a:gd name="connsiteX145" fmla="*/ 5093642 w 12192000"/>
              <a:gd name="connsiteY145" fmla="*/ 177214 h 4939827"/>
              <a:gd name="connsiteX146" fmla="*/ 5102642 w 12192000"/>
              <a:gd name="connsiteY146" fmla="*/ 186816 h 4939827"/>
              <a:gd name="connsiteX147" fmla="*/ 5193590 w 12192000"/>
              <a:gd name="connsiteY147" fmla="*/ 156458 h 4939827"/>
              <a:gd name="connsiteX148" fmla="*/ 5323922 w 12192000"/>
              <a:gd name="connsiteY148" fmla="*/ 146332 h 4939827"/>
              <a:gd name="connsiteX149" fmla="*/ 5421860 w 12192000"/>
              <a:gd name="connsiteY149" fmla="*/ 167298 h 4939827"/>
              <a:gd name="connsiteX150" fmla="*/ 5476948 w 12192000"/>
              <a:gd name="connsiteY150" fmla="*/ 173249 h 4939827"/>
              <a:gd name="connsiteX151" fmla="*/ 5516842 w 12192000"/>
              <a:gd name="connsiteY151" fmla="*/ 184018 h 4939827"/>
              <a:gd name="connsiteX152" fmla="*/ 5619415 w 12192000"/>
              <a:gd name="connsiteY152" fmla="*/ 176781 h 4939827"/>
              <a:gd name="connsiteX153" fmla="*/ 5789867 w 12192000"/>
              <a:gd name="connsiteY153" fmla="*/ 150304 h 4939827"/>
              <a:gd name="connsiteX154" fmla="*/ 5825953 w 12192000"/>
              <a:gd name="connsiteY154" fmla="*/ 147907 h 4939827"/>
              <a:gd name="connsiteX155" fmla="*/ 5856168 w 12192000"/>
              <a:gd name="connsiteY155" fmla="*/ 158719 h 4939827"/>
              <a:gd name="connsiteX156" fmla="*/ 5862476 w 12192000"/>
              <a:gd name="connsiteY156" fmla="*/ 172447 h 4939827"/>
              <a:gd name="connsiteX157" fmla="*/ 5882195 w 12192000"/>
              <a:gd name="connsiteY157" fmla="*/ 173195 h 4939827"/>
              <a:gd name="connsiteX158" fmla="*/ 5887271 w 12192000"/>
              <a:gd name="connsiteY158" fmla="*/ 176084 h 4939827"/>
              <a:gd name="connsiteX159" fmla="*/ 5921577 w 12192000"/>
              <a:gd name="connsiteY159" fmla="*/ 169858 h 4939827"/>
              <a:gd name="connsiteX160" fmla="*/ 5983240 w 12192000"/>
              <a:gd name="connsiteY160" fmla="*/ 152755 h 4939827"/>
              <a:gd name="connsiteX161" fmla="*/ 6152287 w 12192000"/>
              <a:gd name="connsiteY161" fmla="*/ 116736 h 4939827"/>
              <a:gd name="connsiteX162" fmla="*/ 6415830 w 12192000"/>
              <a:gd name="connsiteY162" fmla="*/ 136006 h 4939827"/>
              <a:gd name="connsiteX163" fmla="*/ 6756965 w 12192000"/>
              <a:gd name="connsiteY163" fmla="*/ 57636 h 4939827"/>
              <a:gd name="connsiteX164" fmla="*/ 6819400 w 12192000"/>
              <a:gd name="connsiteY164" fmla="*/ 30742 h 4939827"/>
              <a:gd name="connsiteX165" fmla="*/ 6986370 w 12192000"/>
              <a:gd name="connsiteY165" fmla="*/ 12659 h 4939827"/>
              <a:gd name="connsiteX166" fmla="*/ 6989536 w 12192000"/>
              <a:gd name="connsiteY166" fmla="*/ 14528 h 4939827"/>
              <a:gd name="connsiteX167" fmla="*/ 7015933 w 12192000"/>
              <a:gd name="connsiteY167" fmla="*/ 9653 h 4939827"/>
              <a:gd name="connsiteX168" fmla="*/ 7020592 w 12192000"/>
              <a:gd name="connsiteY168" fmla="*/ 1651 h 4939827"/>
              <a:gd name="connsiteX169" fmla="*/ 7025905 w 12192000"/>
              <a:gd name="connsiteY16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98001 w 12192000"/>
              <a:gd name="connsiteY124" fmla="*/ 231941 h 4939827"/>
              <a:gd name="connsiteX125" fmla="*/ 3561557 w 12192000"/>
              <a:gd name="connsiteY125" fmla="*/ 228095 h 4939827"/>
              <a:gd name="connsiteX126" fmla="*/ 3611920 w 12192000"/>
              <a:gd name="connsiteY126" fmla="*/ 218094 h 4939827"/>
              <a:gd name="connsiteX127" fmla="*/ 3620528 w 12192000"/>
              <a:gd name="connsiteY127" fmla="*/ 218788 h 4939827"/>
              <a:gd name="connsiteX128" fmla="*/ 3620766 w 12192000"/>
              <a:gd name="connsiteY128" fmla="*/ 218511 h 4939827"/>
              <a:gd name="connsiteX129" fmla="*/ 3629977 w 12192000"/>
              <a:gd name="connsiteY129" fmla="*/ 218664 h 4939827"/>
              <a:gd name="connsiteX130" fmla="*/ 3636217 w 12192000"/>
              <a:gd name="connsiteY130" fmla="*/ 220048 h 4939827"/>
              <a:gd name="connsiteX131" fmla="*/ 3709484 w 12192000"/>
              <a:gd name="connsiteY131" fmla="*/ 186927 h 4939827"/>
              <a:gd name="connsiteX132" fmla="*/ 3761342 w 12192000"/>
              <a:gd name="connsiteY132" fmla="*/ 177474 h 4939827"/>
              <a:gd name="connsiteX133" fmla="*/ 3799748 w 12192000"/>
              <a:gd name="connsiteY133" fmla="*/ 167154 h 4939827"/>
              <a:gd name="connsiteX134" fmla="*/ 3922756 w 12192000"/>
              <a:gd name="connsiteY134" fmla="*/ 194044 h 4939827"/>
              <a:gd name="connsiteX135" fmla="*/ 4028476 w 12192000"/>
              <a:gd name="connsiteY135" fmla="*/ 223679 h 4939827"/>
              <a:gd name="connsiteX136" fmla="*/ 4191582 w 12192000"/>
              <a:gd name="connsiteY136" fmla="*/ 238952 h 4939827"/>
              <a:gd name="connsiteX137" fmla="*/ 4251024 w 12192000"/>
              <a:gd name="connsiteY137" fmla="*/ 240874 h 4939827"/>
              <a:gd name="connsiteX138" fmla="*/ 4355275 w 12192000"/>
              <a:gd name="connsiteY138" fmla="*/ 260205 h 4939827"/>
              <a:gd name="connsiteX139" fmla="*/ 4423807 w 12192000"/>
              <a:gd name="connsiteY139" fmla="*/ 270366 h 4939827"/>
              <a:gd name="connsiteX140" fmla="*/ 4558432 w 12192000"/>
              <a:gd name="connsiteY140" fmla="*/ 269194 h 4939827"/>
              <a:gd name="connsiteX141" fmla="*/ 4635061 w 12192000"/>
              <a:gd name="connsiteY141" fmla="*/ 280682 h 4939827"/>
              <a:gd name="connsiteX142" fmla="*/ 4807427 w 12192000"/>
              <a:gd name="connsiteY142" fmla="*/ 276835 h 4939827"/>
              <a:gd name="connsiteX143" fmla="*/ 5028933 w 12192000"/>
              <a:gd name="connsiteY143" fmla="*/ 183887 h 4939827"/>
              <a:gd name="connsiteX144" fmla="*/ 5093642 w 12192000"/>
              <a:gd name="connsiteY144" fmla="*/ 177214 h 4939827"/>
              <a:gd name="connsiteX145" fmla="*/ 5102642 w 12192000"/>
              <a:gd name="connsiteY145" fmla="*/ 186816 h 4939827"/>
              <a:gd name="connsiteX146" fmla="*/ 5193590 w 12192000"/>
              <a:gd name="connsiteY146" fmla="*/ 156458 h 4939827"/>
              <a:gd name="connsiteX147" fmla="*/ 5323922 w 12192000"/>
              <a:gd name="connsiteY147" fmla="*/ 146332 h 4939827"/>
              <a:gd name="connsiteX148" fmla="*/ 5421860 w 12192000"/>
              <a:gd name="connsiteY148" fmla="*/ 167298 h 4939827"/>
              <a:gd name="connsiteX149" fmla="*/ 5476948 w 12192000"/>
              <a:gd name="connsiteY149" fmla="*/ 173249 h 4939827"/>
              <a:gd name="connsiteX150" fmla="*/ 5516842 w 12192000"/>
              <a:gd name="connsiteY150" fmla="*/ 184018 h 4939827"/>
              <a:gd name="connsiteX151" fmla="*/ 5619415 w 12192000"/>
              <a:gd name="connsiteY151" fmla="*/ 176781 h 4939827"/>
              <a:gd name="connsiteX152" fmla="*/ 5789867 w 12192000"/>
              <a:gd name="connsiteY152" fmla="*/ 150304 h 4939827"/>
              <a:gd name="connsiteX153" fmla="*/ 5825953 w 12192000"/>
              <a:gd name="connsiteY153" fmla="*/ 147907 h 4939827"/>
              <a:gd name="connsiteX154" fmla="*/ 5856168 w 12192000"/>
              <a:gd name="connsiteY154" fmla="*/ 158719 h 4939827"/>
              <a:gd name="connsiteX155" fmla="*/ 5862476 w 12192000"/>
              <a:gd name="connsiteY155" fmla="*/ 172447 h 4939827"/>
              <a:gd name="connsiteX156" fmla="*/ 5882195 w 12192000"/>
              <a:gd name="connsiteY156" fmla="*/ 173195 h 4939827"/>
              <a:gd name="connsiteX157" fmla="*/ 5887271 w 12192000"/>
              <a:gd name="connsiteY157" fmla="*/ 176084 h 4939827"/>
              <a:gd name="connsiteX158" fmla="*/ 5921577 w 12192000"/>
              <a:gd name="connsiteY158" fmla="*/ 169858 h 4939827"/>
              <a:gd name="connsiteX159" fmla="*/ 5983240 w 12192000"/>
              <a:gd name="connsiteY159" fmla="*/ 152755 h 4939827"/>
              <a:gd name="connsiteX160" fmla="*/ 6152287 w 12192000"/>
              <a:gd name="connsiteY160" fmla="*/ 116736 h 4939827"/>
              <a:gd name="connsiteX161" fmla="*/ 6415830 w 12192000"/>
              <a:gd name="connsiteY161" fmla="*/ 136006 h 4939827"/>
              <a:gd name="connsiteX162" fmla="*/ 6756965 w 12192000"/>
              <a:gd name="connsiteY162" fmla="*/ 57636 h 4939827"/>
              <a:gd name="connsiteX163" fmla="*/ 6819400 w 12192000"/>
              <a:gd name="connsiteY163" fmla="*/ 30742 h 4939827"/>
              <a:gd name="connsiteX164" fmla="*/ 6986370 w 12192000"/>
              <a:gd name="connsiteY164" fmla="*/ 12659 h 4939827"/>
              <a:gd name="connsiteX165" fmla="*/ 6989536 w 12192000"/>
              <a:gd name="connsiteY165" fmla="*/ 14528 h 4939827"/>
              <a:gd name="connsiteX166" fmla="*/ 7015933 w 12192000"/>
              <a:gd name="connsiteY166" fmla="*/ 9653 h 4939827"/>
              <a:gd name="connsiteX167" fmla="*/ 7020592 w 12192000"/>
              <a:gd name="connsiteY167" fmla="*/ 1651 h 4939827"/>
              <a:gd name="connsiteX168" fmla="*/ 7025905 w 12192000"/>
              <a:gd name="connsiteY16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103677 w 12192000"/>
              <a:gd name="connsiteY116" fmla="*/ 209527 h 4939827"/>
              <a:gd name="connsiteX117" fmla="*/ 3126759 w 12192000"/>
              <a:gd name="connsiteY117" fmla="*/ 211226 h 4939827"/>
              <a:gd name="connsiteX118" fmla="*/ 3164020 w 12192000"/>
              <a:gd name="connsiteY118" fmla="*/ 212779 h 4939827"/>
              <a:gd name="connsiteX119" fmla="*/ 3285019 w 12192000"/>
              <a:gd name="connsiteY119" fmla="*/ 220535 h 4939827"/>
              <a:gd name="connsiteX120" fmla="*/ 3365154 w 12192000"/>
              <a:gd name="connsiteY120" fmla="*/ 226416 h 4939827"/>
              <a:gd name="connsiteX121" fmla="*/ 3367507 w 12192000"/>
              <a:gd name="connsiteY121" fmla="*/ 225416 h 4939827"/>
              <a:gd name="connsiteX122" fmla="*/ 3387567 w 12192000"/>
              <a:gd name="connsiteY122" fmla="*/ 227103 h 4939827"/>
              <a:gd name="connsiteX123" fmla="*/ 3498001 w 12192000"/>
              <a:gd name="connsiteY123" fmla="*/ 231941 h 4939827"/>
              <a:gd name="connsiteX124" fmla="*/ 3561557 w 12192000"/>
              <a:gd name="connsiteY124" fmla="*/ 228095 h 4939827"/>
              <a:gd name="connsiteX125" fmla="*/ 3611920 w 12192000"/>
              <a:gd name="connsiteY125" fmla="*/ 218094 h 4939827"/>
              <a:gd name="connsiteX126" fmla="*/ 3620528 w 12192000"/>
              <a:gd name="connsiteY126" fmla="*/ 218788 h 4939827"/>
              <a:gd name="connsiteX127" fmla="*/ 3620766 w 12192000"/>
              <a:gd name="connsiteY127" fmla="*/ 218511 h 4939827"/>
              <a:gd name="connsiteX128" fmla="*/ 3629977 w 12192000"/>
              <a:gd name="connsiteY128" fmla="*/ 218664 h 4939827"/>
              <a:gd name="connsiteX129" fmla="*/ 3636217 w 12192000"/>
              <a:gd name="connsiteY129" fmla="*/ 220048 h 4939827"/>
              <a:gd name="connsiteX130" fmla="*/ 3709484 w 12192000"/>
              <a:gd name="connsiteY130" fmla="*/ 186927 h 4939827"/>
              <a:gd name="connsiteX131" fmla="*/ 3761342 w 12192000"/>
              <a:gd name="connsiteY131" fmla="*/ 177474 h 4939827"/>
              <a:gd name="connsiteX132" fmla="*/ 3799748 w 12192000"/>
              <a:gd name="connsiteY132" fmla="*/ 167154 h 4939827"/>
              <a:gd name="connsiteX133" fmla="*/ 3922756 w 12192000"/>
              <a:gd name="connsiteY133" fmla="*/ 194044 h 4939827"/>
              <a:gd name="connsiteX134" fmla="*/ 4028476 w 12192000"/>
              <a:gd name="connsiteY134" fmla="*/ 223679 h 4939827"/>
              <a:gd name="connsiteX135" fmla="*/ 4191582 w 12192000"/>
              <a:gd name="connsiteY135" fmla="*/ 238952 h 4939827"/>
              <a:gd name="connsiteX136" fmla="*/ 4251024 w 12192000"/>
              <a:gd name="connsiteY136" fmla="*/ 240874 h 4939827"/>
              <a:gd name="connsiteX137" fmla="*/ 4355275 w 12192000"/>
              <a:gd name="connsiteY137" fmla="*/ 260205 h 4939827"/>
              <a:gd name="connsiteX138" fmla="*/ 4423807 w 12192000"/>
              <a:gd name="connsiteY138" fmla="*/ 270366 h 4939827"/>
              <a:gd name="connsiteX139" fmla="*/ 4558432 w 12192000"/>
              <a:gd name="connsiteY139" fmla="*/ 269194 h 4939827"/>
              <a:gd name="connsiteX140" fmla="*/ 4635061 w 12192000"/>
              <a:gd name="connsiteY140" fmla="*/ 280682 h 4939827"/>
              <a:gd name="connsiteX141" fmla="*/ 4807427 w 12192000"/>
              <a:gd name="connsiteY141" fmla="*/ 276835 h 4939827"/>
              <a:gd name="connsiteX142" fmla="*/ 5028933 w 12192000"/>
              <a:gd name="connsiteY142" fmla="*/ 183887 h 4939827"/>
              <a:gd name="connsiteX143" fmla="*/ 5093642 w 12192000"/>
              <a:gd name="connsiteY143" fmla="*/ 177214 h 4939827"/>
              <a:gd name="connsiteX144" fmla="*/ 5102642 w 12192000"/>
              <a:gd name="connsiteY144" fmla="*/ 186816 h 4939827"/>
              <a:gd name="connsiteX145" fmla="*/ 5193590 w 12192000"/>
              <a:gd name="connsiteY145" fmla="*/ 156458 h 4939827"/>
              <a:gd name="connsiteX146" fmla="*/ 5323922 w 12192000"/>
              <a:gd name="connsiteY146" fmla="*/ 146332 h 4939827"/>
              <a:gd name="connsiteX147" fmla="*/ 5421860 w 12192000"/>
              <a:gd name="connsiteY147" fmla="*/ 167298 h 4939827"/>
              <a:gd name="connsiteX148" fmla="*/ 5476948 w 12192000"/>
              <a:gd name="connsiteY148" fmla="*/ 173249 h 4939827"/>
              <a:gd name="connsiteX149" fmla="*/ 5516842 w 12192000"/>
              <a:gd name="connsiteY149" fmla="*/ 184018 h 4939827"/>
              <a:gd name="connsiteX150" fmla="*/ 5619415 w 12192000"/>
              <a:gd name="connsiteY150" fmla="*/ 176781 h 4939827"/>
              <a:gd name="connsiteX151" fmla="*/ 5789867 w 12192000"/>
              <a:gd name="connsiteY151" fmla="*/ 150304 h 4939827"/>
              <a:gd name="connsiteX152" fmla="*/ 5825953 w 12192000"/>
              <a:gd name="connsiteY152" fmla="*/ 147907 h 4939827"/>
              <a:gd name="connsiteX153" fmla="*/ 5856168 w 12192000"/>
              <a:gd name="connsiteY153" fmla="*/ 158719 h 4939827"/>
              <a:gd name="connsiteX154" fmla="*/ 5862476 w 12192000"/>
              <a:gd name="connsiteY154" fmla="*/ 172447 h 4939827"/>
              <a:gd name="connsiteX155" fmla="*/ 5882195 w 12192000"/>
              <a:gd name="connsiteY155" fmla="*/ 173195 h 4939827"/>
              <a:gd name="connsiteX156" fmla="*/ 5887271 w 12192000"/>
              <a:gd name="connsiteY156" fmla="*/ 176084 h 4939827"/>
              <a:gd name="connsiteX157" fmla="*/ 5921577 w 12192000"/>
              <a:gd name="connsiteY157" fmla="*/ 169858 h 4939827"/>
              <a:gd name="connsiteX158" fmla="*/ 5983240 w 12192000"/>
              <a:gd name="connsiteY158" fmla="*/ 152755 h 4939827"/>
              <a:gd name="connsiteX159" fmla="*/ 6152287 w 12192000"/>
              <a:gd name="connsiteY159" fmla="*/ 116736 h 4939827"/>
              <a:gd name="connsiteX160" fmla="*/ 6415830 w 12192000"/>
              <a:gd name="connsiteY160" fmla="*/ 136006 h 4939827"/>
              <a:gd name="connsiteX161" fmla="*/ 6756965 w 12192000"/>
              <a:gd name="connsiteY161" fmla="*/ 57636 h 4939827"/>
              <a:gd name="connsiteX162" fmla="*/ 6819400 w 12192000"/>
              <a:gd name="connsiteY162" fmla="*/ 30742 h 4939827"/>
              <a:gd name="connsiteX163" fmla="*/ 6986370 w 12192000"/>
              <a:gd name="connsiteY163" fmla="*/ 12659 h 4939827"/>
              <a:gd name="connsiteX164" fmla="*/ 6989536 w 12192000"/>
              <a:gd name="connsiteY164" fmla="*/ 14528 h 4939827"/>
              <a:gd name="connsiteX165" fmla="*/ 7015933 w 12192000"/>
              <a:gd name="connsiteY165" fmla="*/ 9653 h 4939827"/>
              <a:gd name="connsiteX166" fmla="*/ 7020592 w 12192000"/>
              <a:gd name="connsiteY166" fmla="*/ 1651 h 4939827"/>
              <a:gd name="connsiteX167" fmla="*/ 7025905 w 12192000"/>
              <a:gd name="connsiteY16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30844 w 12192000"/>
              <a:gd name="connsiteY115" fmla="*/ 225861 h 4939827"/>
              <a:gd name="connsiteX116" fmla="*/ 3103677 w 12192000"/>
              <a:gd name="connsiteY116" fmla="*/ 209527 h 4939827"/>
              <a:gd name="connsiteX117" fmla="*/ 3126759 w 12192000"/>
              <a:gd name="connsiteY117" fmla="*/ 211226 h 4939827"/>
              <a:gd name="connsiteX118" fmla="*/ 3164020 w 12192000"/>
              <a:gd name="connsiteY118" fmla="*/ 212779 h 4939827"/>
              <a:gd name="connsiteX119" fmla="*/ 3285019 w 12192000"/>
              <a:gd name="connsiteY119" fmla="*/ 220535 h 4939827"/>
              <a:gd name="connsiteX120" fmla="*/ 3365154 w 12192000"/>
              <a:gd name="connsiteY120" fmla="*/ 226416 h 4939827"/>
              <a:gd name="connsiteX121" fmla="*/ 3367507 w 12192000"/>
              <a:gd name="connsiteY121" fmla="*/ 225416 h 4939827"/>
              <a:gd name="connsiteX122" fmla="*/ 3387567 w 12192000"/>
              <a:gd name="connsiteY122" fmla="*/ 227103 h 4939827"/>
              <a:gd name="connsiteX123" fmla="*/ 3498001 w 12192000"/>
              <a:gd name="connsiteY123" fmla="*/ 231941 h 4939827"/>
              <a:gd name="connsiteX124" fmla="*/ 3561557 w 12192000"/>
              <a:gd name="connsiteY124" fmla="*/ 228095 h 4939827"/>
              <a:gd name="connsiteX125" fmla="*/ 3611920 w 12192000"/>
              <a:gd name="connsiteY125" fmla="*/ 218094 h 4939827"/>
              <a:gd name="connsiteX126" fmla="*/ 3620528 w 12192000"/>
              <a:gd name="connsiteY126" fmla="*/ 218788 h 4939827"/>
              <a:gd name="connsiteX127" fmla="*/ 3620766 w 12192000"/>
              <a:gd name="connsiteY127" fmla="*/ 218511 h 4939827"/>
              <a:gd name="connsiteX128" fmla="*/ 3629977 w 12192000"/>
              <a:gd name="connsiteY128" fmla="*/ 218664 h 4939827"/>
              <a:gd name="connsiteX129" fmla="*/ 3636217 w 12192000"/>
              <a:gd name="connsiteY129" fmla="*/ 220048 h 4939827"/>
              <a:gd name="connsiteX130" fmla="*/ 3709484 w 12192000"/>
              <a:gd name="connsiteY130" fmla="*/ 186927 h 4939827"/>
              <a:gd name="connsiteX131" fmla="*/ 3761342 w 12192000"/>
              <a:gd name="connsiteY131" fmla="*/ 177474 h 4939827"/>
              <a:gd name="connsiteX132" fmla="*/ 3799748 w 12192000"/>
              <a:gd name="connsiteY132" fmla="*/ 167154 h 4939827"/>
              <a:gd name="connsiteX133" fmla="*/ 3922756 w 12192000"/>
              <a:gd name="connsiteY133" fmla="*/ 194044 h 4939827"/>
              <a:gd name="connsiteX134" fmla="*/ 4028476 w 12192000"/>
              <a:gd name="connsiteY134" fmla="*/ 223679 h 4939827"/>
              <a:gd name="connsiteX135" fmla="*/ 4191582 w 12192000"/>
              <a:gd name="connsiteY135" fmla="*/ 238952 h 4939827"/>
              <a:gd name="connsiteX136" fmla="*/ 4251024 w 12192000"/>
              <a:gd name="connsiteY136" fmla="*/ 240874 h 4939827"/>
              <a:gd name="connsiteX137" fmla="*/ 4355275 w 12192000"/>
              <a:gd name="connsiteY137" fmla="*/ 260205 h 4939827"/>
              <a:gd name="connsiteX138" fmla="*/ 4423807 w 12192000"/>
              <a:gd name="connsiteY138" fmla="*/ 270366 h 4939827"/>
              <a:gd name="connsiteX139" fmla="*/ 4558432 w 12192000"/>
              <a:gd name="connsiteY139" fmla="*/ 269194 h 4939827"/>
              <a:gd name="connsiteX140" fmla="*/ 4635061 w 12192000"/>
              <a:gd name="connsiteY140" fmla="*/ 280682 h 4939827"/>
              <a:gd name="connsiteX141" fmla="*/ 4807427 w 12192000"/>
              <a:gd name="connsiteY141" fmla="*/ 276835 h 4939827"/>
              <a:gd name="connsiteX142" fmla="*/ 5028933 w 12192000"/>
              <a:gd name="connsiteY142" fmla="*/ 183887 h 4939827"/>
              <a:gd name="connsiteX143" fmla="*/ 5093642 w 12192000"/>
              <a:gd name="connsiteY143" fmla="*/ 177214 h 4939827"/>
              <a:gd name="connsiteX144" fmla="*/ 5102642 w 12192000"/>
              <a:gd name="connsiteY144" fmla="*/ 186816 h 4939827"/>
              <a:gd name="connsiteX145" fmla="*/ 5193590 w 12192000"/>
              <a:gd name="connsiteY145" fmla="*/ 156458 h 4939827"/>
              <a:gd name="connsiteX146" fmla="*/ 5323922 w 12192000"/>
              <a:gd name="connsiteY146" fmla="*/ 146332 h 4939827"/>
              <a:gd name="connsiteX147" fmla="*/ 5421860 w 12192000"/>
              <a:gd name="connsiteY147" fmla="*/ 167298 h 4939827"/>
              <a:gd name="connsiteX148" fmla="*/ 5476948 w 12192000"/>
              <a:gd name="connsiteY148" fmla="*/ 173249 h 4939827"/>
              <a:gd name="connsiteX149" fmla="*/ 5516842 w 12192000"/>
              <a:gd name="connsiteY149" fmla="*/ 184018 h 4939827"/>
              <a:gd name="connsiteX150" fmla="*/ 5619415 w 12192000"/>
              <a:gd name="connsiteY150" fmla="*/ 176781 h 4939827"/>
              <a:gd name="connsiteX151" fmla="*/ 5789867 w 12192000"/>
              <a:gd name="connsiteY151" fmla="*/ 150304 h 4939827"/>
              <a:gd name="connsiteX152" fmla="*/ 5825953 w 12192000"/>
              <a:gd name="connsiteY152" fmla="*/ 147907 h 4939827"/>
              <a:gd name="connsiteX153" fmla="*/ 5856168 w 12192000"/>
              <a:gd name="connsiteY153" fmla="*/ 158719 h 4939827"/>
              <a:gd name="connsiteX154" fmla="*/ 5862476 w 12192000"/>
              <a:gd name="connsiteY154" fmla="*/ 172447 h 4939827"/>
              <a:gd name="connsiteX155" fmla="*/ 5882195 w 12192000"/>
              <a:gd name="connsiteY155" fmla="*/ 173195 h 4939827"/>
              <a:gd name="connsiteX156" fmla="*/ 5887271 w 12192000"/>
              <a:gd name="connsiteY156" fmla="*/ 176084 h 4939827"/>
              <a:gd name="connsiteX157" fmla="*/ 5921577 w 12192000"/>
              <a:gd name="connsiteY157" fmla="*/ 169858 h 4939827"/>
              <a:gd name="connsiteX158" fmla="*/ 5983240 w 12192000"/>
              <a:gd name="connsiteY158" fmla="*/ 152755 h 4939827"/>
              <a:gd name="connsiteX159" fmla="*/ 6152287 w 12192000"/>
              <a:gd name="connsiteY159" fmla="*/ 116736 h 4939827"/>
              <a:gd name="connsiteX160" fmla="*/ 6415830 w 12192000"/>
              <a:gd name="connsiteY160" fmla="*/ 136006 h 4939827"/>
              <a:gd name="connsiteX161" fmla="*/ 6756965 w 12192000"/>
              <a:gd name="connsiteY161" fmla="*/ 57636 h 4939827"/>
              <a:gd name="connsiteX162" fmla="*/ 6819400 w 12192000"/>
              <a:gd name="connsiteY162" fmla="*/ 30742 h 4939827"/>
              <a:gd name="connsiteX163" fmla="*/ 6986370 w 12192000"/>
              <a:gd name="connsiteY163" fmla="*/ 12659 h 4939827"/>
              <a:gd name="connsiteX164" fmla="*/ 6989536 w 12192000"/>
              <a:gd name="connsiteY164" fmla="*/ 14528 h 4939827"/>
              <a:gd name="connsiteX165" fmla="*/ 7015933 w 12192000"/>
              <a:gd name="connsiteY165" fmla="*/ 9653 h 4939827"/>
              <a:gd name="connsiteX166" fmla="*/ 7020592 w 12192000"/>
              <a:gd name="connsiteY166" fmla="*/ 1651 h 4939827"/>
              <a:gd name="connsiteX167" fmla="*/ 7025905 w 12192000"/>
              <a:gd name="connsiteY16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3030844 w 12192000"/>
              <a:gd name="connsiteY114" fmla="*/ 225861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87089 w 12192000"/>
              <a:gd name="connsiteY55" fmla="*/ 303891 h 4939827"/>
              <a:gd name="connsiteX56" fmla="*/ 9371484 w 12192000"/>
              <a:gd name="connsiteY56" fmla="*/ 329634 h 4939827"/>
              <a:gd name="connsiteX57" fmla="*/ 9404829 w 12192000"/>
              <a:gd name="connsiteY57" fmla="*/ 339038 h 4939827"/>
              <a:gd name="connsiteX58" fmla="*/ 9427021 w 12192000"/>
              <a:gd name="connsiteY58" fmla="*/ 358784 h 4939827"/>
              <a:gd name="connsiteX59" fmla="*/ 9670844 w 12192000"/>
              <a:gd name="connsiteY59" fmla="*/ 405128 h 4939827"/>
              <a:gd name="connsiteX60" fmla="*/ 9816083 w 12192000"/>
              <a:gd name="connsiteY60" fmla="*/ 416573 h 4939827"/>
              <a:gd name="connsiteX61" fmla="*/ 9936741 w 12192000"/>
              <a:gd name="connsiteY61" fmla="*/ 437044 h 4939827"/>
              <a:gd name="connsiteX62" fmla="*/ 10050093 w 12192000"/>
              <a:gd name="connsiteY62" fmla="*/ 443783 h 4939827"/>
              <a:gd name="connsiteX63" fmla="*/ 10130090 w 12192000"/>
              <a:gd name="connsiteY63" fmla="*/ 459520 h 4939827"/>
              <a:gd name="connsiteX64" fmla="*/ 10173456 w 12192000"/>
              <a:gd name="connsiteY64" fmla="*/ 457749 h 4939827"/>
              <a:gd name="connsiteX65" fmla="*/ 10218232 w 12192000"/>
              <a:gd name="connsiteY65" fmla="*/ 459820 h 4939827"/>
              <a:gd name="connsiteX66" fmla="*/ 10354176 w 12192000"/>
              <a:gd name="connsiteY66" fmla="*/ 471377 h 4939827"/>
              <a:gd name="connsiteX67" fmla="*/ 10430681 w 12192000"/>
              <a:gd name="connsiteY67" fmla="*/ 481226 h 4939827"/>
              <a:gd name="connsiteX68" fmla="*/ 10478169 w 12192000"/>
              <a:gd name="connsiteY68" fmla="*/ 481774 h 4939827"/>
              <a:gd name="connsiteX69" fmla="*/ 10540907 w 12192000"/>
              <a:gd name="connsiteY69" fmla="*/ 485607 h 4939827"/>
              <a:gd name="connsiteX70" fmla="*/ 10614941 w 12192000"/>
              <a:gd name="connsiteY70" fmla="*/ 487592 h 4939827"/>
              <a:gd name="connsiteX71" fmla="*/ 10674098 w 12192000"/>
              <a:gd name="connsiteY71" fmla="*/ 521656 h 4939827"/>
              <a:gd name="connsiteX72" fmla="*/ 10874834 w 12192000"/>
              <a:gd name="connsiteY72" fmla="*/ 574867 h 4939827"/>
              <a:gd name="connsiteX73" fmla="*/ 10944981 w 12192000"/>
              <a:gd name="connsiteY73" fmla="*/ 615042 h 4939827"/>
              <a:gd name="connsiteX74" fmla="*/ 11006376 w 12192000"/>
              <a:gd name="connsiteY74" fmla="*/ 645957 h 4939827"/>
              <a:gd name="connsiteX75" fmla="*/ 11076308 w 12192000"/>
              <a:gd name="connsiteY75" fmla="*/ 675698 h 4939827"/>
              <a:gd name="connsiteX76" fmla="*/ 11148789 w 12192000"/>
              <a:gd name="connsiteY76" fmla="*/ 685041 h 4939827"/>
              <a:gd name="connsiteX77" fmla="*/ 11249129 w 12192000"/>
              <a:gd name="connsiteY77" fmla="*/ 684218 h 4939827"/>
              <a:gd name="connsiteX78" fmla="*/ 11299915 w 12192000"/>
              <a:gd name="connsiteY78" fmla="*/ 692177 h 4939827"/>
              <a:gd name="connsiteX79" fmla="*/ 11386973 w 12192000"/>
              <a:gd name="connsiteY79" fmla="*/ 708209 h 4939827"/>
              <a:gd name="connsiteX80" fmla="*/ 11500105 w 12192000"/>
              <a:gd name="connsiteY80" fmla="*/ 735014 h 4939827"/>
              <a:gd name="connsiteX81" fmla="*/ 11621735 w 12192000"/>
              <a:gd name="connsiteY81" fmla="*/ 789584 h 4939827"/>
              <a:gd name="connsiteX82" fmla="*/ 11691200 w 12192000"/>
              <a:gd name="connsiteY82" fmla="*/ 867902 h 4939827"/>
              <a:gd name="connsiteX83" fmla="*/ 11819427 w 12192000"/>
              <a:gd name="connsiteY83" fmla="*/ 911634 h 4939827"/>
              <a:gd name="connsiteX84" fmla="*/ 11969720 w 12192000"/>
              <a:gd name="connsiteY84" fmla="*/ 964737 h 4939827"/>
              <a:gd name="connsiteX85" fmla="*/ 12055766 w 12192000"/>
              <a:gd name="connsiteY85" fmla="*/ 991268 h 4939827"/>
              <a:gd name="connsiteX86" fmla="*/ 12171539 w 12192000"/>
              <a:gd name="connsiteY86" fmla="*/ 995427 h 4939827"/>
              <a:gd name="connsiteX87" fmla="*/ 12187831 w 12192000"/>
              <a:gd name="connsiteY87" fmla="*/ 996580 h 4939827"/>
              <a:gd name="connsiteX88" fmla="*/ 12192000 w 12192000"/>
              <a:gd name="connsiteY88" fmla="*/ 996726 h 4939827"/>
              <a:gd name="connsiteX89" fmla="*/ 12192000 w 12192000"/>
              <a:gd name="connsiteY89" fmla="*/ 4939827 h 4939827"/>
              <a:gd name="connsiteX90" fmla="*/ 0 w 12192000"/>
              <a:gd name="connsiteY90" fmla="*/ 4939827 h 4939827"/>
              <a:gd name="connsiteX91" fmla="*/ 0 w 12192000"/>
              <a:gd name="connsiteY91" fmla="*/ 512043 h 4939827"/>
              <a:gd name="connsiteX92" fmla="*/ 7381 w 12192000"/>
              <a:gd name="connsiteY92" fmla="*/ 512580 h 4939827"/>
              <a:gd name="connsiteX93" fmla="*/ 100029 w 12192000"/>
              <a:gd name="connsiteY93" fmla="*/ 504758 h 4939827"/>
              <a:gd name="connsiteX94" fmla="*/ 155244 w 12192000"/>
              <a:gd name="connsiteY94" fmla="*/ 525130 h 4939827"/>
              <a:gd name="connsiteX95" fmla="*/ 254366 w 12192000"/>
              <a:gd name="connsiteY95" fmla="*/ 534449 h 4939827"/>
              <a:gd name="connsiteX96" fmla="*/ 447292 w 12192000"/>
              <a:gd name="connsiteY96" fmla="*/ 542725 h 4939827"/>
              <a:gd name="connsiteX97" fmla="*/ 628105 w 12192000"/>
              <a:gd name="connsiteY97" fmla="*/ 547853 h 4939827"/>
              <a:gd name="connsiteX98" fmla="*/ 783146 w 12192000"/>
              <a:gd name="connsiteY98" fmla="*/ 591799 h 4939827"/>
              <a:gd name="connsiteX99" fmla="*/ 1043676 w 12192000"/>
              <a:gd name="connsiteY99" fmla="*/ 591887 h 4939827"/>
              <a:gd name="connsiteX100" fmla="*/ 1281816 w 12192000"/>
              <a:gd name="connsiteY100" fmla="*/ 520946 h 4939827"/>
              <a:gd name="connsiteX101" fmla="*/ 1486347 w 12192000"/>
              <a:gd name="connsiteY101" fmla="*/ 487310 h 4939827"/>
              <a:gd name="connsiteX102" fmla="*/ 1568079 w 12192000"/>
              <a:gd name="connsiteY102" fmla="*/ 462531 h 4939827"/>
              <a:gd name="connsiteX103" fmla="*/ 1622516 w 12192000"/>
              <a:gd name="connsiteY103" fmla="*/ 466058 h 4939827"/>
              <a:gd name="connsiteX104" fmla="*/ 1655457 w 12192000"/>
              <a:gd name="connsiteY104" fmla="*/ 465359 h 4939827"/>
              <a:gd name="connsiteX105" fmla="*/ 1717454 w 12192000"/>
              <a:gd name="connsiteY105" fmla="*/ 417203 h 4939827"/>
              <a:gd name="connsiteX106" fmla="*/ 1913794 w 12192000"/>
              <a:gd name="connsiteY106" fmla="*/ 365255 h 4939827"/>
              <a:gd name="connsiteX107" fmla="*/ 2129762 w 12192000"/>
              <a:gd name="connsiteY107" fmla="*/ 367832 h 4939827"/>
              <a:gd name="connsiteX108" fmla="*/ 2376970 w 12192000"/>
              <a:gd name="connsiteY108" fmla="*/ 350129 h 4939827"/>
              <a:gd name="connsiteX109" fmla="*/ 2480155 w 12192000"/>
              <a:gd name="connsiteY109" fmla="*/ 359227 h 4939827"/>
              <a:gd name="connsiteX110" fmla="*/ 2586782 w 12192000"/>
              <a:gd name="connsiteY110" fmla="*/ 339352 h 4939827"/>
              <a:gd name="connsiteX111" fmla="*/ 2679617 w 12192000"/>
              <a:gd name="connsiteY111" fmla="*/ 305383 h 4939827"/>
              <a:gd name="connsiteX112" fmla="*/ 2788947 w 12192000"/>
              <a:gd name="connsiteY112" fmla="*/ 250375 h 4939827"/>
              <a:gd name="connsiteX113" fmla="*/ 2965530 w 12192000"/>
              <a:gd name="connsiteY113" fmla="*/ 245958 h 4939827"/>
              <a:gd name="connsiteX114" fmla="*/ 3103677 w 12192000"/>
              <a:gd name="connsiteY114" fmla="*/ 209527 h 4939827"/>
              <a:gd name="connsiteX115" fmla="*/ 3126759 w 12192000"/>
              <a:gd name="connsiteY115" fmla="*/ 211226 h 4939827"/>
              <a:gd name="connsiteX116" fmla="*/ 3164020 w 12192000"/>
              <a:gd name="connsiteY116" fmla="*/ 212779 h 4939827"/>
              <a:gd name="connsiteX117" fmla="*/ 3285019 w 12192000"/>
              <a:gd name="connsiteY117" fmla="*/ 220535 h 4939827"/>
              <a:gd name="connsiteX118" fmla="*/ 3365154 w 12192000"/>
              <a:gd name="connsiteY118" fmla="*/ 226416 h 4939827"/>
              <a:gd name="connsiteX119" fmla="*/ 3367507 w 12192000"/>
              <a:gd name="connsiteY119" fmla="*/ 225416 h 4939827"/>
              <a:gd name="connsiteX120" fmla="*/ 3387567 w 12192000"/>
              <a:gd name="connsiteY120" fmla="*/ 227103 h 4939827"/>
              <a:gd name="connsiteX121" fmla="*/ 3498001 w 12192000"/>
              <a:gd name="connsiteY121" fmla="*/ 231941 h 4939827"/>
              <a:gd name="connsiteX122" fmla="*/ 3561557 w 12192000"/>
              <a:gd name="connsiteY122" fmla="*/ 228095 h 4939827"/>
              <a:gd name="connsiteX123" fmla="*/ 3611920 w 12192000"/>
              <a:gd name="connsiteY123" fmla="*/ 218094 h 4939827"/>
              <a:gd name="connsiteX124" fmla="*/ 3620528 w 12192000"/>
              <a:gd name="connsiteY124" fmla="*/ 218788 h 4939827"/>
              <a:gd name="connsiteX125" fmla="*/ 3620766 w 12192000"/>
              <a:gd name="connsiteY125" fmla="*/ 218511 h 4939827"/>
              <a:gd name="connsiteX126" fmla="*/ 3629977 w 12192000"/>
              <a:gd name="connsiteY126" fmla="*/ 218664 h 4939827"/>
              <a:gd name="connsiteX127" fmla="*/ 3636217 w 12192000"/>
              <a:gd name="connsiteY127" fmla="*/ 220048 h 4939827"/>
              <a:gd name="connsiteX128" fmla="*/ 3709484 w 12192000"/>
              <a:gd name="connsiteY128" fmla="*/ 186927 h 4939827"/>
              <a:gd name="connsiteX129" fmla="*/ 3761342 w 12192000"/>
              <a:gd name="connsiteY129" fmla="*/ 177474 h 4939827"/>
              <a:gd name="connsiteX130" fmla="*/ 3799748 w 12192000"/>
              <a:gd name="connsiteY130" fmla="*/ 167154 h 4939827"/>
              <a:gd name="connsiteX131" fmla="*/ 3922756 w 12192000"/>
              <a:gd name="connsiteY131" fmla="*/ 194044 h 4939827"/>
              <a:gd name="connsiteX132" fmla="*/ 4028476 w 12192000"/>
              <a:gd name="connsiteY132" fmla="*/ 223679 h 4939827"/>
              <a:gd name="connsiteX133" fmla="*/ 4191582 w 12192000"/>
              <a:gd name="connsiteY133" fmla="*/ 238952 h 4939827"/>
              <a:gd name="connsiteX134" fmla="*/ 4251024 w 12192000"/>
              <a:gd name="connsiteY134" fmla="*/ 240874 h 4939827"/>
              <a:gd name="connsiteX135" fmla="*/ 4355275 w 12192000"/>
              <a:gd name="connsiteY135" fmla="*/ 260205 h 4939827"/>
              <a:gd name="connsiteX136" fmla="*/ 4423807 w 12192000"/>
              <a:gd name="connsiteY136" fmla="*/ 270366 h 4939827"/>
              <a:gd name="connsiteX137" fmla="*/ 4558432 w 12192000"/>
              <a:gd name="connsiteY137" fmla="*/ 269194 h 4939827"/>
              <a:gd name="connsiteX138" fmla="*/ 4635061 w 12192000"/>
              <a:gd name="connsiteY138" fmla="*/ 280682 h 4939827"/>
              <a:gd name="connsiteX139" fmla="*/ 4807427 w 12192000"/>
              <a:gd name="connsiteY139" fmla="*/ 276835 h 4939827"/>
              <a:gd name="connsiteX140" fmla="*/ 5028933 w 12192000"/>
              <a:gd name="connsiteY140" fmla="*/ 183887 h 4939827"/>
              <a:gd name="connsiteX141" fmla="*/ 5093642 w 12192000"/>
              <a:gd name="connsiteY141" fmla="*/ 177214 h 4939827"/>
              <a:gd name="connsiteX142" fmla="*/ 5102642 w 12192000"/>
              <a:gd name="connsiteY142" fmla="*/ 186816 h 4939827"/>
              <a:gd name="connsiteX143" fmla="*/ 5193590 w 12192000"/>
              <a:gd name="connsiteY143" fmla="*/ 156458 h 4939827"/>
              <a:gd name="connsiteX144" fmla="*/ 5323922 w 12192000"/>
              <a:gd name="connsiteY144" fmla="*/ 146332 h 4939827"/>
              <a:gd name="connsiteX145" fmla="*/ 5421860 w 12192000"/>
              <a:gd name="connsiteY145" fmla="*/ 167298 h 4939827"/>
              <a:gd name="connsiteX146" fmla="*/ 5476948 w 12192000"/>
              <a:gd name="connsiteY146" fmla="*/ 173249 h 4939827"/>
              <a:gd name="connsiteX147" fmla="*/ 5516842 w 12192000"/>
              <a:gd name="connsiteY147" fmla="*/ 184018 h 4939827"/>
              <a:gd name="connsiteX148" fmla="*/ 5619415 w 12192000"/>
              <a:gd name="connsiteY148" fmla="*/ 176781 h 4939827"/>
              <a:gd name="connsiteX149" fmla="*/ 5789867 w 12192000"/>
              <a:gd name="connsiteY149" fmla="*/ 150304 h 4939827"/>
              <a:gd name="connsiteX150" fmla="*/ 5825953 w 12192000"/>
              <a:gd name="connsiteY150" fmla="*/ 147907 h 4939827"/>
              <a:gd name="connsiteX151" fmla="*/ 5856168 w 12192000"/>
              <a:gd name="connsiteY151" fmla="*/ 158719 h 4939827"/>
              <a:gd name="connsiteX152" fmla="*/ 5862476 w 12192000"/>
              <a:gd name="connsiteY152" fmla="*/ 172447 h 4939827"/>
              <a:gd name="connsiteX153" fmla="*/ 5882195 w 12192000"/>
              <a:gd name="connsiteY153" fmla="*/ 173195 h 4939827"/>
              <a:gd name="connsiteX154" fmla="*/ 5887271 w 12192000"/>
              <a:gd name="connsiteY154" fmla="*/ 176084 h 4939827"/>
              <a:gd name="connsiteX155" fmla="*/ 5921577 w 12192000"/>
              <a:gd name="connsiteY155" fmla="*/ 169858 h 4939827"/>
              <a:gd name="connsiteX156" fmla="*/ 5983240 w 12192000"/>
              <a:gd name="connsiteY156" fmla="*/ 152755 h 4939827"/>
              <a:gd name="connsiteX157" fmla="*/ 6152287 w 12192000"/>
              <a:gd name="connsiteY157" fmla="*/ 116736 h 4939827"/>
              <a:gd name="connsiteX158" fmla="*/ 6415830 w 12192000"/>
              <a:gd name="connsiteY158" fmla="*/ 136006 h 4939827"/>
              <a:gd name="connsiteX159" fmla="*/ 6756965 w 12192000"/>
              <a:gd name="connsiteY159" fmla="*/ 57636 h 4939827"/>
              <a:gd name="connsiteX160" fmla="*/ 6819400 w 12192000"/>
              <a:gd name="connsiteY160" fmla="*/ 30742 h 4939827"/>
              <a:gd name="connsiteX161" fmla="*/ 6986370 w 12192000"/>
              <a:gd name="connsiteY161" fmla="*/ 12659 h 4939827"/>
              <a:gd name="connsiteX162" fmla="*/ 6989536 w 12192000"/>
              <a:gd name="connsiteY162" fmla="*/ 14528 h 4939827"/>
              <a:gd name="connsiteX163" fmla="*/ 7015933 w 12192000"/>
              <a:gd name="connsiteY163" fmla="*/ 9653 h 4939827"/>
              <a:gd name="connsiteX164" fmla="*/ 7020592 w 12192000"/>
              <a:gd name="connsiteY164" fmla="*/ 1651 h 4939827"/>
              <a:gd name="connsiteX165" fmla="*/ 7025905 w 12192000"/>
              <a:gd name="connsiteY165"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371484 w 12192000"/>
              <a:gd name="connsiteY55" fmla="*/ 329634 h 4939827"/>
              <a:gd name="connsiteX56" fmla="*/ 9404829 w 12192000"/>
              <a:gd name="connsiteY56" fmla="*/ 339038 h 4939827"/>
              <a:gd name="connsiteX57" fmla="*/ 9427021 w 12192000"/>
              <a:gd name="connsiteY57" fmla="*/ 358784 h 4939827"/>
              <a:gd name="connsiteX58" fmla="*/ 9670844 w 12192000"/>
              <a:gd name="connsiteY58" fmla="*/ 405128 h 4939827"/>
              <a:gd name="connsiteX59" fmla="*/ 9816083 w 12192000"/>
              <a:gd name="connsiteY59" fmla="*/ 416573 h 4939827"/>
              <a:gd name="connsiteX60" fmla="*/ 9936741 w 12192000"/>
              <a:gd name="connsiteY60" fmla="*/ 437044 h 4939827"/>
              <a:gd name="connsiteX61" fmla="*/ 10050093 w 12192000"/>
              <a:gd name="connsiteY61" fmla="*/ 443783 h 4939827"/>
              <a:gd name="connsiteX62" fmla="*/ 10130090 w 12192000"/>
              <a:gd name="connsiteY62" fmla="*/ 459520 h 4939827"/>
              <a:gd name="connsiteX63" fmla="*/ 10173456 w 12192000"/>
              <a:gd name="connsiteY63" fmla="*/ 457749 h 4939827"/>
              <a:gd name="connsiteX64" fmla="*/ 10218232 w 12192000"/>
              <a:gd name="connsiteY64" fmla="*/ 459820 h 4939827"/>
              <a:gd name="connsiteX65" fmla="*/ 10354176 w 12192000"/>
              <a:gd name="connsiteY65" fmla="*/ 471377 h 4939827"/>
              <a:gd name="connsiteX66" fmla="*/ 10430681 w 12192000"/>
              <a:gd name="connsiteY66" fmla="*/ 481226 h 4939827"/>
              <a:gd name="connsiteX67" fmla="*/ 10478169 w 12192000"/>
              <a:gd name="connsiteY67" fmla="*/ 481774 h 4939827"/>
              <a:gd name="connsiteX68" fmla="*/ 10540907 w 12192000"/>
              <a:gd name="connsiteY68" fmla="*/ 485607 h 4939827"/>
              <a:gd name="connsiteX69" fmla="*/ 10614941 w 12192000"/>
              <a:gd name="connsiteY69" fmla="*/ 487592 h 4939827"/>
              <a:gd name="connsiteX70" fmla="*/ 10674098 w 12192000"/>
              <a:gd name="connsiteY70" fmla="*/ 521656 h 4939827"/>
              <a:gd name="connsiteX71" fmla="*/ 10874834 w 12192000"/>
              <a:gd name="connsiteY71" fmla="*/ 574867 h 4939827"/>
              <a:gd name="connsiteX72" fmla="*/ 10944981 w 12192000"/>
              <a:gd name="connsiteY72" fmla="*/ 615042 h 4939827"/>
              <a:gd name="connsiteX73" fmla="*/ 11006376 w 12192000"/>
              <a:gd name="connsiteY73" fmla="*/ 645957 h 4939827"/>
              <a:gd name="connsiteX74" fmla="*/ 11076308 w 12192000"/>
              <a:gd name="connsiteY74" fmla="*/ 675698 h 4939827"/>
              <a:gd name="connsiteX75" fmla="*/ 11148789 w 12192000"/>
              <a:gd name="connsiteY75" fmla="*/ 685041 h 4939827"/>
              <a:gd name="connsiteX76" fmla="*/ 11249129 w 12192000"/>
              <a:gd name="connsiteY76" fmla="*/ 684218 h 4939827"/>
              <a:gd name="connsiteX77" fmla="*/ 11299915 w 12192000"/>
              <a:gd name="connsiteY77" fmla="*/ 692177 h 4939827"/>
              <a:gd name="connsiteX78" fmla="*/ 11386973 w 12192000"/>
              <a:gd name="connsiteY78" fmla="*/ 708209 h 4939827"/>
              <a:gd name="connsiteX79" fmla="*/ 11500105 w 12192000"/>
              <a:gd name="connsiteY79" fmla="*/ 735014 h 4939827"/>
              <a:gd name="connsiteX80" fmla="*/ 11621735 w 12192000"/>
              <a:gd name="connsiteY80" fmla="*/ 789584 h 4939827"/>
              <a:gd name="connsiteX81" fmla="*/ 11691200 w 12192000"/>
              <a:gd name="connsiteY81" fmla="*/ 867902 h 4939827"/>
              <a:gd name="connsiteX82" fmla="*/ 11819427 w 12192000"/>
              <a:gd name="connsiteY82" fmla="*/ 911634 h 4939827"/>
              <a:gd name="connsiteX83" fmla="*/ 11969720 w 12192000"/>
              <a:gd name="connsiteY83" fmla="*/ 964737 h 4939827"/>
              <a:gd name="connsiteX84" fmla="*/ 12055766 w 12192000"/>
              <a:gd name="connsiteY84" fmla="*/ 991268 h 4939827"/>
              <a:gd name="connsiteX85" fmla="*/ 12171539 w 12192000"/>
              <a:gd name="connsiteY85" fmla="*/ 995427 h 4939827"/>
              <a:gd name="connsiteX86" fmla="*/ 12187831 w 12192000"/>
              <a:gd name="connsiteY86" fmla="*/ 996580 h 4939827"/>
              <a:gd name="connsiteX87" fmla="*/ 12192000 w 12192000"/>
              <a:gd name="connsiteY87" fmla="*/ 996726 h 4939827"/>
              <a:gd name="connsiteX88" fmla="*/ 12192000 w 12192000"/>
              <a:gd name="connsiteY88" fmla="*/ 4939827 h 4939827"/>
              <a:gd name="connsiteX89" fmla="*/ 0 w 12192000"/>
              <a:gd name="connsiteY89" fmla="*/ 4939827 h 4939827"/>
              <a:gd name="connsiteX90" fmla="*/ 0 w 12192000"/>
              <a:gd name="connsiteY90" fmla="*/ 512043 h 4939827"/>
              <a:gd name="connsiteX91" fmla="*/ 7381 w 12192000"/>
              <a:gd name="connsiteY91" fmla="*/ 512580 h 4939827"/>
              <a:gd name="connsiteX92" fmla="*/ 100029 w 12192000"/>
              <a:gd name="connsiteY92" fmla="*/ 504758 h 4939827"/>
              <a:gd name="connsiteX93" fmla="*/ 155244 w 12192000"/>
              <a:gd name="connsiteY93" fmla="*/ 525130 h 4939827"/>
              <a:gd name="connsiteX94" fmla="*/ 254366 w 12192000"/>
              <a:gd name="connsiteY94" fmla="*/ 534449 h 4939827"/>
              <a:gd name="connsiteX95" fmla="*/ 447292 w 12192000"/>
              <a:gd name="connsiteY95" fmla="*/ 542725 h 4939827"/>
              <a:gd name="connsiteX96" fmla="*/ 628105 w 12192000"/>
              <a:gd name="connsiteY96" fmla="*/ 547853 h 4939827"/>
              <a:gd name="connsiteX97" fmla="*/ 783146 w 12192000"/>
              <a:gd name="connsiteY97" fmla="*/ 591799 h 4939827"/>
              <a:gd name="connsiteX98" fmla="*/ 1043676 w 12192000"/>
              <a:gd name="connsiteY98" fmla="*/ 591887 h 4939827"/>
              <a:gd name="connsiteX99" fmla="*/ 1281816 w 12192000"/>
              <a:gd name="connsiteY99" fmla="*/ 520946 h 4939827"/>
              <a:gd name="connsiteX100" fmla="*/ 1486347 w 12192000"/>
              <a:gd name="connsiteY100" fmla="*/ 487310 h 4939827"/>
              <a:gd name="connsiteX101" fmla="*/ 1568079 w 12192000"/>
              <a:gd name="connsiteY101" fmla="*/ 462531 h 4939827"/>
              <a:gd name="connsiteX102" fmla="*/ 1622516 w 12192000"/>
              <a:gd name="connsiteY102" fmla="*/ 466058 h 4939827"/>
              <a:gd name="connsiteX103" fmla="*/ 1655457 w 12192000"/>
              <a:gd name="connsiteY103" fmla="*/ 465359 h 4939827"/>
              <a:gd name="connsiteX104" fmla="*/ 1717454 w 12192000"/>
              <a:gd name="connsiteY104" fmla="*/ 417203 h 4939827"/>
              <a:gd name="connsiteX105" fmla="*/ 1913794 w 12192000"/>
              <a:gd name="connsiteY105" fmla="*/ 365255 h 4939827"/>
              <a:gd name="connsiteX106" fmla="*/ 2129762 w 12192000"/>
              <a:gd name="connsiteY106" fmla="*/ 367832 h 4939827"/>
              <a:gd name="connsiteX107" fmla="*/ 2376970 w 12192000"/>
              <a:gd name="connsiteY107" fmla="*/ 350129 h 4939827"/>
              <a:gd name="connsiteX108" fmla="*/ 2480155 w 12192000"/>
              <a:gd name="connsiteY108" fmla="*/ 359227 h 4939827"/>
              <a:gd name="connsiteX109" fmla="*/ 2586782 w 12192000"/>
              <a:gd name="connsiteY109" fmla="*/ 339352 h 4939827"/>
              <a:gd name="connsiteX110" fmla="*/ 2679617 w 12192000"/>
              <a:gd name="connsiteY110" fmla="*/ 305383 h 4939827"/>
              <a:gd name="connsiteX111" fmla="*/ 2788947 w 12192000"/>
              <a:gd name="connsiteY111" fmla="*/ 250375 h 4939827"/>
              <a:gd name="connsiteX112" fmla="*/ 2965530 w 12192000"/>
              <a:gd name="connsiteY112" fmla="*/ 245958 h 4939827"/>
              <a:gd name="connsiteX113" fmla="*/ 3103677 w 12192000"/>
              <a:gd name="connsiteY113" fmla="*/ 209527 h 4939827"/>
              <a:gd name="connsiteX114" fmla="*/ 3126759 w 12192000"/>
              <a:gd name="connsiteY114" fmla="*/ 211226 h 4939827"/>
              <a:gd name="connsiteX115" fmla="*/ 3164020 w 12192000"/>
              <a:gd name="connsiteY115" fmla="*/ 212779 h 4939827"/>
              <a:gd name="connsiteX116" fmla="*/ 3285019 w 12192000"/>
              <a:gd name="connsiteY116" fmla="*/ 220535 h 4939827"/>
              <a:gd name="connsiteX117" fmla="*/ 3365154 w 12192000"/>
              <a:gd name="connsiteY117" fmla="*/ 226416 h 4939827"/>
              <a:gd name="connsiteX118" fmla="*/ 3367507 w 12192000"/>
              <a:gd name="connsiteY118" fmla="*/ 225416 h 4939827"/>
              <a:gd name="connsiteX119" fmla="*/ 3387567 w 12192000"/>
              <a:gd name="connsiteY119" fmla="*/ 227103 h 4939827"/>
              <a:gd name="connsiteX120" fmla="*/ 3498001 w 12192000"/>
              <a:gd name="connsiteY120" fmla="*/ 231941 h 4939827"/>
              <a:gd name="connsiteX121" fmla="*/ 3561557 w 12192000"/>
              <a:gd name="connsiteY121" fmla="*/ 228095 h 4939827"/>
              <a:gd name="connsiteX122" fmla="*/ 3611920 w 12192000"/>
              <a:gd name="connsiteY122" fmla="*/ 218094 h 4939827"/>
              <a:gd name="connsiteX123" fmla="*/ 3620528 w 12192000"/>
              <a:gd name="connsiteY123" fmla="*/ 218788 h 4939827"/>
              <a:gd name="connsiteX124" fmla="*/ 3620766 w 12192000"/>
              <a:gd name="connsiteY124" fmla="*/ 218511 h 4939827"/>
              <a:gd name="connsiteX125" fmla="*/ 3629977 w 12192000"/>
              <a:gd name="connsiteY125" fmla="*/ 218664 h 4939827"/>
              <a:gd name="connsiteX126" fmla="*/ 3636217 w 12192000"/>
              <a:gd name="connsiteY126" fmla="*/ 220048 h 4939827"/>
              <a:gd name="connsiteX127" fmla="*/ 3709484 w 12192000"/>
              <a:gd name="connsiteY127" fmla="*/ 186927 h 4939827"/>
              <a:gd name="connsiteX128" fmla="*/ 3761342 w 12192000"/>
              <a:gd name="connsiteY128" fmla="*/ 177474 h 4939827"/>
              <a:gd name="connsiteX129" fmla="*/ 3799748 w 12192000"/>
              <a:gd name="connsiteY129" fmla="*/ 167154 h 4939827"/>
              <a:gd name="connsiteX130" fmla="*/ 3922756 w 12192000"/>
              <a:gd name="connsiteY130" fmla="*/ 194044 h 4939827"/>
              <a:gd name="connsiteX131" fmla="*/ 4028476 w 12192000"/>
              <a:gd name="connsiteY131" fmla="*/ 223679 h 4939827"/>
              <a:gd name="connsiteX132" fmla="*/ 4191582 w 12192000"/>
              <a:gd name="connsiteY132" fmla="*/ 238952 h 4939827"/>
              <a:gd name="connsiteX133" fmla="*/ 4251024 w 12192000"/>
              <a:gd name="connsiteY133" fmla="*/ 240874 h 4939827"/>
              <a:gd name="connsiteX134" fmla="*/ 4355275 w 12192000"/>
              <a:gd name="connsiteY134" fmla="*/ 260205 h 4939827"/>
              <a:gd name="connsiteX135" fmla="*/ 4423807 w 12192000"/>
              <a:gd name="connsiteY135" fmla="*/ 270366 h 4939827"/>
              <a:gd name="connsiteX136" fmla="*/ 4558432 w 12192000"/>
              <a:gd name="connsiteY136" fmla="*/ 269194 h 4939827"/>
              <a:gd name="connsiteX137" fmla="*/ 4635061 w 12192000"/>
              <a:gd name="connsiteY137" fmla="*/ 280682 h 4939827"/>
              <a:gd name="connsiteX138" fmla="*/ 4807427 w 12192000"/>
              <a:gd name="connsiteY138" fmla="*/ 276835 h 4939827"/>
              <a:gd name="connsiteX139" fmla="*/ 5028933 w 12192000"/>
              <a:gd name="connsiteY139" fmla="*/ 183887 h 4939827"/>
              <a:gd name="connsiteX140" fmla="*/ 5093642 w 12192000"/>
              <a:gd name="connsiteY140" fmla="*/ 177214 h 4939827"/>
              <a:gd name="connsiteX141" fmla="*/ 5102642 w 12192000"/>
              <a:gd name="connsiteY141" fmla="*/ 186816 h 4939827"/>
              <a:gd name="connsiteX142" fmla="*/ 5193590 w 12192000"/>
              <a:gd name="connsiteY142" fmla="*/ 156458 h 4939827"/>
              <a:gd name="connsiteX143" fmla="*/ 5323922 w 12192000"/>
              <a:gd name="connsiteY143" fmla="*/ 146332 h 4939827"/>
              <a:gd name="connsiteX144" fmla="*/ 5421860 w 12192000"/>
              <a:gd name="connsiteY144" fmla="*/ 167298 h 4939827"/>
              <a:gd name="connsiteX145" fmla="*/ 5476948 w 12192000"/>
              <a:gd name="connsiteY145" fmla="*/ 173249 h 4939827"/>
              <a:gd name="connsiteX146" fmla="*/ 5516842 w 12192000"/>
              <a:gd name="connsiteY146" fmla="*/ 184018 h 4939827"/>
              <a:gd name="connsiteX147" fmla="*/ 5619415 w 12192000"/>
              <a:gd name="connsiteY147" fmla="*/ 176781 h 4939827"/>
              <a:gd name="connsiteX148" fmla="*/ 5789867 w 12192000"/>
              <a:gd name="connsiteY148" fmla="*/ 150304 h 4939827"/>
              <a:gd name="connsiteX149" fmla="*/ 5825953 w 12192000"/>
              <a:gd name="connsiteY149" fmla="*/ 147907 h 4939827"/>
              <a:gd name="connsiteX150" fmla="*/ 5856168 w 12192000"/>
              <a:gd name="connsiteY150" fmla="*/ 158719 h 4939827"/>
              <a:gd name="connsiteX151" fmla="*/ 5862476 w 12192000"/>
              <a:gd name="connsiteY151" fmla="*/ 172447 h 4939827"/>
              <a:gd name="connsiteX152" fmla="*/ 5882195 w 12192000"/>
              <a:gd name="connsiteY152" fmla="*/ 173195 h 4939827"/>
              <a:gd name="connsiteX153" fmla="*/ 5887271 w 12192000"/>
              <a:gd name="connsiteY153" fmla="*/ 176084 h 4939827"/>
              <a:gd name="connsiteX154" fmla="*/ 5921577 w 12192000"/>
              <a:gd name="connsiteY154" fmla="*/ 169858 h 4939827"/>
              <a:gd name="connsiteX155" fmla="*/ 5983240 w 12192000"/>
              <a:gd name="connsiteY155" fmla="*/ 152755 h 4939827"/>
              <a:gd name="connsiteX156" fmla="*/ 6152287 w 12192000"/>
              <a:gd name="connsiteY156" fmla="*/ 116736 h 4939827"/>
              <a:gd name="connsiteX157" fmla="*/ 6415830 w 12192000"/>
              <a:gd name="connsiteY157" fmla="*/ 136006 h 4939827"/>
              <a:gd name="connsiteX158" fmla="*/ 6756965 w 12192000"/>
              <a:gd name="connsiteY158" fmla="*/ 57636 h 4939827"/>
              <a:gd name="connsiteX159" fmla="*/ 6819400 w 12192000"/>
              <a:gd name="connsiteY159" fmla="*/ 30742 h 4939827"/>
              <a:gd name="connsiteX160" fmla="*/ 6986370 w 12192000"/>
              <a:gd name="connsiteY160" fmla="*/ 12659 h 4939827"/>
              <a:gd name="connsiteX161" fmla="*/ 6989536 w 12192000"/>
              <a:gd name="connsiteY161" fmla="*/ 14528 h 4939827"/>
              <a:gd name="connsiteX162" fmla="*/ 7015933 w 12192000"/>
              <a:gd name="connsiteY162" fmla="*/ 9653 h 4939827"/>
              <a:gd name="connsiteX163" fmla="*/ 7020592 w 12192000"/>
              <a:gd name="connsiteY163" fmla="*/ 1651 h 4939827"/>
              <a:gd name="connsiteX164" fmla="*/ 7025905 w 12192000"/>
              <a:gd name="connsiteY164"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877301 w 12192000"/>
              <a:gd name="connsiteY15" fmla="*/ 186153 h 4939827"/>
              <a:gd name="connsiteX16" fmla="*/ 7952584 w 12192000"/>
              <a:gd name="connsiteY16" fmla="*/ 170181 h 4939827"/>
              <a:gd name="connsiteX17" fmla="*/ 8009534 w 12192000"/>
              <a:gd name="connsiteY17" fmla="*/ 176441 h 4939827"/>
              <a:gd name="connsiteX18" fmla="*/ 8058681 w 12192000"/>
              <a:gd name="connsiteY18" fmla="*/ 219431 h 4939827"/>
              <a:gd name="connsiteX19" fmla="*/ 8126175 w 12192000"/>
              <a:gd name="connsiteY19" fmla="*/ 240005 h 4939827"/>
              <a:gd name="connsiteX20" fmla="*/ 8166439 w 12192000"/>
              <a:gd name="connsiteY20" fmla="*/ 252699 h 4939827"/>
              <a:gd name="connsiteX21" fmla="*/ 8281371 w 12192000"/>
              <a:gd name="connsiteY21" fmla="*/ 256875 h 4939827"/>
              <a:gd name="connsiteX22" fmla="*/ 8381609 w 12192000"/>
              <a:gd name="connsiteY22" fmla="*/ 240618 h 4939827"/>
              <a:gd name="connsiteX23" fmla="*/ 8406759 w 12192000"/>
              <a:gd name="connsiteY23" fmla="*/ 232517 h 4939827"/>
              <a:gd name="connsiteX24" fmla="*/ 8426506 w 12192000"/>
              <a:gd name="connsiteY24" fmla="*/ 241842 h 4939827"/>
              <a:gd name="connsiteX25" fmla="*/ 8427949 w 12192000"/>
              <a:gd name="connsiteY25" fmla="*/ 240981 h 4939827"/>
              <a:gd name="connsiteX26" fmla="*/ 8441468 w 12192000"/>
              <a:gd name="connsiteY26" fmla="*/ 241157 h 4939827"/>
              <a:gd name="connsiteX27" fmla="*/ 8565757 w 12192000"/>
              <a:gd name="connsiteY27" fmla="*/ 255317 h 4939827"/>
              <a:gd name="connsiteX28" fmla="*/ 8573171 w 12192000"/>
              <a:gd name="connsiteY28" fmla="*/ 258426 h 4939827"/>
              <a:gd name="connsiteX29" fmla="*/ 8573548 w 12192000"/>
              <a:gd name="connsiteY29" fmla="*/ 258241 h 4939827"/>
              <a:gd name="connsiteX30" fmla="*/ 8581827 w 12192000"/>
              <a:gd name="connsiteY30" fmla="*/ 261028 h 4939827"/>
              <a:gd name="connsiteX31" fmla="*/ 8586687 w 12192000"/>
              <a:gd name="connsiteY31" fmla="*/ 264089 h 4939827"/>
              <a:gd name="connsiteX32" fmla="*/ 8601067 w 12192000"/>
              <a:gd name="connsiteY32" fmla="*/ 270114 h 4939827"/>
              <a:gd name="connsiteX33" fmla="*/ 8672650 w 12192000"/>
              <a:gd name="connsiteY33" fmla="*/ 254821 h 4939827"/>
              <a:gd name="connsiteX34" fmla="*/ 8785543 w 12192000"/>
              <a:gd name="connsiteY34" fmla="*/ 263406 h 4939827"/>
              <a:gd name="connsiteX35" fmla="*/ 8830588 w 12192000"/>
              <a:gd name="connsiteY35" fmla="*/ 265483 h 4939827"/>
              <a:gd name="connsiteX36" fmla="*/ 8905142 w 12192000"/>
              <a:gd name="connsiteY36" fmla="*/ 264958 h 4939827"/>
              <a:gd name="connsiteX37" fmla="*/ 8968582 w 12192000"/>
              <a:gd name="connsiteY37" fmla="*/ 262728 h 4939827"/>
              <a:gd name="connsiteX38" fmla="*/ 8972994 w 12192000"/>
              <a:gd name="connsiteY38" fmla="*/ 263284 h 4939827"/>
              <a:gd name="connsiteX39" fmla="*/ 9004605 w 12192000"/>
              <a:gd name="connsiteY39" fmla="*/ 258041 h 4939827"/>
              <a:gd name="connsiteX40" fmla="*/ 9016165 w 12192000"/>
              <a:gd name="connsiteY40" fmla="*/ 261258 h 4939827"/>
              <a:gd name="connsiteX41" fmla="*/ 9043297 w 12192000"/>
              <a:gd name="connsiteY41" fmla="*/ 281547 h 4939827"/>
              <a:gd name="connsiteX42" fmla="*/ 9048315 w 12192000"/>
              <a:gd name="connsiteY42" fmla="*/ 279264 h 4939827"/>
              <a:gd name="connsiteX43" fmla="*/ 9054706 w 12192000"/>
              <a:gd name="connsiteY43" fmla="*/ 278538 h 4939827"/>
              <a:gd name="connsiteX44" fmla="*/ 9070919 w 12192000"/>
              <a:gd name="connsiteY44" fmla="*/ 281810 h 4939827"/>
              <a:gd name="connsiteX45" fmla="*/ 9076813 w 12192000"/>
              <a:gd name="connsiteY45" fmla="*/ 283909 h 4939827"/>
              <a:gd name="connsiteX46" fmla="*/ 9085871 w 12192000"/>
              <a:gd name="connsiteY46" fmla="*/ 285133 h 4939827"/>
              <a:gd name="connsiteX47" fmla="*/ 9086159 w 12192000"/>
              <a:gd name="connsiteY47" fmla="*/ 284887 h 4939827"/>
              <a:gd name="connsiteX48" fmla="*/ 9134606 w 12192000"/>
              <a:gd name="connsiteY48" fmla="*/ 288168 h 4939827"/>
              <a:gd name="connsiteX49" fmla="*/ 9195590 w 12192000"/>
              <a:gd name="connsiteY49" fmla="*/ 279568 h 4939827"/>
              <a:gd name="connsiteX50" fmla="*/ 9219336 w 12192000"/>
              <a:gd name="connsiteY50" fmla="*/ 278133 h 4939827"/>
              <a:gd name="connsiteX51" fmla="*/ 9232362 w 12192000"/>
              <a:gd name="connsiteY51" fmla="*/ 275894 h 4939827"/>
              <a:gd name="connsiteX52" fmla="*/ 9233396 w 12192000"/>
              <a:gd name="connsiteY52" fmla="*/ 274803 h 4939827"/>
              <a:gd name="connsiteX53" fmla="*/ 9256213 w 12192000"/>
              <a:gd name="connsiteY53" fmla="*/ 281576 h 4939827"/>
              <a:gd name="connsiteX54" fmla="*/ 9371484 w 12192000"/>
              <a:gd name="connsiteY54" fmla="*/ 329634 h 4939827"/>
              <a:gd name="connsiteX55" fmla="*/ 9404829 w 12192000"/>
              <a:gd name="connsiteY55" fmla="*/ 339038 h 4939827"/>
              <a:gd name="connsiteX56" fmla="*/ 9427021 w 12192000"/>
              <a:gd name="connsiteY56" fmla="*/ 358784 h 4939827"/>
              <a:gd name="connsiteX57" fmla="*/ 9670844 w 12192000"/>
              <a:gd name="connsiteY57" fmla="*/ 405128 h 4939827"/>
              <a:gd name="connsiteX58" fmla="*/ 9816083 w 12192000"/>
              <a:gd name="connsiteY58" fmla="*/ 416573 h 4939827"/>
              <a:gd name="connsiteX59" fmla="*/ 9936741 w 12192000"/>
              <a:gd name="connsiteY59" fmla="*/ 437044 h 4939827"/>
              <a:gd name="connsiteX60" fmla="*/ 10050093 w 12192000"/>
              <a:gd name="connsiteY60" fmla="*/ 443783 h 4939827"/>
              <a:gd name="connsiteX61" fmla="*/ 10130090 w 12192000"/>
              <a:gd name="connsiteY61" fmla="*/ 459520 h 4939827"/>
              <a:gd name="connsiteX62" fmla="*/ 10173456 w 12192000"/>
              <a:gd name="connsiteY62" fmla="*/ 457749 h 4939827"/>
              <a:gd name="connsiteX63" fmla="*/ 10218232 w 12192000"/>
              <a:gd name="connsiteY63" fmla="*/ 459820 h 4939827"/>
              <a:gd name="connsiteX64" fmla="*/ 10354176 w 12192000"/>
              <a:gd name="connsiteY64" fmla="*/ 471377 h 4939827"/>
              <a:gd name="connsiteX65" fmla="*/ 10430681 w 12192000"/>
              <a:gd name="connsiteY65" fmla="*/ 481226 h 4939827"/>
              <a:gd name="connsiteX66" fmla="*/ 10478169 w 12192000"/>
              <a:gd name="connsiteY66" fmla="*/ 481774 h 4939827"/>
              <a:gd name="connsiteX67" fmla="*/ 10540907 w 12192000"/>
              <a:gd name="connsiteY67" fmla="*/ 485607 h 4939827"/>
              <a:gd name="connsiteX68" fmla="*/ 10614941 w 12192000"/>
              <a:gd name="connsiteY68" fmla="*/ 487592 h 4939827"/>
              <a:gd name="connsiteX69" fmla="*/ 10674098 w 12192000"/>
              <a:gd name="connsiteY69" fmla="*/ 521656 h 4939827"/>
              <a:gd name="connsiteX70" fmla="*/ 10874834 w 12192000"/>
              <a:gd name="connsiteY70" fmla="*/ 574867 h 4939827"/>
              <a:gd name="connsiteX71" fmla="*/ 10944981 w 12192000"/>
              <a:gd name="connsiteY71" fmla="*/ 615042 h 4939827"/>
              <a:gd name="connsiteX72" fmla="*/ 11006376 w 12192000"/>
              <a:gd name="connsiteY72" fmla="*/ 645957 h 4939827"/>
              <a:gd name="connsiteX73" fmla="*/ 11076308 w 12192000"/>
              <a:gd name="connsiteY73" fmla="*/ 675698 h 4939827"/>
              <a:gd name="connsiteX74" fmla="*/ 11148789 w 12192000"/>
              <a:gd name="connsiteY74" fmla="*/ 685041 h 4939827"/>
              <a:gd name="connsiteX75" fmla="*/ 11249129 w 12192000"/>
              <a:gd name="connsiteY75" fmla="*/ 684218 h 4939827"/>
              <a:gd name="connsiteX76" fmla="*/ 11299915 w 12192000"/>
              <a:gd name="connsiteY76" fmla="*/ 692177 h 4939827"/>
              <a:gd name="connsiteX77" fmla="*/ 11386973 w 12192000"/>
              <a:gd name="connsiteY77" fmla="*/ 708209 h 4939827"/>
              <a:gd name="connsiteX78" fmla="*/ 11500105 w 12192000"/>
              <a:gd name="connsiteY78" fmla="*/ 735014 h 4939827"/>
              <a:gd name="connsiteX79" fmla="*/ 11621735 w 12192000"/>
              <a:gd name="connsiteY79" fmla="*/ 789584 h 4939827"/>
              <a:gd name="connsiteX80" fmla="*/ 11691200 w 12192000"/>
              <a:gd name="connsiteY80" fmla="*/ 867902 h 4939827"/>
              <a:gd name="connsiteX81" fmla="*/ 11819427 w 12192000"/>
              <a:gd name="connsiteY81" fmla="*/ 911634 h 4939827"/>
              <a:gd name="connsiteX82" fmla="*/ 11969720 w 12192000"/>
              <a:gd name="connsiteY82" fmla="*/ 964737 h 4939827"/>
              <a:gd name="connsiteX83" fmla="*/ 12055766 w 12192000"/>
              <a:gd name="connsiteY83" fmla="*/ 991268 h 4939827"/>
              <a:gd name="connsiteX84" fmla="*/ 12171539 w 12192000"/>
              <a:gd name="connsiteY84" fmla="*/ 995427 h 4939827"/>
              <a:gd name="connsiteX85" fmla="*/ 12187831 w 12192000"/>
              <a:gd name="connsiteY85" fmla="*/ 996580 h 4939827"/>
              <a:gd name="connsiteX86" fmla="*/ 12192000 w 12192000"/>
              <a:gd name="connsiteY86" fmla="*/ 996726 h 4939827"/>
              <a:gd name="connsiteX87" fmla="*/ 12192000 w 12192000"/>
              <a:gd name="connsiteY87" fmla="*/ 4939827 h 4939827"/>
              <a:gd name="connsiteX88" fmla="*/ 0 w 12192000"/>
              <a:gd name="connsiteY88" fmla="*/ 4939827 h 4939827"/>
              <a:gd name="connsiteX89" fmla="*/ 0 w 12192000"/>
              <a:gd name="connsiteY89" fmla="*/ 512043 h 4939827"/>
              <a:gd name="connsiteX90" fmla="*/ 7381 w 12192000"/>
              <a:gd name="connsiteY90" fmla="*/ 512580 h 4939827"/>
              <a:gd name="connsiteX91" fmla="*/ 100029 w 12192000"/>
              <a:gd name="connsiteY91" fmla="*/ 504758 h 4939827"/>
              <a:gd name="connsiteX92" fmla="*/ 155244 w 12192000"/>
              <a:gd name="connsiteY92" fmla="*/ 525130 h 4939827"/>
              <a:gd name="connsiteX93" fmla="*/ 254366 w 12192000"/>
              <a:gd name="connsiteY93" fmla="*/ 534449 h 4939827"/>
              <a:gd name="connsiteX94" fmla="*/ 447292 w 12192000"/>
              <a:gd name="connsiteY94" fmla="*/ 542725 h 4939827"/>
              <a:gd name="connsiteX95" fmla="*/ 628105 w 12192000"/>
              <a:gd name="connsiteY95" fmla="*/ 547853 h 4939827"/>
              <a:gd name="connsiteX96" fmla="*/ 783146 w 12192000"/>
              <a:gd name="connsiteY96" fmla="*/ 591799 h 4939827"/>
              <a:gd name="connsiteX97" fmla="*/ 1043676 w 12192000"/>
              <a:gd name="connsiteY97" fmla="*/ 591887 h 4939827"/>
              <a:gd name="connsiteX98" fmla="*/ 1281816 w 12192000"/>
              <a:gd name="connsiteY98" fmla="*/ 520946 h 4939827"/>
              <a:gd name="connsiteX99" fmla="*/ 1486347 w 12192000"/>
              <a:gd name="connsiteY99" fmla="*/ 487310 h 4939827"/>
              <a:gd name="connsiteX100" fmla="*/ 1568079 w 12192000"/>
              <a:gd name="connsiteY100" fmla="*/ 462531 h 4939827"/>
              <a:gd name="connsiteX101" fmla="*/ 1622516 w 12192000"/>
              <a:gd name="connsiteY101" fmla="*/ 466058 h 4939827"/>
              <a:gd name="connsiteX102" fmla="*/ 1655457 w 12192000"/>
              <a:gd name="connsiteY102" fmla="*/ 465359 h 4939827"/>
              <a:gd name="connsiteX103" fmla="*/ 1717454 w 12192000"/>
              <a:gd name="connsiteY103" fmla="*/ 417203 h 4939827"/>
              <a:gd name="connsiteX104" fmla="*/ 1913794 w 12192000"/>
              <a:gd name="connsiteY104" fmla="*/ 365255 h 4939827"/>
              <a:gd name="connsiteX105" fmla="*/ 2129762 w 12192000"/>
              <a:gd name="connsiteY105" fmla="*/ 367832 h 4939827"/>
              <a:gd name="connsiteX106" fmla="*/ 2376970 w 12192000"/>
              <a:gd name="connsiteY106" fmla="*/ 350129 h 4939827"/>
              <a:gd name="connsiteX107" fmla="*/ 2480155 w 12192000"/>
              <a:gd name="connsiteY107" fmla="*/ 359227 h 4939827"/>
              <a:gd name="connsiteX108" fmla="*/ 2586782 w 12192000"/>
              <a:gd name="connsiteY108" fmla="*/ 339352 h 4939827"/>
              <a:gd name="connsiteX109" fmla="*/ 2679617 w 12192000"/>
              <a:gd name="connsiteY109" fmla="*/ 305383 h 4939827"/>
              <a:gd name="connsiteX110" fmla="*/ 2788947 w 12192000"/>
              <a:gd name="connsiteY110" fmla="*/ 250375 h 4939827"/>
              <a:gd name="connsiteX111" fmla="*/ 2965530 w 12192000"/>
              <a:gd name="connsiteY111" fmla="*/ 245958 h 4939827"/>
              <a:gd name="connsiteX112" fmla="*/ 3103677 w 12192000"/>
              <a:gd name="connsiteY112" fmla="*/ 209527 h 4939827"/>
              <a:gd name="connsiteX113" fmla="*/ 3126759 w 12192000"/>
              <a:gd name="connsiteY113" fmla="*/ 211226 h 4939827"/>
              <a:gd name="connsiteX114" fmla="*/ 3164020 w 12192000"/>
              <a:gd name="connsiteY114" fmla="*/ 212779 h 4939827"/>
              <a:gd name="connsiteX115" fmla="*/ 3285019 w 12192000"/>
              <a:gd name="connsiteY115" fmla="*/ 220535 h 4939827"/>
              <a:gd name="connsiteX116" fmla="*/ 3365154 w 12192000"/>
              <a:gd name="connsiteY116" fmla="*/ 226416 h 4939827"/>
              <a:gd name="connsiteX117" fmla="*/ 3367507 w 12192000"/>
              <a:gd name="connsiteY117" fmla="*/ 225416 h 4939827"/>
              <a:gd name="connsiteX118" fmla="*/ 3387567 w 12192000"/>
              <a:gd name="connsiteY118" fmla="*/ 227103 h 4939827"/>
              <a:gd name="connsiteX119" fmla="*/ 3498001 w 12192000"/>
              <a:gd name="connsiteY119" fmla="*/ 231941 h 4939827"/>
              <a:gd name="connsiteX120" fmla="*/ 3561557 w 12192000"/>
              <a:gd name="connsiteY120" fmla="*/ 228095 h 4939827"/>
              <a:gd name="connsiteX121" fmla="*/ 3611920 w 12192000"/>
              <a:gd name="connsiteY121" fmla="*/ 218094 h 4939827"/>
              <a:gd name="connsiteX122" fmla="*/ 3620528 w 12192000"/>
              <a:gd name="connsiteY122" fmla="*/ 218788 h 4939827"/>
              <a:gd name="connsiteX123" fmla="*/ 3620766 w 12192000"/>
              <a:gd name="connsiteY123" fmla="*/ 218511 h 4939827"/>
              <a:gd name="connsiteX124" fmla="*/ 3629977 w 12192000"/>
              <a:gd name="connsiteY124" fmla="*/ 218664 h 4939827"/>
              <a:gd name="connsiteX125" fmla="*/ 3636217 w 12192000"/>
              <a:gd name="connsiteY125" fmla="*/ 220048 h 4939827"/>
              <a:gd name="connsiteX126" fmla="*/ 3709484 w 12192000"/>
              <a:gd name="connsiteY126" fmla="*/ 186927 h 4939827"/>
              <a:gd name="connsiteX127" fmla="*/ 3761342 w 12192000"/>
              <a:gd name="connsiteY127" fmla="*/ 177474 h 4939827"/>
              <a:gd name="connsiteX128" fmla="*/ 3799748 w 12192000"/>
              <a:gd name="connsiteY128" fmla="*/ 167154 h 4939827"/>
              <a:gd name="connsiteX129" fmla="*/ 3922756 w 12192000"/>
              <a:gd name="connsiteY129" fmla="*/ 194044 h 4939827"/>
              <a:gd name="connsiteX130" fmla="*/ 4028476 w 12192000"/>
              <a:gd name="connsiteY130" fmla="*/ 223679 h 4939827"/>
              <a:gd name="connsiteX131" fmla="*/ 4191582 w 12192000"/>
              <a:gd name="connsiteY131" fmla="*/ 238952 h 4939827"/>
              <a:gd name="connsiteX132" fmla="*/ 4251024 w 12192000"/>
              <a:gd name="connsiteY132" fmla="*/ 240874 h 4939827"/>
              <a:gd name="connsiteX133" fmla="*/ 4355275 w 12192000"/>
              <a:gd name="connsiteY133" fmla="*/ 260205 h 4939827"/>
              <a:gd name="connsiteX134" fmla="*/ 4423807 w 12192000"/>
              <a:gd name="connsiteY134" fmla="*/ 270366 h 4939827"/>
              <a:gd name="connsiteX135" fmla="*/ 4558432 w 12192000"/>
              <a:gd name="connsiteY135" fmla="*/ 269194 h 4939827"/>
              <a:gd name="connsiteX136" fmla="*/ 4635061 w 12192000"/>
              <a:gd name="connsiteY136" fmla="*/ 280682 h 4939827"/>
              <a:gd name="connsiteX137" fmla="*/ 4807427 w 12192000"/>
              <a:gd name="connsiteY137" fmla="*/ 276835 h 4939827"/>
              <a:gd name="connsiteX138" fmla="*/ 5028933 w 12192000"/>
              <a:gd name="connsiteY138" fmla="*/ 183887 h 4939827"/>
              <a:gd name="connsiteX139" fmla="*/ 5093642 w 12192000"/>
              <a:gd name="connsiteY139" fmla="*/ 177214 h 4939827"/>
              <a:gd name="connsiteX140" fmla="*/ 5102642 w 12192000"/>
              <a:gd name="connsiteY140" fmla="*/ 186816 h 4939827"/>
              <a:gd name="connsiteX141" fmla="*/ 5193590 w 12192000"/>
              <a:gd name="connsiteY141" fmla="*/ 156458 h 4939827"/>
              <a:gd name="connsiteX142" fmla="*/ 5323922 w 12192000"/>
              <a:gd name="connsiteY142" fmla="*/ 146332 h 4939827"/>
              <a:gd name="connsiteX143" fmla="*/ 5421860 w 12192000"/>
              <a:gd name="connsiteY143" fmla="*/ 167298 h 4939827"/>
              <a:gd name="connsiteX144" fmla="*/ 5476948 w 12192000"/>
              <a:gd name="connsiteY144" fmla="*/ 173249 h 4939827"/>
              <a:gd name="connsiteX145" fmla="*/ 5516842 w 12192000"/>
              <a:gd name="connsiteY145" fmla="*/ 184018 h 4939827"/>
              <a:gd name="connsiteX146" fmla="*/ 5619415 w 12192000"/>
              <a:gd name="connsiteY146" fmla="*/ 176781 h 4939827"/>
              <a:gd name="connsiteX147" fmla="*/ 5789867 w 12192000"/>
              <a:gd name="connsiteY147" fmla="*/ 150304 h 4939827"/>
              <a:gd name="connsiteX148" fmla="*/ 5825953 w 12192000"/>
              <a:gd name="connsiteY148" fmla="*/ 147907 h 4939827"/>
              <a:gd name="connsiteX149" fmla="*/ 5856168 w 12192000"/>
              <a:gd name="connsiteY149" fmla="*/ 158719 h 4939827"/>
              <a:gd name="connsiteX150" fmla="*/ 5862476 w 12192000"/>
              <a:gd name="connsiteY150" fmla="*/ 172447 h 4939827"/>
              <a:gd name="connsiteX151" fmla="*/ 5882195 w 12192000"/>
              <a:gd name="connsiteY151" fmla="*/ 173195 h 4939827"/>
              <a:gd name="connsiteX152" fmla="*/ 5887271 w 12192000"/>
              <a:gd name="connsiteY152" fmla="*/ 176084 h 4939827"/>
              <a:gd name="connsiteX153" fmla="*/ 5921577 w 12192000"/>
              <a:gd name="connsiteY153" fmla="*/ 169858 h 4939827"/>
              <a:gd name="connsiteX154" fmla="*/ 5983240 w 12192000"/>
              <a:gd name="connsiteY154" fmla="*/ 152755 h 4939827"/>
              <a:gd name="connsiteX155" fmla="*/ 6152287 w 12192000"/>
              <a:gd name="connsiteY155" fmla="*/ 116736 h 4939827"/>
              <a:gd name="connsiteX156" fmla="*/ 6415830 w 12192000"/>
              <a:gd name="connsiteY156" fmla="*/ 136006 h 4939827"/>
              <a:gd name="connsiteX157" fmla="*/ 6756965 w 12192000"/>
              <a:gd name="connsiteY157" fmla="*/ 57636 h 4939827"/>
              <a:gd name="connsiteX158" fmla="*/ 6819400 w 12192000"/>
              <a:gd name="connsiteY158" fmla="*/ 30742 h 4939827"/>
              <a:gd name="connsiteX159" fmla="*/ 6986370 w 12192000"/>
              <a:gd name="connsiteY159" fmla="*/ 12659 h 4939827"/>
              <a:gd name="connsiteX160" fmla="*/ 6989536 w 12192000"/>
              <a:gd name="connsiteY160" fmla="*/ 14528 h 4939827"/>
              <a:gd name="connsiteX161" fmla="*/ 7015933 w 12192000"/>
              <a:gd name="connsiteY161" fmla="*/ 9653 h 4939827"/>
              <a:gd name="connsiteX162" fmla="*/ 7020592 w 12192000"/>
              <a:gd name="connsiteY162" fmla="*/ 1651 h 4939827"/>
              <a:gd name="connsiteX163" fmla="*/ 7025905 w 12192000"/>
              <a:gd name="connsiteY163"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5983240 w 12192000"/>
              <a:gd name="connsiteY153" fmla="*/ 152755 h 4939827"/>
              <a:gd name="connsiteX154" fmla="*/ 6152287 w 12192000"/>
              <a:gd name="connsiteY154" fmla="*/ 116736 h 4939827"/>
              <a:gd name="connsiteX155" fmla="*/ 6415830 w 12192000"/>
              <a:gd name="connsiteY155" fmla="*/ 136006 h 4939827"/>
              <a:gd name="connsiteX156" fmla="*/ 6756965 w 12192000"/>
              <a:gd name="connsiteY156" fmla="*/ 57636 h 4939827"/>
              <a:gd name="connsiteX157" fmla="*/ 6819400 w 12192000"/>
              <a:gd name="connsiteY157" fmla="*/ 30742 h 4939827"/>
              <a:gd name="connsiteX158" fmla="*/ 6986370 w 12192000"/>
              <a:gd name="connsiteY158" fmla="*/ 12659 h 4939827"/>
              <a:gd name="connsiteX159" fmla="*/ 6989536 w 12192000"/>
              <a:gd name="connsiteY159" fmla="*/ 14528 h 4939827"/>
              <a:gd name="connsiteX160" fmla="*/ 7015933 w 12192000"/>
              <a:gd name="connsiteY160" fmla="*/ 9653 h 4939827"/>
              <a:gd name="connsiteX161" fmla="*/ 7020592 w 12192000"/>
              <a:gd name="connsiteY161" fmla="*/ 1651 h 4939827"/>
              <a:gd name="connsiteX162" fmla="*/ 7025905 w 12192000"/>
              <a:gd name="connsiteY162"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5983240 w 12192000"/>
              <a:gd name="connsiteY153" fmla="*/ 152755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952585 w 12192000"/>
              <a:gd name="connsiteY151" fmla="*/ 161012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952585 w 12192000"/>
              <a:gd name="connsiteY151" fmla="*/ 161012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33396 w 12192000"/>
              <a:gd name="connsiteY50" fmla="*/ 274803 h 4939827"/>
              <a:gd name="connsiteX51" fmla="*/ 9256213 w 12192000"/>
              <a:gd name="connsiteY51" fmla="*/ 281576 h 4939827"/>
              <a:gd name="connsiteX52" fmla="*/ 9371484 w 12192000"/>
              <a:gd name="connsiteY52" fmla="*/ 329634 h 4939827"/>
              <a:gd name="connsiteX53" fmla="*/ 9404829 w 12192000"/>
              <a:gd name="connsiteY53" fmla="*/ 339038 h 4939827"/>
              <a:gd name="connsiteX54" fmla="*/ 9427021 w 12192000"/>
              <a:gd name="connsiteY54" fmla="*/ 358784 h 4939827"/>
              <a:gd name="connsiteX55" fmla="*/ 9670844 w 12192000"/>
              <a:gd name="connsiteY55" fmla="*/ 405128 h 4939827"/>
              <a:gd name="connsiteX56" fmla="*/ 9816083 w 12192000"/>
              <a:gd name="connsiteY56" fmla="*/ 416573 h 4939827"/>
              <a:gd name="connsiteX57" fmla="*/ 9936741 w 12192000"/>
              <a:gd name="connsiteY57" fmla="*/ 437044 h 4939827"/>
              <a:gd name="connsiteX58" fmla="*/ 10050093 w 12192000"/>
              <a:gd name="connsiteY58" fmla="*/ 443783 h 4939827"/>
              <a:gd name="connsiteX59" fmla="*/ 10130090 w 12192000"/>
              <a:gd name="connsiteY59" fmla="*/ 459520 h 4939827"/>
              <a:gd name="connsiteX60" fmla="*/ 10173456 w 12192000"/>
              <a:gd name="connsiteY60" fmla="*/ 457749 h 4939827"/>
              <a:gd name="connsiteX61" fmla="*/ 10218232 w 12192000"/>
              <a:gd name="connsiteY61" fmla="*/ 459820 h 4939827"/>
              <a:gd name="connsiteX62" fmla="*/ 10354176 w 12192000"/>
              <a:gd name="connsiteY62" fmla="*/ 471377 h 4939827"/>
              <a:gd name="connsiteX63" fmla="*/ 10430681 w 12192000"/>
              <a:gd name="connsiteY63" fmla="*/ 481226 h 4939827"/>
              <a:gd name="connsiteX64" fmla="*/ 10478169 w 12192000"/>
              <a:gd name="connsiteY64" fmla="*/ 481774 h 4939827"/>
              <a:gd name="connsiteX65" fmla="*/ 10540907 w 12192000"/>
              <a:gd name="connsiteY65" fmla="*/ 485607 h 4939827"/>
              <a:gd name="connsiteX66" fmla="*/ 10614941 w 12192000"/>
              <a:gd name="connsiteY66" fmla="*/ 487592 h 4939827"/>
              <a:gd name="connsiteX67" fmla="*/ 10674098 w 12192000"/>
              <a:gd name="connsiteY67" fmla="*/ 521656 h 4939827"/>
              <a:gd name="connsiteX68" fmla="*/ 10874834 w 12192000"/>
              <a:gd name="connsiteY68" fmla="*/ 574867 h 4939827"/>
              <a:gd name="connsiteX69" fmla="*/ 10944981 w 12192000"/>
              <a:gd name="connsiteY69" fmla="*/ 615042 h 4939827"/>
              <a:gd name="connsiteX70" fmla="*/ 11006376 w 12192000"/>
              <a:gd name="connsiteY70" fmla="*/ 645957 h 4939827"/>
              <a:gd name="connsiteX71" fmla="*/ 11076308 w 12192000"/>
              <a:gd name="connsiteY71" fmla="*/ 675698 h 4939827"/>
              <a:gd name="connsiteX72" fmla="*/ 11148789 w 12192000"/>
              <a:gd name="connsiteY72" fmla="*/ 685041 h 4939827"/>
              <a:gd name="connsiteX73" fmla="*/ 11249129 w 12192000"/>
              <a:gd name="connsiteY73" fmla="*/ 684218 h 4939827"/>
              <a:gd name="connsiteX74" fmla="*/ 11299915 w 12192000"/>
              <a:gd name="connsiteY74" fmla="*/ 692177 h 4939827"/>
              <a:gd name="connsiteX75" fmla="*/ 11386973 w 12192000"/>
              <a:gd name="connsiteY75" fmla="*/ 708209 h 4939827"/>
              <a:gd name="connsiteX76" fmla="*/ 11500105 w 12192000"/>
              <a:gd name="connsiteY76" fmla="*/ 735014 h 4939827"/>
              <a:gd name="connsiteX77" fmla="*/ 11621735 w 12192000"/>
              <a:gd name="connsiteY77" fmla="*/ 789584 h 4939827"/>
              <a:gd name="connsiteX78" fmla="*/ 11691200 w 12192000"/>
              <a:gd name="connsiteY78" fmla="*/ 867902 h 4939827"/>
              <a:gd name="connsiteX79" fmla="*/ 11819427 w 12192000"/>
              <a:gd name="connsiteY79" fmla="*/ 911634 h 4939827"/>
              <a:gd name="connsiteX80" fmla="*/ 11969720 w 12192000"/>
              <a:gd name="connsiteY80" fmla="*/ 964737 h 4939827"/>
              <a:gd name="connsiteX81" fmla="*/ 12055766 w 12192000"/>
              <a:gd name="connsiteY81" fmla="*/ 991268 h 4939827"/>
              <a:gd name="connsiteX82" fmla="*/ 12171539 w 12192000"/>
              <a:gd name="connsiteY82" fmla="*/ 995427 h 4939827"/>
              <a:gd name="connsiteX83" fmla="*/ 12187831 w 12192000"/>
              <a:gd name="connsiteY83" fmla="*/ 996580 h 4939827"/>
              <a:gd name="connsiteX84" fmla="*/ 12192000 w 12192000"/>
              <a:gd name="connsiteY84" fmla="*/ 996726 h 4939827"/>
              <a:gd name="connsiteX85" fmla="*/ 12192000 w 12192000"/>
              <a:gd name="connsiteY85" fmla="*/ 4939827 h 4939827"/>
              <a:gd name="connsiteX86" fmla="*/ 0 w 12192000"/>
              <a:gd name="connsiteY86" fmla="*/ 4939827 h 4939827"/>
              <a:gd name="connsiteX87" fmla="*/ 0 w 12192000"/>
              <a:gd name="connsiteY87" fmla="*/ 512043 h 4939827"/>
              <a:gd name="connsiteX88" fmla="*/ 7381 w 12192000"/>
              <a:gd name="connsiteY88" fmla="*/ 512580 h 4939827"/>
              <a:gd name="connsiteX89" fmla="*/ 100029 w 12192000"/>
              <a:gd name="connsiteY89" fmla="*/ 504758 h 4939827"/>
              <a:gd name="connsiteX90" fmla="*/ 155244 w 12192000"/>
              <a:gd name="connsiteY90" fmla="*/ 525130 h 4939827"/>
              <a:gd name="connsiteX91" fmla="*/ 254366 w 12192000"/>
              <a:gd name="connsiteY91" fmla="*/ 534449 h 4939827"/>
              <a:gd name="connsiteX92" fmla="*/ 447292 w 12192000"/>
              <a:gd name="connsiteY92" fmla="*/ 542725 h 4939827"/>
              <a:gd name="connsiteX93" fmla="*/ 628105 w 12192000"/>
              <a:gd name="connsiteY93" fmla="*/ 547853 h 4939827"/>
              <a:gd name="connsiteX94" fmla="*/ 783146 w 12192000"/>
              <a:gd name="connsiteY94" fmla="*/ 591799 h 4939827"/>
              <a:gd name="connsiteX95" fmla="*/ 1043676 w 12192000"/>
              <a:gd name="connsiteY95" fmla="*/ 591887 h 4939827"/>
              <a:gd name="connsiteX96" fmla="*/ 1281816 w 12192000"/>
              <a:gd name="connsiteY96" fmla="*/ 520946 h 4939827"/>
              <a:gd name="connsiteX97" fmla="*/ 1486347 w 12192000"/>
              <a:gd name="connsiteY97" fmla="*/ 487310 h 4939827"/>
              <a:gd name="connsiteX98" fmla="*/ 1568079 w 12192000"/>
              <a:gd name="connsiteY98" fmla="*/ 462531 h 4939827"/>
              <a:gd name="connsiteX99" fmla="*/ 1622516 w 12192000"/>
              <a:gd name="connsiteY99" fmla="*/ 466058 h 4939827"/>
              <a:gd name="connsiteX100" fmla="*/ 1655457 w 12192000"/>
              <a:gd name="connsiteY100" fmla="*/ 465359 h 4939827"/>
              <a:gd name="connsiteX101" fmla="*/ 1717454 w 12192000"/>
              <a:gd name="connsiteY101" fmla="*/ 417203 h 4939827"/>
              <a:gd name="connsiteX102" fmla="*/ 1913794 w 12192000"/>
              <a:gd name="connsiteY102" fmla="*/ 365255 h 4939827"/>
              <a:gd name="connsiteX103" fmla="*/ 2129762 w 12192000"/>
              <a:gd name="connsiteY103" fmla="*/ 367832 h 4939827"/>
              <a:gd name="connsiteX104" fmla="*/ 2376970 w 12192000"/>
              <a:gd name="connsiteY104" fmla="*/ 350129 h 4939827"/>
              <a:gd name="connsiteX105" fmla="*/ 2480155 w 12192000"/>
              <a:gd name="connsiteY105" fmla="*/ 359227 h 4939827"/>
              <a:gd name="connsiteX106" fmla="*/ 2586782 w 12192000"/>
              <a:gd name="connsiteY106" fmla="*/ 339352 h 4939827"/>
              <a:gd name="connsiteX107" fmla="*/ 2679617 w 12192000"/>
              <a:gd name="connsiteY107" fmla="*/ 305383 h 4939827"/>
              <a:gd name="connsiteX108" fmla="*/ 2788947 w 12192000"/>
              <a:gd name="connsiteY108" fmla="*/ 250375 h 4939827"/>
              <a:gd name="connsiteX109" fmla="*/ 2965530 w 12192000"/>
              <a:gd name="connsiteY109" fmla="*/ 245958 h 4939827"/>
              <a:gd name="connsiteX110" fmla="*/ 3103677 w 12192000"/>
              <a:gd name="connsiteY110" fmla="*/ 209527 h 4939827"/>
              <a:gd name="connsiteX111" fmla="*/ 3126759 w 12192000"/>
              <a:gd name="connsiteY111" fmla="*/ 211226 h 4939827"/>
              <a:gd name="connsiteX112" fmla="*/ 3164020 w 12192000"/>
              <a:gd name="connsiteY112" fmla="*/ 212779 h 4939827"/>
              <a:gd name="connsiteX113" fmla="*/ 3285019 w 12192000"/>
              <a:gd name="connsiteY113" fmla="*/ 220535 h 4939827"/>
              <a:gd name="connsiteX114" fmla="*/ 3365154 w 12192000"/>
              <a:gd name="connsiteY114" fmla="*/ 226416 h 4939827"/>
              <a:gd name="connsiteX115" fmla="*/ 3367507 w 12192000"/>
              <a:gd name="connsiteY115" fmla="*/ 225416 h 4939827"/>
              <a:gd name="connsiteX116" fmla="*/ 3387567 w 12192000"/>
              <a:gd name="connsiteY116" fmla="*/ 227103 h 4939827"/>
              <a:gd name="connsiteX117" fmla="*/ 3498001 w 12192000"/>
              <a:gd name="connsiteY117" fmla="*/ 231941 h 4939827"/>
              <a:gd name="connsiteX118" fmla="*/ 3561557 w 12192000"/>
              <a:gd name="connsiteY118" fmla="*/ 228095 h 4939827"/>
              <a:gd name="connsiteX119" fmla="*/ 3611920 w 12192000"/>
              <a:gd name="connsiteY119" fmla="*/ 218094 h 4939827"/>
              <a:gd name="connsiteX120" fmla="*/ 3620528 w 12192000"/>
              <a:gd name="connsiteY120" fmla="*/ 218788 h 4939827"/>
              <a:gd name="connsiteX121" fmla="*/ 3620766 w 12192000"/>
              <a:gd name="connsiteY121" fmla="*/ 218511 h 4939827"/>
              <a:gd name="connsiteX122" fmla="*/ 3629977 w 12192000"/>
              <a:gd name="connsiteY122" fmla="*/ 218664 h 4939827"/>
              <a:gd name="connsiteX123" fmla="*/ 3636217 w 12192000"/>
              <a:gd name="connsiteY123" fmla="*/ 220048 h 4939827"/>
              <a:gd name="connsiteX124" fmla="*/ 3709484 w 12192000"/>
              <a:gd name="connsiteY124" fmla="*/ 186927 h 4939827"/>
              <a:gd name="connsiteX125" fmla="*/ 3761342 w 12192000"/>
              <a:gd name="connsiteY125" fmla="*/ 177474 h 4939827"/>
              <a:gd name="connsiteX126" fmla="*/ 3799748 w 12192000"/>
              <a:gd name="connsiteY126" fmla="*/ 167154 h 4939827"/>
              <a:gd name="connsiteX127" fmla="*/ 3922756 w 12192000"/>
              <a:gd name="connsiteY127" fmla="*/ 194044 h 4939827"/>
              <a:gd name="connsiteX128" fmla="*/ 4028476 w 12192000"/>
              <a:gd name="connsiteY128" fmla="*/ 223679 h 4939827"/>
              <a:gd name="connsiteX129" fmla="*/ 4191582 w 12192000"/>
              <a:gd name="connsiteY129" fmla="*/ 238952 h 4939827"/>
              <a:gd name="connsiteX130" fmla="*/ 4251024 w 12192000"/>
              <a:gd name="connsiteY130" fmla="*/ 240874 h 4939827"/>
              <a:gd name="connsiteX131" fmla="*/ 4355275 w 12192000"/>
              <a:gd name="connsiteY131" fmla="*/ 260205 h 4939827"/>
              <a:gd name="connsiteX132" fmla="*/ 4423807 w 12192000"/>
              <a:gd name="connsiteY132" fmla="*/ 270366 h 4939827"/>
              <a:gd name="connsiteX133" fmla="*/ 4558432 w 12192000"/>
              <a:gd name="connsiteY133" fmla="*/ 269194 h 4939827"/>
              <a:gd name="connsiteX134" fmla="*/ 4635061 w 12192000"/>
              <a:gd name="connsiteY134" fmla="*/ 280682 h 4939827"/>
              <a:gd name="connsiteX135" fmla="*/ 4807427 w 12192000"/>
              <a:gd name="connsiteY135" fmla="*/ 276835 h 4939827"/>
              <a:gd name="connsiteX136" fmla="*/ 5028933 w 12192000"/>
              <a:gd name="connsiteY136" fmla="*/ 183887 h 4939827"/>
              <a:gd name="connsiteX137" fmla="*/ 5093642 w 12192000"/>
              <a:gd name="connsiteY137" fmla="*/ 177214 h 4939827"/>
              <a:gd name="connsiteX138" fmla="*/ 5102642 w 12192000"/>
              <a:gd name="connsiteY138" fmla="*/ 186816 h 4939827"/>
              <a:gd name="connsiteX139" fmla="*/ 5193590 w 12192000"/>
              <a:gd name="connsiteY139" fmla="*/ 156458 h 4939827"/>
              <a:gd name="connsiteX140" fmla="*/ 5323922 w 12192000"/>
              <a:gd name="connsiteY140" fmla="*/ 146332 h 4939827"/>
              <a:gd name="connsiteX141" fmla="*/ 5421860 w 12192000"/>
              <a:gd name="connsiteY141" fmla="*/ 167298 h 4939827"/>
              <a:gd name="connsiteX142" fmla="*/ 5476948 w 12192000"/>
              <a:gd name="connsiteY142" fmla="*/ 173249 h 4939827"/>
              <a:gd name="connsiteX143" fmla="*/ 5516842 w 12192000"/>
              <a:gd name="connsiteY143" fmla="*/ 184018 h 4939827"/>
              <a:gd name="connsiteX144" fmla="*/ 5619415 w 12192000"/>
              <a:gd name="connsiteY144" fmla="*/ 176781 h 4939827"/>
              <a:gd name="connsiteX145" fmla="*/ 5789867 w 12192000"/>
              <a:gd name="connsiteY145" fmla="*/ 150304 h 4939827"/>
              <a:gd name="connsiteX146" fmla="*/ 5825953 w 12192000"/>
              <a:gd name="connsiteY146" fmla="*/ 147907 h 4939827"/>
              <a:gd name="connsiteX147" fmla="*/ 5856168 w 12192000"/>
              <a:gd name="connsiteY147" fmla="*/ 158719 h 4939827"/>
              <a:gd name="connsiteX148" fmla="*/ 5862476 w 12192000"/>
              <a:gd name="connsiteY148" fmla="*/ 172447 h 4939827"/>
              <a:gd name="connsiteX149" fmla="*/ 5882195 w 12192000"/>
              <a:gd name="connsiteY149" fmla="*/ 173195 h 4939827"/>
              <a:gd name="connsiteX150" fmla="*/ 5952585 w 12192000"/>
              <a:gd name="connsiteY150" fmla="*/ 161012 h 4939827"/>
              <a:gd name="connsiteX151" fmla="*/ 6001964 w 12192000"/>
              <a:gd name="connsiteY151" fmla="*/ 154786 h 4939827"/>
              <a:gd name="connsiteX152" fmla="*/ 6184207 w 12192000"/>
              <a:gd name="connsiteY152" fmla="*/ 132658 h 4939827"/>
              <a:gd name="connsiteX153" fmla="*/ 6415830 w 12192000"/>
              <a:gd name="connsiteY153" fmla="*/ 136006 h 4939827"/>
              <a:gd name="connsiteX154" fmla="*/ 6756965 w 12192000"/>
              <a:gd name="connsiteY154" fmla="*/ 57636 h 4939827"/>
              <a:gd name="connsiteX155" fmla="*/ 6819400 w 12192000"/>
              <a:gd name="connsiteY155" fmla="*/ 30742 h 4939827"/>
              <a:gd name="connsiteX156" fmla="*/ 6986370 w 12192000"/>
              <a:gd name="connsiteY156" fmla="*/ 12659 h 4939827"/>
              <a:gd name="connsiteX157" fmla="*/ 6989536 w 12192000"/>
              <a:gd name="connsiteY157" fmla="*/ 14528 h 4939827"/>
              <a:gd name="connsiteX158" fmla="*/ 7015933 w 12192000"/>
              <a:gd name="connsiteY158" fmla="*/ 9653 h 4939827"/>
              <a:gd name="connsiteX159" fmla="*/ 7020592 w 12192000"/>
              <a:gd name="connsiteY159" fmla="*/ 1651 h 4939827"/>
              <a:gd name="connsiteX160" fmla="*/ 7025905 w 12192000"/>
              <a:gd name="connsiteY16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33396 w 12192000"/>
              <a:gd name="connsiteY50" fmla="*/ 274803 h 4939827"/>
              <a:gd name="connsiteX51" fmla="*/ 9371484 w 12192000"/>
              <a:gd name="connsiteY51" fmla="*/ 329634 h 4939827"/>
              <a:gd name="connsiteX52" fmla="*/ 9404829 w 12192000"/>
              <a:gd name="connsiteY52" fmla="*/ 339038 h 4939827"/>
              <a:gd name="connsiteX53" fmla="*/ 9427021 w 12192000"/>
              <a:gd name="connsiteY53" fmla="*/ 358784 h 4939827"/>
              <a:gd name="connsiteX54" fmla="*/ 9670844 w 12192000"/>
              <a:gd name="connsiteY54" fmla="*/ 405128 h 4939827"/>
              <a:gd name="connsiteX55" fmla="*/ 9816083 w 12192000"/>
              <a:gd name="connsiteY55" fmla="*/ 416573 h 4939827"/>
              <a:gd name="connsiteX56" fmla="*/ 9936741 w 12192000"/>
              <a:gd name="connsiteY56" fmla="*/ 437044 h 4939827"/>
              <a:gd name="connsiteX57" fmla="*/ 10050093 w 12192000"/>
              <a:gd name="connsiteY57" fmla="*/ 443783 h 4939827"/>
              <a:gd name="connsiteX58" fmla="*/ 10130090 w 12192000"/>
              <a:gd name="connsiteY58" fmla="*/ 459520 h 4939827"/>
              <a:gd name="connsiteX59" fmla="*/ 10173456 w 12192000"/>
              <a:gd name="connsiteY59" fmla="*/ 457749 h 4939827"/>
              <a:gd name="connsiteX60" fmla="*/ 10218232 w 12192000"/>
              <a:gd name="connsiteY60" fmla="*/ 459820 h 4939827"/>
              <a:gd name="connsiteX61" fmla="*/ 10354176 w 12192000"/>
              <a:gd name="connsiteY61" fmla="*/ 471377 h 4939827"/>
              <a:gd name="connsiteX62" fmla="*/ 10430681 w 12192000"/>
              <a:gd name="connsiteY62" fmla="*/ 481226 h 4939827"/>
              <a:gd name="connsiteX63" fmla="*/ 10478169 w 12192000"/>
              <a:gd name="connsiteY63" fmla="*/ 481774 h 4939827"/>
              <a:gd name="connsiteX64" fmla="*/ 10540907 w 12192000"/>
              <a:gd name="connsiteY64" fmla="*/ 485607 h 4939827"/>
              <a:gd name="connsiteX65" fmla="*/ 10614941 w 12192000"/>
              <a:gd name="connsiteY65" fmla="*/ 487592 h 4939827"/>
              <a:gd name="connsiteX66" fmla="*/ 10674098 w 12192000"/>
              <a:gd name="connsiteY66" fmla="*/ 521656 h 4939827"/>
              <a:gd name="connsiteX67" fmla="*/ 10874834 w 12192000"/>
              <a:gd name="connsiteY67" fmla="*/ 574867 h 4939827"/>
              <a:gd name="connsiteX68" fmla="*/ 10944981 w 12192000"/>
              <a:gd name="connsiteY68" fmla="*/ 615042 h 4939827"/>
              <a:gd name="connsiteX69" fmla="*/ 11006376 w 12192000"/>
              <a:gd name="connsiteY69" fmla="*/ 645957 h 4939827"/>
              <a:gd name="connsiteX70" fmla="*/ 11076308 w 12192000"/>
              <a:gd name="connsiteY70" fmla="*/ 675698 h 4939827"/>
              <a:gd name="connsiteX71" fmla="*/ 11148789 w 12192000"/>
              <a:gd name="connsiteY71" fmla="*/ 685041 h 4939827"/>
              <a:gd name="connsiteX72" fmla="*/ 11249129 w 12192000"/>
              <a:gd name="connsiteY72" fmla="*/ 684218 h 4939827"/>
              <a:gd name="connsiteX73" fmla="*/ 11299915 w 12192000"/>
              <a:gd name="connsiteY73" fmla="*/ 692177 h 4939827"/>
              <a:gd name="connsiteX74" fmla="*/ 11386973 w 12192000"/>
              <a:gd name="connsiteY74" fmla="*/ 708209 h 4939827"/>
              <a:gd name="connsiteX75" fmla="*/ 11500105 w 12192000"/>
              <a:gd name="connsiteY75" fmla="*/ 735014 h 4939827"/>
              <a:gd name="connsiteX76" fmla="*/ 11621735 w 12192000"/>
              <a:gd name="connsiteY76" fmla="*/ 789584 h 4939827"/>
              <a:gd name="connsiteX77" fmla="*/ 11691200 w 12192000"/>
              <a:gd name="connsiteY77" fmla="*/ 867902 h 4939827"/>
              <a:gd name="connsiteX78" fmla="*/ 11819427 w 12192000"/>
              <a:gd name="connsiteY78" fmla="*/ 911634 h 4939827"/>
              <a:gd name="connsiteX79" fmla="*/ 11969720 w 12192000"/>
              <a:gd name="connsiteY79" fmla="*/ 964737 h 4939827"/>
              <a:gd name="connsiteX80" fmla="*/ 12055766 w 12192000"/>
              <a:gd name="connsiteY80" fmla="*/ 991268 h 4939827"/>
              <a:gd name="connsiteX81" fmla="*/ 12171539 w 12192000"/>
              <a:gd name="connsiteY81" fmla="*/ 995427 h 4939827"/>
              <a:gd name="connsiteX82" fmla="*/ 12187831 w 12192000"/>
              <a:gd name="connsiteY82" fmla="*/ 996580 h 4939827"/>
              <a:gd name="connsiteX83" fmla="*/ 12192000 w 12192000"/>
              <a:gd name="connsiteY83" fmla="*/ 996726 h 4939827"/>
              <a:gd name="connsiteX84" fmla="*/ 12192000 w 12192000"/>
              <a:gd name="connsiteY84" fmla="*/ 4939827 h 4939827"/>
              <a:gd name="connsiteX85" fmla="*/ 0 w 12192000"/>
              <a:gd name="connsiteY85" fmla="*/ 4939827 h 4939827"/>
              <a:gd name="connsiteX86" fmla="*/ 0 w 12192000"/>
              <a:gd name="connsiteY86" fmla="*/ 512043 h 4939827"/>
              <a:gd name="connsiteX87" fmla="*/ 7381 w 12192000"/>
              <a:gd name="connsiteY87" fmla="*/ 512580 h 4939827"/>
              <a:gd name="connsiteX88" fmla="*/ 100029 w 12192000"/>
              <a:gd name="connsiteY88" fmla="*/ 504758 h 4939827"/>
              <a:gd name="connsiteX89" fmla="*/ 155244 w 12192000"/>
              <a:gd name="connsiteY89" fmla="*/ 525130 h 4939827"/>
              <a:gd name="connsiteX90" fmla="*/ 254366 w 12192000"/>
              <a:gd name="connsiteY90" fmla="*/ 534449 h 4939827"/>
              <a:gd name="connsiteX91" fmla="*/ 447292 w 12192000"/>
              <a:gd name="connsiteY91" fmla="*/ 542725 h 4939827"/>
              <a:gd name="connsiteX92" fmla="*/ 628105 w 12192000"/>
              <a:gd name="connsiteY92" fmla="*/ 547853 h 4939827"/>
              <a:gd name="connsiteX93" fmla="*/ 783146 w 12192000"/>
              <a:gd name="connsiteY93" fmla="*/ 591799 h 4939827"/>
              <a:gd name="connsiteX94" fmla="*/ 1043676 w 12192000"/>
              <a:gd name="connsiteY94" fmla="*/ 591887 h 4939827"/>
              <a:gd name="connsiteX95" fmla="*/ 1281816 w 12192000"/>
              <a:gd name="connsiteY95" fmla="*/ 520946 h 4939827"/>
              <a:gd name="connsiteX96" fmla="*/ 1486347 w 12192000"/>
              <a:gd name="connsiteY96" fmla="*/ 487310 h 4939827"/>
              <a:gd name="connsiteX97" fmla="*/ 1568079 w 12192000"/>
              <a:gd name="connsiteY97" fmla="*/ 462531 h 4939827"/>
              <a:gd name="connsiteX98" fmla="*/ 1622516 w 12192000"/>
              <a:gd name="connsiteY98" fmla="*/ 466058 h 4939827"/>
              <a:gd name="connsiteX99" fmla="*/ 1655457 w 12192000"/>
              <a:gd name="connsiteY99" fmla="*/ 465359 h 4939827"/>
              <a:gd name="connsiteX100" fmla="*/ 1717454 w 12192000"/>
              <a:gd name="connsiteY100" fmla="*/ 417203 h 4939827"/>
              <a:gd name="connsiteX101" fmla="*/ 1913794 w 12192000"/>
              <a:gd name="connsiteY101" fmla="*/ 365255 h 4939827"/>
              <a:gd name="connsiteX102" fmla="*/ 2129762 w 12192000"/>
              <a:gd name="connsiteY102" fmla="*/ 367832 h 4939827"/>
              <a:gd name="connsiteX103" fmla="*/ 2376970 w 12192000"/>
              <a:gd name="connsiteY103" fmla="*/ 350129 h 4939827"/>
              <a:gd name="connsiteX104" fmla="*/ 2480155 w 12192000"/>
              <a:gd name="connsiteY104" fmla="*/ 359227 h 4939827"/>
              <a:gd name="connsiteX105" fmla="*/ 2586782 w 12192000"/>
              <a:gd name="connsiteY105" fmla="*/ 339352 h 4939827"/>
              <a:gd name="connsiteX106" fmla="*/ 2679617 w 12192000"/>
              <a:gd name="connsiteY106" fmla="*/ 305383 h 4939827"/>
              <a:gd name="connsiteX107" fmla="*/ 2788947 w 12192000"/>
              <a:gd name="connsiteY107" fmla="*/ 250375 h 4939827"/>
              <a:gd name="connsiteX108" fmla="*/ 2965530 w 12192000"/>
              <a:gd name="connsiteY108" fmla="*/ 245958 h 4939827"/>
              <a:gd name="connsiteX109" fmla="*/ 3103677 w 12192000"/>
              <a:gd name="connsiteY109" fmla="*/ 209527 h 4939827"/>
              <a:gd name="connsiteX110" fmla="*/ 3126759 w 12192000"/>
              <a:gd name="connsiteY110" fmla="*/ 211226 h 4939827"/>
              <a:gd name="connsiteX111" fmla="*/ 3164020 w 12192000"/>
              <a:gd name="connsiteY111" fmla="*/ 212779 h 4939827"/>
              <a:gd name="connsiteX112" fmla="*/ 3285019 w 12192000"/>
              <a:gd name="connsiteY112" fmla="*/ 220535 h 4939827"/>
              <a:gd name="connsiteX113" fmla="*/ 3365154 w 12192000"/>
              <a:gd name="connsiteY113" fmla="*/ 226416 h 4939827"/>
              <a:gd name="connsiteX114" fmla="*/ 3367507 w 12192000"/>
              <a:gd name="connsiteY114" fmla="*/ 225416 h 4939827"/>
              <a:gd name="connsiteX115" fmla="*/ 3387567 w 12192000"/>
              <a:gd name="connsiteY115" fmla="*/ 227103 h 4939827"/>
              <a:gd name="connsiteX116" fmla="*/ 3498001 w 12192000"/>
              <a:gd name="connsiteY116" fmla="*/ 231941 h 4939827"/>
              <a:gd name="connsiteX117" fmla="*/ 3561557 w 12192000"/>
              <a:gd name="connsiteY117" fmla="*/ 228095 h 4939827"/>
              <a:gd name="connsiteX118" fmla="*/ 3611920 w 12192000"/>
              <a:gd name="connsiteY118" fmla="*/ 218094 h 4939827"/>
              <a:gd name="connsiteX119" fmla="*/ 3620528 w 12192000"/>
              <a:gd name="connsiteY119" fmla="*/ 218788 h 4939827"/>
              <a:gd name="connsiteX120" fmla="*/ 3620766 w 12192000"/>
              <a:gd name="connsiteY120" fmla="*/ 218511 h 4939827"/>
              <a:gd name="connsiteX121" fmla="*/ 3629977 w 12192000"/>
              <a:gd name="connsiteY121" fmla="*/ 218664 h 4939827"/>
              <a:gd name="connsiteX122" fmla="*/ 3636217 w 12192000"/>
              <a:gd name="connsiteY122" fmla="*/ 220048 h 4939827"/>
              <a:gd name="connsiteX123" fmla="*/ 3709484 w 12192000"/>
              <a:gd name="connsiteY123" fmla="*/ 186927 h 4939827"/>
              <a:gd name="connsiteX124" fmla="*/ 3761342 w 12192000"/>
              <a:gd name="connsiteY124" fmla="*/ 177474 h 4939827"/>
              <a:gd name="connsiteX125" fmla="*/ 3799748 w 12192000"/>
              <a:gd name="connsiteY125" fmla="*/ 167154 h 4939827"/>
              <a:gd name="connsiteX126" fmla="*/ 3922756 w 12192000"/>
              <a:gd name="connsiteY126" fmla="*/ 194044 h 4939827"/>
              <a:gd name="connsiteX127" fmla="*/ 4028476 w 12192000"/>
              <a:gd name="connsiteY127" fmla="*/ 223679 h 4939827"/>
              <a:gd name="connsiteX128" fmla="*/ 4191582 w 12192000"/>
              <a:gd name="connsiteY128" fmla="*/ 238952 h 4939827"/>
              <a:gd name="connsiteX129" fmla="*/ 4251024 w 12192000"/>
              <a:gd name="connsiteY129" fmla="*/ 240874 h 4939827"/>
              <a:gd name="connsiteX130" fmla="*/ 4355275 w 12192000"/>
              <a:gd name="connsiteY130" fmla="*/ 260205 h 4939827"/>
              <a:gd name="connsiteX131" fmla="*/ 4423807 w 12192000"/>
              <a:gd name="connsiteY131" fmla="*/ 270366 h 4939827"/>
              <a:gd name="connsiteX132" fmla="*/ 4558432 w 12192000"/>
              <a:gd name="connsiteY132" fmla="*/ 269194 h 4939827"/>
              <a:gd name="connsiteX133" fmla="*/ 4635061 w 12192000"/>
              <a:gd name="connsiteY133" fmla="*/ 280682 h 4939827"/>
              <a:gd name="connsiteX134" fmla="*/ 4807427 w 12192000"/>
              <a:gd name="connsiteY134" fmla="*/ 276835 h 4939827"/>
              <a:gd name="connsiteX135" fmla="*/ 5028933 w 12192000"/>
              <a:gd name="connsiteY135" fmla="*/ 183887 h 4939827"/>
              <a:gd name="connsiteX136" fmla="*/ 5093642 w 12192000"/>
              <a:gd name="connsiteY136" fmla="*/ 177214 h 4939827"/>
              <a:gd name="connsiteX137" fmla="*/ 5102642 w 12192000"/>
              <a:gd name="connsiteY137" fmla="*/ 186816 h 4939827"/>
              <a:gd name="connsiteX138" fmla="*/ 5193590 w 12192000"/>
              <a:gd name="connsiteY138" fmla="*/ 156458 h 4939827"/>
              <a:gd name="connsiteX139" fmla="*/ 5323922 w 12192000"/>
              <a:gd name="connsiteY139" fmla="*/ 146332 h 4939827"/>
              <a:gd name="connsiteX140" fmla="*/ 5421860 w 12192000"/>
              <a:gd name="connsiteY140" fmla="*/ 167298 h 4939827"/>
              <a:gd name="connsiteX141" fmla="*/ 5476948 w 12192000"/>
              <a:gd name="connsiteY141" fmla="*/ 173249 h 4939827"/>
              <a:gd name="connsiteX142" fmla="*/ 5516842 w 12192000"/>
              <a:gd name="connsiteY142" fmla="*/ 184018 h 4939827"/>
              <a:gd name="connsiteX143" fmla="*/ 5619415 w 12192000"/>
              <a:gd name="connsiteY143" fmla="*/ 176781 h 4939827"/>
              <a:gd name="connsiteX144" fmla="*/ 5789867 w 12192000"/>
              <a:gd name="connsiteY144" fmla="*/ 150304 h 4939827"/>
              <a:gd name="connsiteX145" fmla="*/ 5825953 w 12192000"/>
              <a:gd name="connsiteY145" fmla="*/ 147907 h 4939827"/>
              <a:gd name="connsiteX146" fmla="*/ 5856168 w 12192000"/>
              <a:gd name="connsiteY146" fmla="*/ 158719 h 4939827"/>
              <a:gd name="connsiteX147" fmla="*/ 5862476 w 12192000"/>
              <a:gd name="connsiteY147" fmla="*/ 172447 h 4939827"/>
              <a:gd name="connsiteX148" fmla="*/ 5882195 w 12192000"/>
              <a:gd name="connsiteY148" fmla="*/ 173195 h 4939827"/>
              <a:gd name="connsiteX149" fmla="*/ 5952585 w 12192000"/>
              <a:gd name="connsiteY149" fmla="*/ 161012 h 4939827"/>
              <a:gd name="connsiteX150" fmla="*/ 6001964 w 12192000"/>
              <a:gd name="connsiteY150" fmla="*/ 154786 h 4939827"/>
              <a:gd name="connsiteX151" fmla="*/ 6184207 w 12192000"/>
              <a:gd name="connsiteY151" fmla="*/ 132658 h 4939827"/>
              <a:gd name="connsiteX152" fmla="*/ 6415830 w 12192000"/>
              <a:gd name="connsiteY152" fmla="*/ 136006 h 4939827"/>
              <a:gd name="connsiteX153" fmla="*/ 6756965 w 12192000"/>
              <a:gd name="connsiteY153" fmla="*/ 57636 h 4939827"/>
              <a:gd name="connsiteX154" fmla="*/ 6819400 w 12192000"/>
              <a:gd name="connsiteY154" fmla="*/ 30742 h 4939827"/>
              <a:gd name="connsiteX155" fmla="*/ 6986370 w 12192000"/>
              <a:gd name="connsiteY155" fmla="*/ 12659 h 4939827"/>
              <a:gd name="connsiteX156" fmla="*/ 6989536 w 12192000"/>
              <a:gd name="connsiteY156" fmla="*/ 14528 h 4939827"/>
              <a:gd name="connsiteX157" fmla="*/ 7015933 w 12192000"/>
              <a:gd name="connsiteY157" fmla="*/ 9653 h 4939827"/>
              <a:gd name="connsiteX158" fmla="*/ 7020592 w 12192000"/>
              <a:gd name="connsiteY158" fmla="*/ 1651 h 4939827"/>
              <a:gd name="connsiteX159" fmla="*/ 7025905 w 12192000"/>
              <a:gd name="connsiteY15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83638 w 12192000"/>
              <a:gd name="connsiteY50" fmla="*/ 299924 h 4939827"/>
              <a:gd name="connsiteX51" fmla="*/ 9371484 w 12192000"/>
              <a:gd name="connsiteY51" fmla="*/ 329634 h 4939827"/>
              <a:gd name="connsiteX52" fmla="*/ 9404829 w 12192000"/>
              <a:gd name="connsiteY52" fmla="*/ 339038 h 4939827"/>
              <a:gd name="connsiteX53" fmla="*/ 9427021 w 12192000"/>
              <a:gd name="connsiteY53" fmla="*/ 358784 h 4939827"/>
              <a:gd name="connsiteX54" fmla="*/ 9670844 w 12192000"/>
              <a:gd name="connsiteY54" fmla="*/ 405128 h 4939827"/>
              <a:gd name="connsiteX55" fmla="*/ 9816083 w 12192000"/>
              <a:gd name="connsiteY55" fmla="*/ 416573 h 4939827"/>
              <a:gd name="connsiteX56" fmla="*/ 9936741 w 12192000"/>
              <a:gd name="connsiteY56" fmla="*/ 437044 h 4939827"/>
              <a:gd name="connsiteX57" fmla="*/ 10050093 w 12192000"/>
              <a:gd name="connsiteY57" fmla="*/ 443783 h 4939827"/>
              <a:gd name="connsiteX58" fmla="*/ 10130090 w 12192000"/>
              <a:gd name="connsiteY58" fmla="*/ 459520 h 4939827"/>
              <a:gd name="connsiteX59" fmla="*/ 10173456 w 12192000"/>
              <a:gd name="connsiteY59" fmla="*/ 457749 h 4939827"/>
              <a:gd name="connsiteX60" fmla="*/ 10218232 w 12192000"/>
              <a:gd name="connsiteY60" fmla="*/ 459820 h 4939827"/>
              <a:gd name="connsiteX61" fmla="*/ 10354176 w 12192000"/>
              <a:gd name="connsiteY61" fmla="*/ 471377 h 4939827"/>
              <a:gd name="connsiteX62" fmla="*/ 10430681 w 12192000"/>
              <a:gd name="connsiteY62" fmla="*/ 481226 h 4939827"/>
              <a:gd name="connsiteX63" fmla="*/ 10478169 w 12192000"/>
              <a:gd name="connsiteY63" fmla="*/ 481774 h 4939827"/>
              <a:gd name="connsiteX64" fmla="*/ 10540907 w 12192000"/>
              <a:gd name="connsiteY64" fmla="*/ 485607 h 4939827"/>
              <a:gd name="connsiteX65" fmla="*/ 10614941 w 12192000"/>
              <a:gd name="connsiteY65" fmla="*/ 487592 h 4939827"/>
              <a:gd name="connsiteX66" fmla="*/ 10674098 w 12192000"/>
              <a:gd name="connsiteY66" fmla="*/ 521656 h 4939827"/>
              <a:gd name="connsiteX67" fmla="*/ 10874834 w 12192000"/>
              <a:gd name="connsiteY67" fmla="*/ 574867 h 4939827"/>
              <a:gd name="connsiteX68" fmla="*/ 10944981 w 12192000"/>
              <a:gd name="connsiteY68" fmla="*/ 615042 h 4939827"/>
              <a:gd name="connsiteX69" fmla="*/ 11006376 w 12192000"/>
              <a:gd name="connsiteY69" fmla="*/ 645957 h 4939827"/>
              <a:gd name="connsiteX70" fmla="*/ 11076308 w 12192000"/>
              <a:gd name="connsiteY70" fmla="*/ 675698 h 4939827"/>
              <a:gd name="connsiteX71" fmla="*/ 11148789 w 12192000"/>
              <a:gd name="connsiteY71" fmla="*/ 685041 h 4939827"/>
              <a:gd name="connsiteX72" fmla="*/ 11249129 w 12192000"/>
              <a:gd name="connsiteY72" fmla="*/ 684218 h 4939827"/>
              <a:gd name="connsiteX73" fmla="*/ 11299915 w 12192000"/>
              <a:gd name="connsiteY73" fmla="*/ 692177 h 4939827"/>
              <a:gd name="connsiteX74" fmla="*/ 11386973 w 12192000"/>
              <a:gd name="connsiteY74" fmla="*/ 708209 h 4939827"/>
              <a:gd name="connsiteX75" fmla="*/ 11500105 w 12192000"/>
              <a:gd name="connsiteY75" fmla="*/ 735014 h 4939827"/>
              <a:gd name="connsiteX76" fmla="*/ 11621735 w 12192000"/>
              <a:gd name="connsiteY76" fmla="*/ 789584 h 4939827"/>
              <a:gd name="connsiteX77" fmla="*/ 11691200 w 12192000"/>
              <a:gd name="connsiteY77" fmla="*/ 867902 h 4939827"/>
              <a:gd name="connsiteX78" fmla="*/ 11819427 w 12192000"/>
              <a:gd name="connsiteY78" fmla="*/ 911634 h 4939827"/>
              <a:gd name="connsiteX79" fmla="*/ 11969720 w 12192000"/>
              <a:gd name="connsiteY79" fmla="*/ 964737 h 4939827"/>
              <a:gd name="connsiteX80" fmla="*/ 12055766 w 12192000"/>
              <a:gd name="connsiteY80" fmla="*/ 991268 h 4939827"/>
              <a:gd name="connsiteX81" fmla="*/ 12171539 w 12192000"/>
              <a:gd name="connsiteY81" fmla="*/ 995427 h 4939827"/>
              <a:gd name="connsiteX82" fmla="*/ 12187831 w 12192000"/>
              <a:gd name="connsiteY82" fmla="*/ 996580 h 4939827"/>
              <a:gd name="connsiteX83" fmla="*/ 12192000 w 12192000"/>
              <a:gd name="connsiteY83" fmla="*/ 996726 h 4939827"/>
              <a:gd name="connsiteX84" fmla="*/ 12192000 w 12192000"/>
              <a:gd name="connsiteY84" fmla="*/ 4939827 h 4939827"/>
              <a:gd name="connsiteX85" fmla="*/ 0 w 12192000"/>
              <a:gd name="connsiteY85" fmla="*/ 4939827 h 4939827"/>
              <a:gd name="connsiteX86" fmla="*/ 0 w 12192000"/>
              <a:gd name="connsiteY86" fmla="*/ 512043 h 4939827"/>
              <a:gd name="connsiteX87" fmla="*/ 7381 w 12192000"/>
              <a:gd name="connsiteY87" fmla="*/ 512580 h 4939827"/>
              <a:gd name="connsiteX88" fmla="*/ 100029 w 12192000"/>
              <a:gd name="connsiteY88" fmla="*/ 504758 h 4939827"/>
              <a:gd name="connsiteX89" fmla="*/ 155244 w 12192000"/>
              <a:gd name="connsiteY89" fmla="*/ 525130 h 4939827"/>
              <a:gd name="connsiteX90" fmla="*/ 254366 w 12192000"/>
              <a:gd name="connsiteY90" fmla="*/ 534449 h 4939827"/>
              <a:gd name="connsiteX91" fmla="*/ 447292 w 12192000"/>
              <a:gd name="connsiteY91" fmla="*/ 542725 h 4939827"/>
              <a:gd name="connsiteX92" fmla="*/ 628105 w 12192000"/>
              <a:gd name="connsiteY92" fmla="*/ 547853 h 4939827"/>
              <a:gd name="connsiteX93" fmla="*/ 783146 w 12192000"/>
              <a:gd name="connsiteY93" fmla="*/ 591799 h 4939827"/>
              <a:gd name="connsiteX94" fmla="*/ 1043676 w 12192000"/>
              <a:gd name="connsiteY94" fmla="*/ 591887 h 4939827"/>
              <a:gd name="connsiteX95" fmla="*/ 1281816 w 12192000"/>
              <a:gd name="connsiteY95" fmla="*/ 520946 h 4939827"/>
              <a:gd name="connsiteX96" fmla="*/ 1486347 w 12192000"/>
              <a:gd name="connsiteY96" fmla="*/ 487310 h 4939827"/>
              <a:gd name="connsiteX97" fmla="*/ 1568079 w 12192000"/>
              <a:gd name="connsiteY97" fmla="*/ 462531 h 4939827"/>
              <a:gd name="connsiteX98" fmla="*/ 1622516 w 12192000"/>
              <a:gd name="connsiteY98" fmla="*/ 466058 h 4939827"/>
              <a:gd name="connsiteX99" fmla="*/ 1655457 w 12192000"/>
              <a:gd name="connsiteY99" fmla="*/ 465359 h 4939827"/>
              <a:gd name="connsiteX100" fmla="*/ 1717454 w 12192000"/>
              <a:gd name="connsiteY100" fmla="*/ 417203 h 4939827"/>
              <a:gd name="connsiteX101" fmla="*/ 1913794 w 12192000"/>
              <a:gd name="connsiteY101" fmla="*/ 365255 h 4939827"/>
              <a:gd name="connsiteX102" fmla="*/ 2129762 w 12192000"/>
              <a:gd name="connsiteY102" fmla="*/ 367832 h 4939827"/>
              <a:gd name="connsiteX103" fmla="*/ 2376970 w 12192000"/>
              <a:gd name="connsiteY103" fmla="*/ 350129 h 4939827"/>
              <a:gd name="connsiteX104" fmla="*/ 2480155 w 12192000"/>
              <a:gd name="connsiteY104" fmla="*/ 359227 h 4939827"/>
              <a:gd name="connsiteX105" fmla="*/ 2586782 w 12192000"/>
              <a:gd name="connsiteY105" fmla="*/ 339352 h 4939827"/>
              <a:gd name="connsiteX106" fmla="*/ 2679617 w 12192000"/>
              <a:gd name="connsiteY106" fmla="*/ 305383 h 4939827"/>
              <a:gd name="connsiteX107" fmla="*/ 2788947 w 12192000"/>
              <a:gd name="connsiteY107" fmla="*/ 250375 h 4939827"/>
              <a:gd name="connsiteX108" fmla="*/ 2965530 w 12192000"/>
              <a:gd name="connsiteY108" fmla="*/ 245958 h 4939827"/>
              <a:gd name="connsiteX109" fmla="*/ 3103677 w 12192000"/>
              <a:gd name="connsiteY109" fmla="*/ 209527 h 4939827"/>
              <a:gd name="connsiteX110" fmla="*/ 3126759 w 12192000"/>
              <a:gd name="connsiteY110" fmla="*/ 211226 h 4939827"/>
              <a:gd name="connsiteX111" fmla="*/ 3164020 w 12192000"/>
              <a:gd name="connsiteY111" fmla="*/ 212779 h 4939827"/>
              <a:gd name="connsiteX112" fmla="*/ 3285019 w 12192000"/>
              <a:gd name="connsiteY112" fmla="*/ 220535 h 4939827"/>
              <a:gd name="connsiteX113" fmla="*/ 3365154 w 12192000"/>
              <a:gd name="connsiteY113" fmla="*/ 226416 h 4939827"/>
              <a:gd name="connsiteX114" fmla="*/ 3367507 w 12192000"/>
              <a:gd name="connsiteY114" fmla="*/ 225416 h 4939827"/>
              <a:gd name="connsiteX115" fmla="*/ 3387567 w 12192000"/>
              <a:gd name="connsiteY115" fmla="*/ 227103 h 4939827"/>
              <a:gd name="connsiteX116" fmla="*/ 3498001 w 12192000"/>
              <a:gd name="connsiteY116" fmla="*/ 231941 h 4939827"/>
              <a:gd name="connsiteX117" fmla="*/ 3561557 w 12192000"/>
              <a:gd name="connsiteY117" fmla="*/ 228095 h 4939827"/>
              <a:gd name="connsiteX118" fmla="*/ 3611920 w 12192000"/>
              <a:gd name="connsiteY118" fmla="*/ 218094 h 4939827"/>
              <a:gd name="connsiteX119" fmla="*/ 3620528 w 12192000"/>
              <a:gd name="connsiteY119" fmla="*/ 218788 h 4939827"/>
              <a:gd name="connsiteX120" fmla="*/ 3620766 w 12192000"/>
              <a:gd name="connsiteY120" fmla="*/ 218511 h 4939827"/>
              <a:gd name="connsiteX121" fmla="*/ 3629977 w 12192000"/>
              <a:gd name="connsiteY121" fmla="*/ 218664 h 4939827"/>
              <a:gd name="connsiteX122" fmla="*/ 3636217 w 12192000"/>
              <a:gd name="connsiteY122" fmla="*/ 220048 h 4939827"/>
              <a:gd name="connsiteX123" fmla="*/ 3709484 w 12192000"/>
              <a:gd name="connsiteY123" fmla="*/ 186927 h 4939827"/>
              <a:gd name="connsiteX124" fmla="*/ 3761342 w 12192000"/>
              <a:gd name="connsiteY124" fmla="*/ 177474 h 4939827"/>
              <a:gd name="connsiteX125" fmla="*/ 3799748 w 12192000"/>
              <a:gd name="connsiteY125" fmla="*/ 167154 h 4939827"/>
              <a:gd name="connsiteX126" fmla="*/ 3922756 w 12192000"/>
              <a:gd name="connsiteY126" fmla="*/ 194044 h 4939827"/>
              <a:gd name="connsiteX127" fmla="*/ 4028476 w 12192000"/>
              <a:gd name="connsiteY127" fmla="*/ 223679 h 4939827"/>
              <a:gd name="connsiteX128" fmla="*/ 4191582 w 12192000"/>
              <a:gd name="connsiteY128" fmla="*/ 238952 h 4939827"/>
              <a:gd name="connsiteX129" fmla="*/ 4251024 w 12192000"/>
              <a:gd name="connsiteY129" fmla="*/ 240874 h 4939827"/>
              <a:gd name="connsiteX130" fmla="*/ 4355275 w 12192000"/>
              <a:gd name="connsiteY130" fmla="*/ 260205 h 4939827"/>
              <a:gd name="connsiteX131" fmla="*/ 4423807 w 12192000"/>
              <a:gd name="connsiteY131" fmla="*/ 270366 h 4939827"/>
              <a:gd name="connsiteX132" fmla="*/ 4558432 w 12192000"/>
              <a:gd name="connsiteY132" fmla="*/ 269194 h 4939827"/>
              <a:gd name="connsiteX133" fmla="*/ 4635061 w 12192000"/>
              <a:gd name="connsiteY133" fmla="*/ 280682 h 4939827"/>
              <a:gd name="connsiteX134" fmla="*/ 4807427 w 12192000"/>
              <a:gd name="connsiteY134" fmla="*/ 276835 h 4939827"/>
              <a:gd name="connsiteX135" fmla="*/ 5028933 w 12192000"/>
              <a:gd name="connsiteY135" fmla="*/ 183887 h 4939827"/>
              <a:gd name="connsiteX136" fmla="*/ 5093642 w 12192000"/>
              <a:gd name="connsiteY136" fmla="*/ 177214 h 4939827"/>
              <a:gd name="connsiteX137" fmla="*/ 5102642 w 12192000"/>
              <a:gd name="connsiteY137" fmla="*/ 186816 h 4939827"/>
              <a:gd name="connsiteX138" fmla="*/ 5193590 w 12192000"/>
              <a:gd name="connsiteY138" fmla="*/ 156458 h 4939827"/>
              <a:gd name="connsiteX139" fmla="*/ 5323922 w 12192000"/>
              <a:gd name="connsiteY139" fmla="*/ 146332 h 4939827"/>
              <a:gd name="connsiteX140" fmla="*/ 5421860 w 12192000"/>
              <a:gd name="connsiteY140" fmla="*/ 167298 h 4939827"/>
              <a:gd name="connsiteX141" fmla="*/ 5476948 w 12192000"/>
              <a:gd name="connsiteY141" fmla="*/ 173249 h 4939827"/>
              <a:gd name="connsiteX142" fmla="*/ 5516842 w 12192000"/>
              <a:gd name="connsiteY142" fmla="*/ 184018 h 4939827"/>
              <a:gd name="connsiteX143" fmla="*/ 5619415 w 12192000"/>
              <a:gd name="connsiteY143" fmla="*/ 176781 h 4939827"/>
              <a:gd name="connsiteX144" fmla="*/ 5789867 w 12192000"/>
              <a:gd name="connsiteY144" fmla="*/ 150304 h 4939827"/>
              <a:gd name="connsiteX145" fmla="*/ 5825953 w 12192000"/>
              <a:gd name="connsiteY145" fmla="*/ 147907 h 4939827"/>
              <a:gd name="connsiteX146" fmla="*/ 5856168 w 12192000"/>
              <a:gd name="connsiteY146" fmla="*/ 158719 h 4939827"/>
              <a:gd name="connsiteX147" fmla="*/ 5862476 w 12192000"/>
              <a:gd name="connsiteY147" fmla="*/ 172447 h 4939827"/>
              <a:gd name="connsiteX148" fmla="*/ 5882195 w 12192000"/>
              <a:gd name="connsiteY148" fmla="*/ 173195 h 4939827"/>
              <a:gd name="connsiteX149" fmla="*/ 5952585 w 12192000"/>
              <a:gd name="connsiteY149" fmla="*/ 161012 h 4939827"/>
              <a:gd name="connsiteX150" fmla="*/ 6001964 w 12192000"/>
              <a:gd name="connsiteY150" fmla="*/ 154786 h 4939827"/>
              <a:gd name="connsiteX151" fmla="*/ 6184207 w 12192000"/>
              <a:gd name="connsiteY151" fmla="*/ 132658 h 4939827"/>
              <a:gd name="connsiteX152" fmla="*/ 6415830 w 12192000"/>
              <a:gd name="connsiteY152" fmla="*/ 136006 h 4939827"/>
              <a:gd name="connsiteX153" fmla="*/ 6756965 w 12192000"/>
              <a:gd name="connsiteY153" fmla="*/ 57636 h 4939827"/>
              <a:gd name="connsiteX154" fmla="*/ 6819400 w 12192000"/>
              <a:gd name="connsiteY154" fmla="*/ 30742 h 4939827"/>
              <a:gd name="connsiteX155" fmla="*/ 6986370 w 12192000"/>
              <a:gd name="connsiteY155" fmla="*/ 12659 h 4939827"/>
              <a:gd name="connsiteX156" fmla="*/ 6989536 w 12192000"/>
              <a:gd name="connsiteY156" fmla="*/ 14528 h 4939827"/>
              <a:gd name="connsiteX157" fmla="*/ 7015933 w 12192000"/>
              <a:gd name="connsiteY157" fmla="*/ 9653 h 4939827"/>
              <a:gd name="connsiteX158" fmla="*/ 7020592 w 12192000"/>
              <a:gd name="connsiteY158" fmla="*/ 1651 h 4939827"/>
              <a:gd name="connsiteX159" fmla="*/ 7025905 w 12192000"/>
              <a:gd name="connsiteY15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672650 w 12192000"/>
              <a:gd name="connsiteY30" fmla="*/ 254821 h 4939827"/>
              <a:gd name="connsiteX31" fmla="*/ 8785543 w 12192000"/>
              <a:gd name="connsiteY31" fmla="*/ 263406 h 4939827"/>
              <a:gd name="connsiteX32" fmla="*/ 8830588 w 12192000"/>
              <a:gd name="connsiteY32" fmla="*/ 265483 h 4939827"/>
              <a:gd name="connsiteX33" fmla="*/ 8905142 w 12192000"/>
              <a:gd name="connsiteY33" fmla="*/ 264958 h 4939827"/>
              <a:gd name="connsiteX34" fmla="*/ 8968582 w 12192000"/>
              <a:gd name="connsiteY34" fmla="*/ 262728 h 4939827"/>
              <a:gd name="connsiteX35" fmla="*/ 8972994 w 12192000"/>
              <a:gd name="connsiteY35" fmla="*/ 263284 h 4939827"/>
              <a:gd name="connsiteX36" fmla="*/ 9004605 w 12192000"/>
              <a:gd name="connsiteY36" fmla="*/ 258041 h 4939827"/>
              <a:gd name="connsiteX37" fmla="*/ 9016165 w 12192000"/>
              <a:gd name="connsiteY37" fmla="*/ 261258 h 4939827"/>
              <a:gd name="connsiteX38" fmla="*/ 9043297 w 12192000"/>
              <a:gd name="connsiteY38" fmla="*/ 281547 h 4939827"/>
              <a:gd name="connsiteX39" fmla="*/ 9048315 w 12192000"/>
              <a:gd name="connsiteY39" fmla="*/ 279264 h 4939827"/>
              <a:gd name="connsiteX40" fmla="*/ 9054706 w 12192000"/>
              <a:gd name="connsiteY40" fmla="*/ 278538 h 4939827"/>
              <a:gd name="connsiteX41" fmla="*/ 9070919 w 12192000"/>
              <a:gd name="connsiteY41" fmla="*/ 281810 h 4939827"/>
              <a:gd name="connsiteX42" fmla="*/ 9076813 w 12192000"/>
              <a:gd name="connsiteY42" fmla="*/ 283909 h 4939827"/>
              <a:gd name="connsiteX43" fmla="*/ 9085871 w 12192000"/>
              <a:gd name="connsiteY43" fmla="*/ 285133 h 4939827"/>
              <a:gd name="connsiteX44" fmla="*/ 9086159 w 12192000"/>
              <a:gd name="connsiteY44" fmla="*/ 284887 h 4939827"/>
              <a:gd name="connsiteX45" fmla="*/ 9134606 w 12192000"/>
              <a:gd name="connsiteY45" fmla="*/ 288168 h 4939827"/>
              <a:gd name="connsiteX46" fmla="*/ 9195590 w 12192000"/>
              <a:gd name="connsiteY46" fmla="*/ 279568 h 4939827"/>
              <a:gd name="connsiteX47" fmla="*/ 9219336 w 12192000"/>
              <a:gd name="connsiteY47" fmla="*/ 278133 h 4939827"/>
              <a:gd name="connsiteX48" fmla="*/ 9232362 w 12192000"/>
              <a:gd name="connsiteY48" fmla="*/ 275894 h 4939827"/>
              <a:gd name="connsiteX49" fmla="*/ 9283638 w 12192000"/>
              <a:gd name="connsiteY49" fmla="*/ 299924 h 4939827"/>
              <a:gd name="connsiteX50" fmla="*/ 9371484 w 12192000"/>
              <a:gd name="connsiteY50" fmla="*/ 329634 h 4939827"/>
              <a:gd name="connsiteX51" fmla="*/ 9404829 w 12192000"/>
              <a:gd name="connsiteY51" fmla="*/ 339038 h 4939827"/>
              <a:gd name="connsiteX52" fmla="*/ 9427021 w 12192000"/>
              <a:gd name="connsiteY52" fmla="*/ 358784 h 4939827"/>
              <a:gd name="connsiteX53" fmla="*/ 9670844 w 12192000"/>
              <a:gd name="connsiteY53" fmla="*/ 405128 h 4939827"/>
              <a:gd name="connsiteX54" fmla="*/ 9816083 w 12192000"/>
              <a:gd name="connsiteY54" fmla="*/ 416573 h 4939827"/>
              <a:gd name="connsiteX55" fmla="*/ 9936741 w 12192000"/>
              <a:gd name="connsiteY55" fmla="*/ 437044 h 4939827"/>
              <a:gd name="connsiteX56" fmla="*/ 10050093 w 12192000"/>
              <a:gd name="connsiteY56" fmla="*/ 443783 h 4939827"/>
              <a:gd name="connsiteX57" fmla="*/ 10130090 w 12192000"/>
              <a:gd name="connsiteY57" fmla="*/ 459520 h 4939827"/>
              <a:gd name="connsiteX58" fmla="*/ 10173456 w 12192000"/>
              <a:gd name="connsiteY58" fmla="*/ 457749 h 4939827"/>
              <a:gd name="connsiteX59" fmla="*/ 10218232 w 12192000"/>
              <a:gd name="connsiteY59" fmla="*/ 459820 h 4939827"/>
              <a:gd name="connsiteX60" fmla="*/ 10354176 w 12192000"/>
              <a:gd name="connsiteY60" fmla="*/ 471377 h 4939827"/>
              <a:gd name="connsiteX61" fmla="*/ 10430681 w 12192000"/>
              <a:gd name="connsiteY61" fmla="*/ 481226 h 4939827"/>
              <a:gd name="connsiteX62" fmla="*/ 10478169 w 12192000"/>
              <a:gd name="connsiteY62" fmla="*/ 481774 h 4939827"/>
              <a:gd name="connsiteX63" fmla="*/ 10540907 w 12192000"/>
              <a:gd name="connsiteY63" fmla="*/ 485607 h 4939827"/>
              <a:gd name="connsiteX64" fmla="*/ 10614941 w 12192000"/>
              <a:gd name="connsiteY64" fmla="*/ 487592 h 4939827"/>
              <a:gd name="connsiteX65" fmla="*/ 10674098 w 12192000"/>
              <a:gd name="connsiteY65" fmla="*/ 521656 h 4939827"/>
              <a:gd name="connsiteX66" fmla="*/ 10874834 w 12192000"/>
              <a:gd name="connsiteY66" fmla="*/ 574867 h 4939827"/>
              <a:gd name="connsiteX67" fmla="*/ 10944981 w 12192000"/>
              <a:gd name="connsiteY67" fmla="*/ 615042 h 4939827"/>
              <a:gd name="connsiteX68" fmla="*/ 11006376 w 12192000"/>
              <a:gd name="connsiteY68" fmla="*/ 645957 h 4939827"/>
              <a:gd name="connsiteX69" fmla="*/ 11076308 w 12192000"/>
              <a:gd name="connsiteY69" fmla="*/ 675698 h 4939827"/>
              <a:gd name="connsiteX70" fmla="*/ 11148789 w 12192000"/>
              <a:gd name="connsiteY70" fmla="*/ 685041 h 4939827"/>
              <a:gd name="connsiteX71" fmla="*/ 11249129 w 12192000"/>
              <a:gd name="connsiteY71" fmla="*/ 684218 h 4939827"/>
              <a:gd name="connsiteX72" fmla="*/ 11299915 w 12192000"/>
              <a:gd name="connsiteY72" fmla="*/ 692177 h 4939827"/>
              <a:gd name="connsiteX73" fmla="*/ 11386973 w 12192000"/>
              <a:gd name="connsiteY73" fmla="*/ 708209 h 4939827"/>
              <a:gd name="connsiteX74" fmla="*/ 11500105 w 12192000"/>
              <a:gd name="connsiteY74" fmla="*/ 735014 h 4939827"/>
              <a:gd name="connsiteX75" fmla="*/ 11621735 w 12192000"/>
              <a:gd name="connsiteY75" fmla="*/ 789584 h 4939827"/>
              <a:gd name="connsiteX76" fmla="*/ 11691200 w 12192000"/>
              <a:gd name="connsiteY76" fmla="*/ 867902 h 4939827"/>
              <a:gd name="connsiteX77" fmla="*/ 11819427 w 12192000"/>
              <a:gd name="connsiteY77" fmla="*/ 911634 h 4939827"/>
              <a:gd name="connsiteX78" fmla="*/ 11969720 w 12192000"/>
              <a:gd name="connsiteY78" fmla="*/ 964737 h 4939827"/>
              <a:gd name="connsiteX79" fmla="*/ 12055766 w 12192000"/>
              <a:gd name="connsiteY79" fmla="*/ 991268 h 4939827"/>
              <a:gd name="connsiteX80" fmla="*/ 12171539 w 12192000"/>
              <a:gd name="connsiteY80" fmla="*/ 995427 h 4939827"/>
              <a:gd name="connsiteX81" fmla="*/ 12187831 w 12192000"/>
              <a:gd name="connsiteY81" fmla="*/ 996580 h 4939827"/>
              <a:gd name="connsiteX82" fmla="*/ 12192000 w 12192000"/>
              <a:gd name="connsiteY82" fmla="*/ 996726 h 4939827"/>
              <a:gd name="connsiteX83" fmla="*/ 12192000 w 12192000"/>
              <a:gd name="connsiteY83" fmla="*/ 4939827 h 4939827"/>
              <a:gd name="connsiteX84" fmla="*/ 0 w 12192000"/>
              <a:gd name="connsiteY84" fmla="*/ 4939827 h 4939827"/>
              <a:gd name="connsiteX85" fmla="*/ 0 w 12192000"/>
              <a:gd name="connsiteY85" fmla="*/ 512043 h 4939827"/>
              <a:gd name="connsiteX86" fmla="*/ 7381 w 12192000"/>
              <a:gd name="connsiteY86" fmla="*/ 512580 h 4939827"/>
              <a:gd name="connsiteX87" fmla="*/ 100029 w 12192000"/>
              <a:gd name="connsiteY87" fmla="*/ 504758 h 4939827"/>
              <a:gd name="connsiteX88" fmla="*/ 155244 w 12192000"/>
              <a:gd name="connsiteY88" fmla="*/ 525130 h 4939827"/>
              <a:gd name="connsiteX89" fmla="*/ 254366 w 12192000"/>
              <a:gd name="connsiteY89" fmla="*/ 534449 h 4939827"/>
              <a:gd name="connsiteX90" fmla="*/ 447292 w 12192000"/>
              <a:gd name="connsiteY90" fmla="*/ 542725 h 4939827"/>
              <a:gd name="connsiteX91" fmla="*/ 628105 w 12192000"/>
              <a:gd name="connsiteY91" fmla="*/ 547853 h 4939827"/>
              <a:gd name="connsiteX92" fmla="*/ 783146 w 12192000"/>
              <a:gd name="connsiteY92" fmla="*/ 591799 h 4939827"/>
              <a:gd name="connsiteX93" fmla="*/ 1043676 w 12192000"/>
              <a:gd name="connsiteY93" fmla="*/ 591887 h 4939827"/>
              <a:gd name="connsiteX94" fmla="*/ 1281816 w 12192000"/>
              <a:gd name="connsiteY94" fmla="*/ 520946 h 4939827"/>
              <a:gd name="connsiteX95" fmla="*/ 1486347 w 12192000"/>
              <a:gd name="connsiteY95" fmla="*/ 487310 h 4939827"/>
              <a:gd name="connsiteX96" fmla="*/ 1568079 w 12192000"/>
              <a:gd name="connsiteY96" fmla="*/ 462531 h 4939827"/>
              <a:gd name="connsiteX97" fmla="*/ 1622516 w 12192000"/>
              <a:gd name="connsiteY97" fmla="*/ 466058 h 4939827"/>
              <a:gd name="connsiteX98" fmla="*/ 1655457 w 12192000"/>
              <a:gd name="connsiteY98" fmla="*/ 465359 h 4939827"/>
              <a:gd name="connsiteX99" fmla="*/ 1717454 w 12192000"/>
              <a:gd name="connsiteY99" fmla="*/ 417203 h 4939827"/>
              <a:gd name="connsiteX100" fmla="*/ 1913794 w 12192000"/>
              <a:gd name="connsiteY100" fmla="*/ 365255 h 4939827"/>
              <a:gd name="connsiteX101" fmla="*/ 2129762 w 12192000"/>
              <a:gd name="connsiteY101" fmla="*/ 367832 h 4939827"/>
              <a:gd name="connsiteX102" fmla="*/ 2376970 w 12192000"/>
              <a:gd name="connsiteY102" fmla="*/ 350129 h 4939827"/>
              <a:gd name="connsiteX103" fmla="*/ 2480155 w 12192000"/>
              <a:gd name="connsiteY103" fmla="*/ 359227 h 4939827"/>
              <a:gd name="connsiteX104" fmla="*/ 2586782 w 12192000"/>
              <a:gd name="connsiteY104" fmla="*/ 339352 h 4939827"/>
              <a:gd name="connsiteX105" fmla="*/ 2679617 w 12192000"/>
              <a:gd name="connsiteY105" fmla="*/ 305383 h 4939827"/>
              <a:gd name="connsiteX106" fmla="*/ 2788947 w 12192000"/>
              <a:gd name="connsiteY106" fmla="*/ 250375 h 4939827"/>
              <a:gd name="connsiteX107" fmla="*/ 2965530 w 12192000"/>
              <a:gd name="connsiteY107" fmla="*/ 245958 h 4939827"/>
              <a:gd name="connsiteX108" fmla="*/ 3103677 w 12192000"/>
              <a:gd name="connsiteY108" fmla="*/ 209527 h 4939827"/>
              <a:gd name="connsiteX109" fmla="*/ 3126759 w 12192000"/>
              <a:gd name="connsiteY109" fmla="*/ 211226 h 4939827"/>
              <a:gd name="connsiteX110" fmla="*/ 3164020 w 12192000"/>
              <a:gd name="connsiteY110" fmla="*/ 212779 h 4939827"/>
              <a:gd name="connsiteX111" fmla="*/ 3285019 w 12192000"/>
              <a:gd name="connsiteY111" fmla="*/ 220535 h 4939827"/>
              <a:gd name="connsiteX112" fmla="*/ 3365154 w 12192000"/>
              <a:gd name="connsiteY112" fmla="*/ 226416 h 4939827"/>
              <a:gd name="connsiteX113" fmla="*/ 3367507 w 12192000"/>
              <a:gd name="connsiteY113" fmla="*/ 225416 h 4939827"/>
              <a:gd name="connsiteX114" fmla="*/ 3387567 w 12192000"/>
              <a:gd name="connsiteY114" fmla="*/ 227103 h 4939827"/>
              <a:gd name="connsiteX115" fmla="*/ 3498001 w 12192000"/>
              <a:gd name="connsiteY115" fmla="*/ 231941 h 4939827"/>
              <a:gd name="connsiteX116" fmla="*/ 3561557 w 12192000"/>
              <a:gd name="connsiteY116" fmla="*/ 228095 h 4939827"/>
              <a:gd name="connsiteX117" fmla="*/ 3611920 w 12192000"/>
              <a:gd name="connsiteY117" fmla="*/ 218094 h 4939827"/>
              <a:gd name="connsiteX118" fmla="*/ 3620528 w 12192000"/>
              <a:gd name="connsiteY118" fmla="*/ 218788 h 4939827"/>
              <a:gd name="connsiteX119" fmla="*/ 3620766 w 12192000"/>
              <a:gd name="connsiteY119" fmla="*/ 218511 h 4939827"/>
              <a:gd name="connsiteX120" fmla="*/ 3629977 w 12192000"/>
              <a:gd name="connsiteY120" fmla="*/ 218664 h 4939827"/>
              <a:gd name="connsiteX121" fmla="*/ 3636217 w 12192000"/>
              <a:gd name="connsiteY121" fmla="*/ 220048 h 4939827"/>
              <a:gd name="connsiteX122" fmla="*/ 3709484 w 12192000"/>
              <a:gd name="connsiteY122" fmla="*/ 186927 h 4939827"/>
              <a:gd name="connsiteX123" fmla="*/ 3761342 w 12192000"/>
              <a:gd name="connsiteY123" fmla="*/ 177474 h 4939827"/>
              <a:gd name="connsiteX124" fmla="*/ 3799748 w 12192000"/>
              <a:gd name="connsiteY124" fmla="*/ 167154 h 4939827"/>
              <a:gd name="connsiteX125" fmla="*/ 3922756 w 12192000"/>
              <a:gd name="connsiteY125" fmla="*/ 194044 h 4939827"/>
              <a:gd name="connsiteX126" fmla="*/ 4028476 w 12192000"/>
              <a:gd name="connsiteY126" fmla="*/ 223679 h 4939827"/>
              <a:gd name="connsiteX127" fmla="*/ 4191582 w 12192000"/>
              <a:gd name="connsiteY127" fmla="*/ 238952 h 4939827"/>
              <a:gd name="connsiteX128" fmla="*/ 4251024 w 12192000"/>
              <a:gd name="connsiteY128" fmla="*/ 240874 h 4939827"/>
              <a:gd name="connsiteX129" fmla="*/ 4355275 w 12192000"/>
              <a:gd name="connsiteY129" fmla="*/ 260205 h 4939827"/>
              <a:gd name="connsiteX130" fmla="*/ 4423807 w 12192000"/>
              <a:gd name="connsiteY130" fmla="*/ 270366 h 4939827"/>
              <a:gd name="connsiteX131" fmla="*/ 4558432 w 12192000"/>
              <a:gd name="connsiteY131" fmla="*/ 269194 h 4939827"/>
              <a:gd name="connsiteX132" fmla="*/ 4635061 w 12192000"/>
              <a:gd name="connsiteY132" fmla="*/ 280682 h 4939827"/>
              <a:gd name="connsiteX133" fmla="*/ 4807427 w 12192000"/>
              <a:gd name="connsiteY133" fmla="*/ 276835 h 4939827"/>
              <a:gd name="connsiteX134" fmla="*/ 5028933 w 12192000"/>
              <a:gd name="connsiteY134" fmla="*/ 183887 h 4939827"/>
              <a:gd name="connsiteX135" fmla="*/ 5093642 w 12192000"/>
              <a:gd name="connsiteY135" fmla="*/ 177214 h 4939827"/>
              <a:gd name="connsiteX136" fmla="*/ 5102642 w 12192000"/>
              <a:gd name="connsiteY136" fmla="*/ 186816 h 4939827"/>
              <a:gd name="connsiteX137" fmla="*/ 5193590 w 12192000"/>
              <a:gd name="connsiteY137" fmla="*/ 156458 h 4939827"/>
              <a:gd name="connsiteX138" fmla="*/ 5323922 w 12192000"/>
              <a:gd name="connsiteY138" fmla="*/ 146332 h 4939827"/>
              <a:gd name="connsiteX139" fmla="*/ 5421860 w 12192000"/>
              <a:gd name="connsiteY139" fmla="*/ 167298 h 4939827"/>
              <a:gd name="connsiteX140" fmla="*/ 5476948 w 12192000"/>
              <a:gd name="connsiteY140" fmla="*/ 173249 h 4939827"/>
              <a:gd name="connsiteX141" fmla="*/ 5516842 w 12192000"/>
              <a:gd name="connsiteY141" fmla="*/ 184018 h 4939827"/>
              <a:gd name="connsiteX142" fmla="*/ 5619415 w 12192000"/>
              <a:gd name="connsiteY142" fmla="*/ 176781 h 4939827"/>
              <a:gd name="connsiteX143" fmla="*/ 5789867 w 12192000"/>
              <a:gd name="connsiteY143" fmla="*/ 150304 h 4939827"/>
              <a:gd name="connsiteX144" fmla="*/ 5825953 w 12192000"/>
              <a:gd name="connsiteY144" fmla="*/ 147907 h 4939827"/>
              <a:gd name="connsiteX145" fmla="*/ 5856168 w 12192000"/>
              <a:gd name="connsiteY145" fmla="*/ 158719 h 4939827"/>
              <a:gd name="connsiteX146" fmla="*/ 5862476 w 12192000"/>
              <a:gd name="connsiteY146" fmla="*/ 172447 h 4939827"/>
              <a:gd name="connsiteX147" fmla="*/ 5882195 w 12192000"/>
              <a:gd name="connsiteY147" fmla="*/ 173195 h 4939827"/>
              <a:gd name="connsiteX148" fmla="*/ 5952585 w 12192000"/>
              <a:gd name="connsiteY148" fmla="*/ 161012 h 4939827"/>
              <a:gd name="connsiteX149" fmla="*/ 6001964 w 12192000"/>
              <a:gd name="connsiteY149" fmla="*/ 154786 h 4939827"/>
              <a:gd name="connsiteX150" fmla="*/ 6184207 w 12192000"/>
              <a:gd name="connsiteY150" fmla="*/ 132658 h 4939827"/>
              <a:gd name="connsiteX151" fmla="*/ 6415830 w 12192000"/>
              <a:gd name="connsiteY151" fmla="*/ 136006 h 4939827"/>
              <a:gd name="connsiteX152" fmla="*/ 6756965 w 12192000"/>
              <a:gd name="connsiteY152" fmla="*/ 57636 h 4939827"/>
              <a:gd name="connsiteX153" fmla="*/ 6819400 w 12192000"/>
              <a:gd name="connsiteY153" fmla="*/ 30742 h 4939827"/>
              <a:gd name="connsiteX154" fmla="*/ 6986370 w 12192000"/>
              <a:gd name="connsiteY154" fmla="*/ 12659 h 4939827"/>
              <a:gd name="connsiteX155" fmla="*/ 6989536 w 12192000"/>
              <a:gd name="connsiteY155" fmla="*/ 14528 h 4939827"/>
              <a:gd name="connsiteX156" fmla="*/ 7015933 w 12192000"/>
              <a:gd name="connsiteY156" fmla="*/ 9653 h 4939827"/>
              <a:gd name="connsiteX157" fmla="*/ 7020592 w 12192000"/>
              <a:gd name="connsiteY157" fmla="*/ 1651 h 4939827"/>
              <a:gd name="connsiteX158" fmla="*/ 7025905 w 12192000"/>
              <a:gd name="connsiteY15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622021 w 12192000"/>
              <a:gd name="connsiteY29" fmla="*/ 261028 h 4939827"/>
              <a:gd name="connsiteX30" fmla="*/ 8672650 w 12192000"/>
              <a:gd name="connsiteY30" fmla="*/ 254821 h 4939827"/>
              <a:gd name="connsiteX31" fmla="*/ 8785543 w 12192000"/>
              <a:gd name="connsiteY31" fmla="*/ 263406 h 4939827"/>
              <a:gd name="connsiteX32" fmla="*/ 8830588 w 12192000"/>
              <a:gd name="connsiteY32" fmla="*/ 265483 h 4939827"/>
              <a:gd name="connsiteX33" fmla="*/ 8905142 w 12192000"/>
              <a:gd name="connsiteY33" fmla="*/ 264958 h 4939827"/>
              <a:gd name="connsiteX34" fmla="*/ 8968582 w 12192000"/>
              <a:gd name="connsiteY34" fmla="*/ 262728 h 4939827"/>
              <a:gd name="connsiteX35" fmla="*/ 8972994 w 12192000"/>
              <a:gd name="connsiteY35" fmla="*/ 263284 h 4939827"/>
              <a:gd name="connsiteX36" fmla="*/ 9004605 w 12192000"/>
              <a:gd name="connsiteY36" fmla="*/ 258041 h 4939827"/>
              <a:gd name="connsiteX37" fmla="*/ 9016165 w 12192000"/>
              <a:gd name="connsiteY37" fmla="*/ 261258 h 4939827"/>
              <a:gd name="connsiteX38" fmla="*/ 9043297 w 12192000"/>
              <a:gd name="connsiteY38" fmla="*/ 281547 h 4939827"/>
              <a:gd name="connsiteX39" fmla="*/ 9048315 w 12192000"/>
              <a:gd name="connsiteY39" fmla="*/ 279264 h 4939827"/>
              <a:gd name="connsiteX40" fmla="*/ 9054706 w 12192000"/>
              <a:gd name="connsiteY40" fmla="*/ 278538 h 4939827"/>
              <a:gd name="connsiteX41" fmla="*/ 9070919 w 12192000"/>
              <a:gd name="connsiteY41" fmla="*/ 281810 h 4939827"/>
              <a:gd name="connsiteX42" fmla="*/ 9076813 w 12192000"/>
              <a:gd name="connsiteY42" fmla="*/ 283909 h 4939827"/>
              <a:gd name="connsiteX43" fmla="*/ 9085871 w 12192000"/>
              <a:gd name="connsiteY43" fmla="*/ 285133 h 4939827"/>
              <a:gd name="connsiteX44" fmla="*/ 9086159 w 12192000"/>
              <a:gd name="connsiteY44" fmla="*/ 284887 h 4939827"/>
              <a:gd name="connsiteX45" fmla="*/ 9134606 w 12192000"/>
              <a:gd name="connsiteY45" fmla="*/ 288168 h 4939827"/>
              <a:gd name="connsiteX46" fmla="*/ 9195590 w 12192000"/>
              <a:gd name="connsiteY46" fmla="*/ 279568 h 4939827"/>
              <a:gd name="connsiteX47" fmla="*/ 9219336 w 12192000"/>
              <a:gd name="connsiteY47" fmla="*/ 278133 h 4939827"/>
              <a:gd name="connsiteX48" fmla="*/ 9232362 w 12192000"/>
              <a:gd name="connsiteY48" fmla="*/ 275894 h 4939827"/>
              <a:gd name="connsiteX49" fmla="*/ 9283638 w 12192000"/>
              <a:gd name="connsiteY49" fmla="*/ 299924 h 4939827"/>
              <a:gd name="connsiteX50" fmla="*/ 9371484 w 12192000"/>
              <a:gd name="connsiteY50" fmla="*/ 329634 h 4939827"/>
              <a:gd name="connsiteX51" fmla="*/ 9404829 w 12192000"/>
              <a:gd name="connsiteY51" fmla="*/ 339038 h 4939827"/>
              <a:gd name="connsiteX52" fmla="*/ 9427021 w 12192000"/>
              <a:gd name="connsiteY52" fmla="*/ 358784 h 4939827"/>
              <a:gd name="connsiteX53" fmla="*/ 9670844 w 12192000"/>
              <a:gd name="connsiteY53" fmla="*/ 405128 h 4939827"/>
              <a:gd name="connsiteX54" fmla="*/ 9816083 w 12192000"/>
              <a:gd name="connsiteY54" fmla="*/ 416573 h 4939827"/>
              <a:gd name="connsiteX55" fmla="*/ 9936741 w 12192000"/>
              <a:gd name="connsiteY55" fmla="*/ 437044 h 4939827"/>
              <a:gd name="connsiteX56" fmla="*/ 10050093 w 12192000"/>
              <a:gd name="connsiteY56" fmla="*/ 443783 h 4939827"/>
              <a:gd name="connsiteX57" fmla="*/ 10130090 w 12192000"/>
              <a:gd name="connsiteY57" fmla="*/ 459520 h 4939827"/>
              <a:gd name="connsiteX58" fmla="*/ 10173456 w 12192000"/>
              <a:gd name="connsiteY58" fmla="*/ 457749 h 4939827"/>
              <a:gd name="connsiteX59" fmla="*/ 10218232 w 12192000"/>
              <a:gd name="connsiteY59" fmla="*/ 459820 h 4939827"/>
              <a:gd name="connsiteX60" fmla="*/ 10354176 w 12192000"/>
              <a:gd name="connsiteY60" fmla="*/ 471377 h 4939827"/>
              <a:gd name="connsiteX61" fmla="*/ 10430681 w 12192000"/>
              <a:gd name="connsiteY61" fmla="*/ 481226 h 4939827"/>
              <a:gd name="connsiteX62" fmla="*/ 10478169 w 12192000"/>
              <a:gd name="connsiteY62" fmla="*/ 481774 h 4939827"/>
              <a:gd name="connsiteX63" fmla="*/ 10540907 w 12192000"/>
              <a:gd name="connsiteY63" fmla="*/ 485607 h 4939827"/>
              <a:gd name="connsiteX64" fmla="*/ 10614941 w 12192000"/>
              <a:gd name="connsiteY64" fmla="*/ 487592 h 4939827"/>
              <a:gd name="connsiteX65" fmla="*/ 10674098 w 12192000"/>
              <a:gd name="connsiteY65" fmla="*/ 521656 h 4939827"/>
              <a:gd name="connsiteX66" fmla="*/ 10874834 w 12192000"/>
              <a:gd name="connsiteY66" fmla="*/ 574867 h 4939827"/>
              <a:gd name="connsiteX67" fmla="*/ 10944981 w 12192000"/>
              <a:gd name="connsiteY67" fmla="*/ 615042 h 4939827"/>
              <a:gd name="connsiteX68" fmla="*/ 11006376 w 12192000"/>
              <a:gd name="connsiteY68" fmla="*/ 645957 h 4939827"/>
              <a:gd name="connsiteX69" fmla="*/ 11076308 w 12192000"/>
              <a:gd name="connsiteY69" fmla="*/ 675698 h 4939827"/>
              <a:gd name="connsiteX70" fmla="*/ 11148789 w 12192000"/>
              <a:gd name="connsiteY70" fmla="*/ 685041 h 4939827"/>
              <a:gd name="connsiteX71" fmla="*/ 11249129 w 12192000"/>
              <a:gd name="connsiteY71" fmla="*/ 684218 h 4939827"/>
              <a:gd name="connsiteX72" fmla="*/ 11299915 w 12192000"/>
              <a:gd name="connsiteY72" fmla="*/ 692177 h 4939827"/>
              <a:gd name="connsiteX73" fmla="*/ 11386973 w 12192000"/>
              <a:gd name="connsiteY73" fmla="*/ 708209 h 4939827"/>
              <a:gd name="connsiteX74" fmla="*/ 11500105 w 12192000"/>
              <a:gd name="connsiteY74" fmla="*/ 735014 h 4939827"/>
              <a:gd name="connsiteX75" fmla="*/ 11621735 w 12192000"/>
              <a:gd name="connsiteY75" fmla="*/ 789584 h 4939827"/>
              <a:gd name="connsiteX76" fmla="*/ 11691200 w 12192000"/>
              <a:gd name="connsiteY76" fmla="*/ 867902 h 4939827"/>
              <a:gd name="connsiteX77" fmla="*/ 11819427 w 12192000"/>
              <a:gd name="connsiteY77" fmla="*/ 911634 h 4939827"/>
              <a:gd name="connsiteX78" fmla="*/ 11969720 w 12192000"/>
              <a:gd name="connsiteY78" fmla="*/ 964737 h 4939827"/>
              <a:gd name="connsiteX79" fmla="*/ 12055766 w 12192000"/>
              <a:gd name="connsiteY79" fmla="*/ 991268 h 4939827"/>
              <a:gd name="connsiteX80" fmla="*/ 12171539 w 12192000"/>
              <a:gd name="connsiteY80" fmla="*/ 995427 h 4939827"/>
              <a:gd name="connsiteX81" fmla="*/ 12187831 w 12192000"/>
              <a:gd name="connsiteY81" fmla="*/ 996580 h 4939827"/>
              <a:gd name="connsiteX82" fmla="*/ 12192000 w 12192000"/>
              <a:gd name="connsiteY82" fmla="*/ 996726 h 4939827"/>
              <a:gd name="connsiteX83" fmla="*/ 12192000 w 12192000"/>
              <a:gd name="connsiteY83" fmla="*/ 4939827 h 4939827"/>
              <a:gd name="connsiteX84" fmla="*/ 0 w 12192000"/>
              <a:gd name="connsiteY84" fmla="*/ 4939827 h 4939827"/>
              <a:gd name="connsiteX85" fmla="*/ 0 w 12192000"/>
              <a:gd name="connsiteY85" fmla="*/ 512043 h 4939827"/>
              <a:gd name="connsiteX86" fmla="*/ 7381 w 12192000"/>
              <a:gd name="connsiteY86" fmla="*/ 512580 h 4939827"/>
              <a:gd name="connsiteX87" fmla="*/ 100029 w 12192000"/>
              <a:gd name="connsiteY87" fmla="*/ 504758 h 4939827"/>
              <a:gd name="connsiteX88" fmla="*/ 155244 w 12192000"/>
              <a:gd name="connsiteY88" fmla="*/ 525130 h 4939827"/>
              <a:gd name="connsiteX89" fmla="*/ 254366 w 12192000"/>
              <a:gd name="connsiteY89" fmla="*/ 534449 h 4939827"/>
              <a:gd name="connsiteX90" fmla="*/ 447292 w 12192000"/>
              <a:gd name="connsiteY90" fmla="*/ 542725 h 4939827"/>
              <a:gd name="connsiteX91" fmla="*/ 628105 w 12192000"/>
              <a:gd name="connsiteY91" fmla="*/ 547853 h 4939827"/>
              <a:gd name="connsiteX92" fmla="*/ 783146 w 12192000"/>
              <a:gd name="connsiteY92" fmla="*/ 591799 h 4939827"/>
              <a:gd name="connsiteX93" fmla="*/ 1043676 w 12192000"/>
              <a:gd name="connsiteY93" fmla="*/ 591887 h 4939827"/>
              <a:gd name="connsiteX94" fmla="*/ 1281816 w 12192000"/>
              <a:gd name="connsiteY94" fmla="*/ 520946 h 4939827"/>
              <a:gd name="connsiteX95" fmla="*/ 1486347 w 12192000"/>
              <a:gd name="connsiteY95" fmla="*/ 487310 h 4939827"/>
              <a:gd name="connsiteX96" fmla="*/ 1568079 w 12192000"/>
              <a:gd name="connsiteY96" fmla="*/ 462531 h 4939827"/>
              <a:gd name="connsiteX97" fmla="*/ 1622516 w 12192000"/>
              <a:gd name="connsiteY97" fmla="*/ 466058 h 4939827"/>
              <a:gd name="connsiteX98" fmla="*/ 1655457 w 12192000"/>
              <a:gd name="connsiteY98" fmla="*/ 465359 h 4939827"/>
              <a:gd name="connsiteX99" fmla="*/ 1717454 w 12192000"/>
              <a:gd name="connsiteY99" fmla="*/ 417203 h 4939827"/>
              <a:gd name="connsiteX100" fmla="*/ 1913794 w 12192000"/>
              <a:gd name="connsiteY100" fmla="*/ 365255 h 4939827"/>
              <a:gd name="connsiteX101" fmla="*/ 2129762 w 12192000"/>
              <a:gd name="connsiteY101" fmla="*/ 367832 h 4939827"/>
              <a:gd name="connsiteX102" fmla="*/ 2376970 w 12192000"/>
              <a:gd name="connsiteY102" fmla="*/ 350129 h 4939827"/>
              <a:gd name="connsiteX103" fmla="*/ 2480155 w 12192000"/>
              <a:gd name="connsiteY103" fmla="*/ 359227 h 4939827"/>
              <a:gd name="connsiteX104" fmla="*/ 2586782 w 12192000"/>
              <a:gd name="connsiteY104" fmla="*/ 339352 h 4939827"/>
              <a:gd name="connsiteX105" fmla="*/ 2679617 w 12192000"/>
              <a:gd name="connsiteY105" fmla="*/ 305383 h 4939827"/>
              <a:gd name="connsiteX106" fmla="*/ 2788947 w 12192000"/>
              <a:gd name="connsiteY106" fmla="*/ 250375 h 4939827"/>
              <a:gd name="connsiteX107" fmla="*/ 2965530 w 12192000"/>
              <a:gd name="connsiteY107" fmla="*/ 245958 h 4939827"/>
              <a:gd name="connsiteX108" fmla="*/ 3103677 w 12192000"/>
              <a:gd name="connsiteY108" fmla="*/ 209527 h 4939827"/>
              <a:gd name="connsiteX109" fmla="*/ 3126759 w 12192000"/>
              <a:gd name="connsiteY109" fmla="*/ 211226 h 4939827"/>
              <a:gd name="connsiteX110" fmla="*/ 3164020 w 12192000"/>
              <a:gd name="connsiteY110" fmla="*/ 212779 h 4939827"/>
              <a:gd name="connsiteX111" fmla="*/ 3285019 w 12192000"/>
              <a:gd name="connsiteY111" fmla="*/ 220535 h 4939827"/>
              <a:gd name="connsiteX112" fmla="*/ 3365154 w 12192000"/>
              <a:gd name="connsiteY112" fmla="*/ 226416 h 4939827"/>
              <a:gd name="connsiteX113" fmla="*/ 3367507 w 12192000"/>
              <a:gd name="connsiteY113" fmla="*/ 225416 h 4939827"/>
              <a:gd name="connsiteX114" fmla="*/ 3387567 w 12192000"/>
              <a:gd name="connsiteY114" fmla="*/ 227103 h 4939827"/>
              <a:gd name="connsiteX115" fmla="*/ 3498001 w 12192000"/>
              <a:gd name="connsiteY115" fmla="*/ 231941 h 4939827"/>
              <a:gd name="connsiteX116" fmla="*/ 3561557 w 12192000"/>
              <a:gd name="connsiteY116" fmla="*/ 228095 h 4939827"/>
              <a:gd name="connsiteX117" fmla="*/ 3611920 w 12192000"/>
              <a:gd name="connsiteY117" fmla="*/ 218094 h 4939827"/>
              <a:gd name="connsiteX118" fmla="*/ 3620528 w 12192000"/>
              <a:gd name="connsiteY118" fmla="*/ 218788 h 4939827"/>
              <a:gd name="connsiteX119" fmla="*/ 3620766 w 12192000"/>
              <a:gd name="connsiteY119" fmla="*/ 218511 h 4939827"/>
              <a:gd name="connsiteX120" fmla="*/ 3629977 w 12192000"/>
              <a:gd name="connsiteY120" fmla="*/ 218664 h 4939827"/>
              <a:gd name="connsiteX121" fmla="*/ 3636217 w 12192000"/>
              <a:gd name="connsiteY121" fmla="*/ 220048 h 4939827"/>
              <a:gd name="connsiteX122" fmla="*/ 3709484 w 12192000"/>
              <a:gd name="connsiteY122" fmla="*/ 186927 h 4939827"/>
              <a:gd name="connsiteX123" fmla="*/ 3761342 w 12192000"/>
              <a:gd name="connsiteY123" fmla="*/ 177474 h 4939827"/>
              <a:gd name="connsiteX124" fmla="*/ 3799748 w 12192000"/>
              <a:gd name="connsiteY124" fmla="*/ 167154 h 4939827"/>
              <a:gd name="connsiteX125" fmla="*/ 3922756 w 12192000"/>
              <a:gd name="connsiteY125" fmla="*/ 194044 h 4939827"/>
              <a:gd name="connsiteX126" fmla="*/ 4028476 w 12192000"/>
              <a:gd name="connsiteY126" fmla="*/ 223679 h 4939827"/>
              <a:gd name="connsiteX127" fmla="*/ 4191582 w 12192000"/>
              <a:gd name="connsiteY127" fmla="*/ 238952 h 4939827"/>
              <a:gd name="connsiteX128" fmla="*/ 4251024 w 12192000"/>
              <a:gd name="connsiteY128" fmla="*/ 240874 h 4939827"/>
              <a:gd name="connsiteX129" fmla="*/ 4355275 w 12192000"/>
              <a:gd name="connsiteY129" fmla="*/ 260205 h 4939827"/>
              <a:gd name="connsiteX130" fmla="*/ 4423807 w 12192000"/>
              <a:gd name="connsiteY130" fmla="*/ 270366 h 4939827"/>
              <a:gd name="connsiteX131" fmla="*/ 4558432 w 12192000"/>
              <a:gd name="connsiteY131" fmla="*/ 269194 h 4939827"/>
              <a:gd name="connsiteX132" fmla="*/ 4635061 w 12192000"/>
              <a:gd name="connsiteY132" fmla="*/ 280682 h 4939827"/>
              <a:gd name="connsiteX133" fmla="*/ 4807427 w 12192000"/>
              <a:gd name="connsiteY133" fmla="*/ 276835 h 4939827"/>
              <a:gd name="connsiteX134" fmla="*/ 5028933 w 12192000"/>
              <a:gd name="connsiteY134" fmla="*/ 183887 h 4939827"/>
              <a:gd name="connsiteX135" fmla="*/ 5093642 w 12192000"/>
              <a:gd name="connsiteY135" fmla="*/ 177214 h 4939827"/>
              <a:gd name="connsiteX136" fmla="*/ 5102642 w 12192000"/>
              <a:gd name="connsiteY136" fmla="*/ 186816 h 4939827"/>
              <a:gd name="connsiteX137" fmla="*/ 5193590 w 12192000"/>
              <a:gd name="connsiteY137" fmla="*/ 156458 h 4939827"/>
              <a:gd name="connsiteX138" fmla="*/ 5323922 w 12192000"/>
              <a:gd name="connsiteY138" fmla="*/ 146332 h 4939827"/>
              <a:gd name="connsiteX139" fmla="*/ 5421860 w 12192000"/>
              <a:gd name="connsiteY139" fmla="*/ 167298 h 4939827"/>
              <a:gd name="connsiteX140" fmla="*/ 5476948 w 12192000"/>
              <a:gd name="connsiteY140" fmla="*/ 173249 h 4939827"/>
              <a:gd name="connsiteX141" fmla="*/ 5516842 w 12192000"/>
              <a:gd name="connsiteY141" fmla="*/ 184018 h 4939827"/>
              <a:gd name="connsiteX142" fmla="*/ 5619415 w 12192000"/>
              <a:gd name="connsiteY142" fmla="*/ 176781 h 4939827"/>
              <a:gd name="connsiteX143" fmla="*/ 5789867 w 12192000"/>
              <a:gd name="connsiteY143" fmla="*/ 150304 h 4939827"/>
              <a:gd name="connsiteX144" fmla="*/ 5825953 w 12192000"/>
              <a:gd name="connsiteY144" fmla="*/ 147907 h 4939827"/>
              <a:gd name="connsiteX145" fmla="*/ 5856168 w 12192000"/>
              <a:gd name="connsiteY145" fmla="*/ 158719 h 4939827"/>
              <a:gd name="connsiteX146" fmla="*/ 5862476 w 12192000"/>
              <a:gd name="connsiteY146" fmla="*/ 172447 h 4939827"/>
              <a:gd name="connsiteX147" fmla="*/ 5882195 w 12192000"/>
              <a:gd name="connsiteY147" fmla="*/ 173195 h 4939827"/>
              <a:gd name="connsiteX148" fmla="*/ 5952585 w 12192000"/>
              <a:gd name="connsiteY148" fmla="*/ 161012 h 4939827"/>
              <a:gd name="connsiteX149" fmla="*/ 6001964 w 12192000"/>
              <a:gd name="connsiteY149" fmla="*/ 154786 h 4939827"/>
              <a:gd name="connsiteX150" fmla="*/ 6184207 w 12192000"/>
              <a:gd name="connsiteY150" fmla="*/ 132658 h 4939827"/>
              <a:gd name="connsiteX151" fmla="*/ 6415830 w 12192000"/>
              <a:gd name="connsiteY151" fmla="*/ 136006 h 4939827"/>
              <a:gd name="connsiteX152" fmla="*/ 6756965 w 12192000"/>
              <a:gd name="connsiteY152" fmla="*/ 57636 h 4939827"/>
              <a:gd name="connsiteX153" fmla="*/ 6819400 w 12192000"/>
              <a:gd name="connsiteY153" fmla="*/ 30742 h 4939827"/>
              <a:gd name="connsiteX154" fmla="*/ 6986370 w 12192000"/>
              <a:gd name="connsiteY154" fmla="*/ 12659 h 4939827"/>
              <a:gd name="connsiteX155" fmla="*/ 6989536 w 12192000"/>
              <a:gd name="connsiteY155" fmla="*/ 14528 h 4939827"/>
              <a:gd name="connsiteX156" fmla="*/ 7015933 w 12192000"/>
              <a:gd name="connsiteY156" fmla="*/ 9653 h 4939827"/>
              <a:gd name="connsiteX157" fmla="*/ 7020592 w 12192000"/>
              <a:gd name="connsiteY157" fmla="*/ 1651 h 4939827"/>
              <a:gd name="connsiteX158" fmla="*/ 7025905 w 12192000"/>
              <a:gd name="connsiteY15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281371 w 12192000"/>
              <a:gd name="connsiteY19" fmla="*/ 256875 h 4939827"/>
              <a:gd name="connsiteX20" fmla="*/ 8381609 w 12192000"/>
              <a:gd name="connsiteY20" fmla="*/ 240618 h 4939827"/>
              <a:gd name="connsiteX21" fmla="*/ 8406759 w 12192000"/>
              <a:gd name="connsiteY21" fmla="*/ 232517 h 4939827"/>
              <a:gd name="connsiteX22" fmla="*/ 8426506 w 12192000"/>
              <a:gd name="connsiteY22" fmla="*/ 241842 h 4939827"/>
              <a:gd name="connsiteX23" fmla="*/ 8427949 w 12192000"/>
              <a:gd name="connsiteY23" fmla="*/ 240981 h 4939827"/>
              <a:gd name="connsiteX24" fmla="*/ 8441468 w 12192000"/>
              <a:gd name="connsiteY24" fmla="*/ 241157 h 4939827"/>
              <a:gd name="connsiteX25" fmla="*/ 8565757 w 12192000"/>
              <a:gd name="connsiteY25" fmla="*/ 255317 h 4939827"/>
              <a:gd name="connsiteX26" fmla="*/ 8573171 w 12192000"/>
              <a:gd name="connsiteY26" fmla="*/ 258426 h 4939827"/>
              <a:gd name="connsiteX27" fmla="*/ 8573548 w 12192000"/>
              <a:gd name="connsiteY27" fmla="*/ 258241 h 4939827"/>
              <a:gd name="connsiteX28" fmla="*/ 8622021 w 12192000"/>
              <a:gd name="connsiteY28" fmla="*/ 261028 h 4939827"/>
              <a:gd name="connsiteX29" fmla="*/ 8672650 w 12192000"/>
              <a:gd name="connsiteY29" fmla="*/ 254821 h 4939827"/>
              <a:gd name="connsiteX30" fmla="*/ 8785543 w 12192000"/>
              <a:gd name="connsiteY30" fmla="*/ 263406 h 4939827"/>
              <a:gd name="connsiteX31" fmla="*/ 8830588 w 12192000"/>
              <a:gd name="connsiteY31" fmla="*/ 265483 h 4939827"/>
              <a:gd name="connsiteX32" fmla="*/ 8905142 w 12192000"/>
              <a:gd name="connsiteY32" fmla="*/ 264958 h 4939827"/>
              <a:gd name="connsiteX33" fmla="*/ 8968582 w 12192000"/>
              <a:gd name="connsiteY33" fmla="*/ 262728 h 4939827"/>
              <a:gd name="connsiteX34" fmla="*/ 8972994 w 12192000"/>
              <a:gd name="connsiteY34" fmla="*/ 263284 h 4939827"/>
              <a:gd name="connsiteX35" fmla="*/ 9004605 w 12192000"/>
              <a:gd name="connsiteY35" fmla="*/ 258041 h 4939827"/>
              <a:gd name="connsiteX36" fmla="*/ 9016165 w 12192000"/>
              <a:gd name="connsiteY36" fmla="*/ 261258 h 4939827"/>
              <a:gd name="connsiteX37" fmla="*/ 9043297 w 12192000"/>
              <a:gd name="connsiteY37" fmla="*/ 281547 h 4939827"/>
              <a:gd name="connsiteX38" fmla="*/ 9048315 w 12192000"/>
              <a:gd name="connsiteY38" fmla="*/ 279264 h 4939827"/>
              <a:gd name="connsiteX39" fmla="*/ 9054706 w 12192000"/>
              <a:gd name="connsiteY39" fmla="*/ 278538 h 4939827"/>
              <a:gd name="connsiteX40" fmla="*/ 9070919 w 12192000"/>
              <a:gd name="connsiteY40" fmla="*/ 281810 h 4939827"/>
              <a:gd name="connsiteX41" fmla="*/ 9076813 w 12192000"/>
              <a:gd name="connsiteY41" fmla="*/ 283909 h 4939827"/>
              <a:gd name="connsiteX42" fmla="*/ 9085871 w 12192000"/>
              <a:gd name="connsiteY42" fmla="*/ 285133 h 4939827"/>
              <a:gd name="connsiteX43" fmla="*/ 9086159 w 12192000"/>
              <a:gd name="connsiteY43" fmla="*/ 284887 h 4939827"/>
              <a:gd name="connsiteX44" fmla="*/ 9134606 w 12192000"/>
              <a:gd name="connsiteY44" fmla="*/ 288168 h 4939827"/>
              <a:gd name="connsiteX45" fmla="*/ 9195590 w 12192000"/>
              <a:gd name="connsiteY45" fmla="*/ 279568 h 4939827"/>
              <a:gd name="connsiteX46" fmla="*/ 9219336 w 12192000"/>
              <a:gd name="connsiteY46" fmla="*/ 278133 h 4939827"/>
              <a:gd name="connsiteX47" fmla="*/ 9232362 w 12192000"/>
              <a:gd name="connsiteY47" fmla="*/ 275894 h 4939827"/>
              <a:gd name="connsiteX48" fmla="*/ 9283638 w 12192000"/>
              <a:gd name="connsiteY48" fmla="*/ 299924 h 4939827"/>
              <a:gd name="connsiteX49" fmla="*/ 9371484 w 12192000"/>
              <a:gd name="connsiteY49" fmla="*/ 329634 h 4939827"/>
              <a:gd name="connsiteX50" fmla="*/ 9404829 w 12192000"/>
              <a:gd name="connsiteY50" fmla="*/ 339038 h 4939827"/>
              <a:gd name="connsiteX51" fmla="*/ 9427021 w 12192000"/>
              <a:gd name="connsiteY51" fmla="*/ 358784 h 4939827"/>
              <a:gd name="connsiteX52" fmla="*/ 9670844 w 12192000"/>
              <a:gd name="connsiteY52" fmla="*/ 405128 h 4939827"/>
              <a:gd name="connsiteX53" fmla="*/ 9816083 w 12192000"/>
              <a:gd name="connsiteY53" fmla="*/ 416573 h 4939827"/>
              <a:gd name="connsiteX54" fmla="*/ 9936741 w 12192000"/>
              <a:gd name="connsiteY54" fmla="*/ 437044 h 4939827"/>
              <a:gd name="connsiteX55" fmla="*/ 10050093 w 12192000"/>
              <a:gd name="connsiteY55" fmla="*/ 443783 h 4939827"/>
              <a:gd name="connsiteX56" fmla="*/ 10130090 w 12192000"/>
              <a:gd name="connsiteY56" fmla="*/ 459520 h 4939827"/>
              <a:gd name="connsiteX57" fmla="*/ 10173456 w 12192000"/>
              <a:gd name="connsiteY57" fmla="*/ 457749 h 4939827"/>
              <a:gd name="connsiteX58" fmla="*/ 10218232 w 12192000"/>
              <a:gd name="connsiteY58" fmla="*/ 459820 h 4939827"/>
              <a:gd name="connsiteX59" fmla="*/ 10354176 w 12192000"/>
              <a:gd name="connsiteY59" fmla="*/ 471377 h 4939827"/>
              <a:gd name="connsiteX60" fmla="*/ 10430681 w 12192000"/>
              <a:gd name="connsiteY60" fmla="*/ 481226 h 4939827"/>
              <a:gd name="connsiteX61" fmla="*/ 10478169 w 12192000"/>
              <a:gd name="connsiteY61" fmla="*/ 481774 h 4939827"/>
              <a:gd name="connsiteX62" fmla="*/ 10540907 w 12192000"/>
              <a:gd name="connsiteY62" fmla="*/ 485607 h 4939827"/>
              <a:gd name="connsiteX63" fmla="*/ 10614941 w 12192000"/>
              <a:gd name="connsiteY63" fmla="*/ 487592 h 4939827"/>
              <a:gd name="connsiteX64" fmla="*/ 10674098 w 12192000"/>
              <a:gd name="connsiteY64" fmla="*/ 521656 h 4939827"/>
              <a:gd name="connsiteX65" fmla="*/ 10874834 w 12192000"/>
              <a:gd name="connsiteY65" fmla="*/ 574867 h 4939827"/>
              <a:gd name="connsiteX66" fmla="*/ 10944981 w 12192000"/>
              <a:gd name="connsiteY66" fmla="*/ 615042 h 4939827"/>
              <a:gd name="connsiteX67" fmla="*/ 11006376 w 12192000"/>
              <a:gd name="connsiteY67" fmla="*/ 645957 h 4939827"/>
              <a:gd name="connsiteX68" fmla="*/ 11076308 w 12192000"/>
              <a:gd name="connsiteY68" fmla="*/ 675698 h 4939827"/>
              <a:gd name="connsiteX69" fmla="*/ 11148789 w 12192000"/>
              <a:gd name="connsiteY69" fmla="*/ 685041 h 4939827"/>
              <a:gd name="connsiteX70" fmla="*/ 11249129 w 12192000"/>
              <a:gd name="connsiteY70" fmla="*/ 684218 h 4939827"/>
              <a:gd name="connsiteX71" fmla="*/ 11299915 w 12192000"/>
              <a:gd name="connsiteY71" fmla="*/ 692177 h 4939827"/>
              <a:gd name="connsiteX72" fmla="*/ 11386973 w 12192000"/>
              <a:gd name="connsiteY72" fmla="*/ 708209 h 4939827"/>
              <a:gd name="connsiteX73" fmla="*/ 11500105 w 12192000"/>
              <a:gd name="connsiteY73" fmla="*/ 735014 h 4939827"/>
              <a:gd name="connsiteX74" fmla="*/ 11621735 w 12192000"/>
              <a:gd name="connsiteY74" fmla="*/ 789584 h 4939827"/>
              <a:gd name="connsiteX75" fmla="*/ 11691200 w 12192000"/>
              <a:gd name="connsiteY75" fmla="*/ 867902 h 4939827"/>
              <a:gd name="connsiteX76" fmla="*/ 11819427 w 12192000"/>
              <a:gd name="connsiteY76" fmla="*/ 911634 h 4939827"/>
              <a:gd name="connsiteX77" fmla="*/ 11969720 w 12192000"/>
              <a:gd name="connsiteY77" fmla="*/ 964737 h 4939827"/>
              <a:gd name="connsiteX78" fmla="*/ 12055766 w 12192000"/>
              <a:gd name="connsiteY78" fmla="*/ 991268 h 4939827"/>
              <a:gd name="connsiteX79" fmla="*/ 12171539 w 12192000"/>
              <a:gd name="connsiteY79" fmla="*/ 995427 h 4939827"/>
              <a:gd name="connsiteX80" fmla="*/ 12187831 w 12192000"/>
              <a:gd name="connsiteY80" fmla="*/ 996580 h 4939827"/>
              <a:gd name="connsiteX81" fmla="*/ 12192000 w 12192000"/>
              <a:gd name="connsiteY81" fmla="*/ 996726 h 4939827"/>
              <a:gd name="connsiteX82" fmla="*/ 12192000 w 12192000"/>
              <a:gd name="connsiteY82" fmla="*/ 4939827 h 4939827"/>
              <a:gd name="connsiteX83" fmla="*/ 0 w 12192000"/>
              <a:gd name="connsiteY83" fmla="*/ 4939827 h 4939827"/>
              <a:gd name="connsiteX84" fmla="*/ 0 w 12192000"/>
              <a:gd name="connsiteY84" fmla="*/ 512043 h 4939827"/>
              <a:gd name="connsiteX85" fmla="*/ 7381 w 12192000"/>
              <a:gd name="connsiteY85" fmla="*/ 512580 h 4939827"/>
              <a:gd name="connsiteX86" fmla="*/ 100029 w 12192000"/>
              <a:gd name="connsiteY86" fmla="*/ 504758 h 4939827"/>
              <a:gd name="connsiteX87" fmla="*/ 155244 w 12192000"/>
              <a:gd name="connsiteY87" fmla="*/ 525130 h 4939827"/>
              <a:gd name="connsiteX88" fmla="*/ 254366 w 12192000"/>
              <a:gd name="connsiteY88" fmla="*/ 534449 h 4939827"/>
              <a:gd name="connsiteX89" fmla="*/ 447292 w 12192000"/>
              <a:gd name="connsiteY89" fmla="*/ 542725 h 4939827"/>
              <a:gd name="connsiteX90" fmla="*/ 628105 w 12192000"/>
              <a:gd name="connsiteY90" fmla="*/ 547853 h 4939827"/>
              <a:gd name="connsiteX91" fmla="*/ 783146 w 12192000"/>
              <a:gd name="connsiteY91" fmla="*/ 591799 h 4939827"/>
              <a:gd name="connsiteX92" fmla="*/ 1043676 w 12192000"/>
              <a:gd name="connsiteY92" fmla="*/ 591887 h 4939827"/>
              <a:gd name="connsiteX93" fmla="*/ 1281816 w 12192000"/>
              <a:gd name="connsiteY93" fmla="*/ 520946 h 4939827"/>
              <a:gd name="connsiteX94" fmla="*/ 1486347 w 12192000"/>
              <a:gd name="connsiteY94" fmla="*/ 487310 h 4939827"/>
              <a:gd name="connsiteX95" fmla="*/ 1568079 w 12192000"/>
              <a:gd name="connsiteY95" fmla="*/ 462531 h 4939827"/>
              <a:gd name="connsiteX96" fmla="*/ 1622516 w 12192000"/>
              <a:gd name="connsiteY96" fmla="*/ 466058 h 4939827"/>
              <a:gd name="connsiteX97" fmla="*/ 1655457 w 12192000"/>
              <a:gd name="connsiteY97" fmla="*/ 465359 h 4939827"/>
              <a:gd name="connsiteX98" fmla="*/ 1717454 w 12192000"/>
              <a:gd name="connsiteY98" fmla="*/ 417203 h 4939827"/>
              <a:gd name="connsiteX99" fmla="*/ 1913794 w 12192000"/>
              <a:gd name="connsiteY99" fmla="*/ 365255 h 4939827"/>
              <a:gd name="connsiteX100" fmla="*/ 2129762 w 12192000"/>
              <a:gd name="connsiteY100" fmla="*/ 367832 h 4939827"/>
              <a:gd name="connsiteX101" fmla="*/ 2376970 w 12192000"/>
              <a:gd name="connsiteY101" fmla="*/ 350129 h 4939827"/>
              <a:gd name="connsiteX102" fmla="*/ 2480155 w 12192000"/>
              <a:gd name="connsiteY102" fmla="*/ 359227 h 4939827"/>
              <a:gd name="connsiteX103" fmla="*/ 2586782 w 12192000"/>
              <a:gd name="connsiteY103" fmla="*/ 339352 h 4939827"/>
              <a:gd name="connsiteX104" fmla="*/ 2679617 w 12192000"/>
              <a:gd name="connsiteY104" fmla="*/ 305383 h 4939827"/>
              <a:gd name="connsiteX105" fmla="*/ 2788947 w 12192000"/>
              <a:gd name="connsiteY105" fmla="*/ 250375 h 4939827"/>
              <a:gd name="connsiteX106" fmla="*/ 2965530 w 12192000"/>
              <a:gd name="connsiteY106" fmla="*/ 245958 h 4939827"/>
              <a:gd name="connsiteX107" fmla="*/ 3103677 w 12192000"/>
              <a:gd name="connsiteY107" fmla="*/ 209527 h 4939827"/>
              <a:gd name="connsiteX108" fmla="*/ 3126759 w 12192000"/>
              <a:gd name="connsiteY108" fmla="*/ 211226 h 4939827"/>
              <a:gd name="connsiteX109" fmla="*/ 3164020 w 12192000"/>
              <a:gd name="connsiteY109" fmla="*/ 212779 h 4939827"/>
              <a:gd name="connsiteX110" fmla="*/ 3285019 w 12192000"/>
              <a:gd name="connsiteY110" fmla="*/ 220535 h 4939827"/>
              <a:gd name="connsiteX111" fmla="*/ 3365154 w 12192000"/>
              <a:gd name="connsiteY111" fmla="*/ 226416 h 4939827"/>
              <a:gd name="connsiteX112" fmla="*/ 3367507 w 12192000"/>
              <a:gd name="connsiteY112" fmla="*/ 225416 h 4939827"/>
              <a:gd name="connsiteX113" fmla="*/ 3387567 w 12192000"/>
              <a:gd name="connsiteY113" fmla="*/ 227103 h 4939827"/>
              <a:gd name="connsiteX114" fmla="*/ 3498001 w 12192000"/>
              <a:gd name="connsiteY114" fmla="*/ 231941 h 4939827"/>
              <a:gd name="connsiteX115" fmla="*/ 3561557 w 12192000"/>
              <a:gd name="connsiteY115" fmla="*/ 228095 h 4939827"/>
              <a:gd name="connsiteX116" fmla="*/ 3611920 w 12192000"/>
              <a:gd name="connsiteY116" fmla="*/ 218094 h 4939827"/>
              <a:gd name="connsiteX117" fmla="*/ 3620528 w 12192000"/>
              <a:gd name="connsiteY117" fmla="*/ 218788 h 4939827"/>
              <a:gd name="connsiteX118" fmla="*/ 3620766 w 12192000"/>
              <a:gd name="connsiteY118" fmla="*/ 218511 h 4939827"/>
              <a:gd name="connsiteX119" fmla="*/ 3629977 w 12192000"/>
              <a:gd name="connsiteY119" fmla="*/ 218664 h 4939827"/>
              <a:gd name="connsiteX120" fmla="*/ 3636217 w 12192000"/>
              <a:gd name="connsiteY120" fmla="*/ 220048 h 4939827"/>
              <a:gd name="connsiteX121" fmla="*/ 3709484 w 12192000"/>
              <a:gd name="connsiteY121" fmla="*/ 186927 h 4939827"/>
              <a:gd name="connsiteX122" fmla="*/ 3761342 w 12192000"/>
              <a:gd name="connsiteY122" fmla="*/ 177474 h 4939827"/>
              <a:gd name="connsiteX123" fmla="*/ 3799748 w 12192000"/>
              <a:gd name="connsiteY123" fmla="*/ 167154 h 4939827"/>
              <a:gd name="connsiteX124" fmla="*/ 3922756 w 12192000"/>
              <a:gd name="connsiteY124" fmla="*/ 194044 h 4939827"/>
              <a:gd name="connsiteX125" fmla="*/ 4028476 w 12192000"/>
              <a:gd name="connsiteY125" fmla="*/ 223679 h 4939827"/>
              <a:gd name="connsiteX126" fmla="*/ 4191582 w 12192000"/>
              <a:gd name="connsiteY126" fmla="*/ 238952 h 4939827"/>
              <a:gd name="connsiteX127" fmla="*/ 4251024 w 12192000"/>
              <a:gd name="connsiteY127" fmla="*/ 240874 h 4939827"/>
              <a:gd name="connsiteX128" fmla="*/ 4355275 w 12192000"/>
              <a:gd name="connsiteY128" fmla="*/ 260205 h 4939827"/>
              <a:gd name="connsiteX129" fmla="*/ 4423807 w 12192000"/>
              <a:gd name="connsiteY129" fmla="*/ 270366 h 4939827"/>
              <a:gd name="connsiteX130" fmla="*/ 4558432 w 12192000"/>
              <a:gd name="connsiteY130" fmla="*/ 269194 h 4939827"/>
              <a:gd name="connsiteX131" fmla="*/ 4635061 w 12192000"/>
              <a:gd name="connsiteY131" fmla="*/ 280682 h 4939827"/>
              <a:gd name="connsiteX132" fmla="*/ 4807427 w 12192000"/>
              <a:gd name="connsiteY132" fmla="*/ 276835 h 4939827"/>
              <a:gd name="connsiteX133" fmla="*/ 5028933 w 12192000"/>
              <a:gd name="connsiteY133" fmla="*/ 183887 h 4939827"/>
              <a:gd name="connsiteX134" fmla="*/ 5093642 w 12192000"/>
              <a:gd name="connsiteY134" fmla="*/ 177214 h 4939827"/>
              <a:gd name="connsiteX135" fmla="*/ 5102642 w 12192000"/>
              <a:gd name="connsiteY135" fmla="*/ 186816 h 4939827"/>
              <a:gd name="connsiteX136" fmla="*/ 5193590 w 12192000"/>
              <a:gd name="connsiteY136" fmla="*/ 156458 h 4939827"/>
              <a:gd name="connsiteX137" fmla="*/ 5323922 w 12192000"/>
              <a:gd name="connsiteY137" fmla="*/ 146332 h 4939827"/>
              <a:gd name="connsiteX138" fmla="*/ 5421860 w 12192000"/>
              <a:gd name="connsiteY138" fmla="*/ 167298 h 4939827"/>
              <a:gd name="connsiteX139" fmla="*/ 5476948 w 12192000"/>
              <a:gd name="connsiteY139" fmla="*/ 173249 h 4939827"/>
              <a:gd name="connsiteX140" fmla="*/ 5516842 w 12192000"/>
              <a:gd name="connsiteY140" fmla="*/ 184018 h 4939827"/>
              <a:gd name="connsiteX141" fmla="*/ 5619415 w 12192000"/>
              <a:gd name="connsiteY141" fmla="*/ 176781 h 4939827"/>
              <a:gd name="connsiteX142" fmla="*/ 5789867 w 12192000"/>
              <a:gd name="connsiteY142" fmla="*/ 150304 h 4939827"/>
              <a:gd name="connsiteX143" fmla="*/ 5825953 w 12192000"/>
              <a:gd name="connsiteY143" fmla="*/ 147907 h 4939827"/>
              <a:gd name="connsiteX144" fmla="*/ 5856168 w 12192000"/>
              <a:gd name="connsiteY144" fmla="*/ 158719 h 4939827"/>
              <a:gd name="connsiteX145" fmla="*/ 5862476 w 12192000"/>
              <a:gd name="connsiteY145" fmla="*/ 172447 h 4939827"/>
              <a:gd name="connsiteX146" fmla="*/ 5882195 w 12192000"/>
              <a:gd name="connsiteY146" fmla="*/ 173195 h 4939827"/>
              <a:gd name="connsiteX147" fmla="*/ 5952585 w 12192000"/>
              <a:gd name="connsiteY147" fmla="*/ 161012 h 4939827"/>
              <a:gd name="connsiteX148" fmla="*/ 6001964 w 12192000"/>
              <a:gd name="connsiteY148" fmla="*/ 154786 h 4939827"/>
              <a:gd name="connsiteX149" fmla="*/ 6184207 w 12192000"/>
              <a:gd name="connsiteY149" fmla="*/ 132658 h 4939827"/>
              <a:gd name="connsiteX150" fmla="*/ 6415830 w 12192000"/>
              <a:gd name="connsiteY150" fmla="*/ 136006 h 4939827"/>
              <a:gd name="connsiteX151" fmla="*/ 6756965 w 12192000"/>
              <a:gd name="connsiteY151" fmla="*/ 57636 h 4939827"/>
              <a:gd name="connsiteX152" fmla="*/ 6819400 w 12192000"/>
              <a:gd name="connsiteY152" fmla="*/ 30742 h 4939827"/>
              <a:gd name="connsiteX153" fmla="*/ 6986370 w 12192000"/>
              <a:gd name="connsiteY153" fmla="*/ 12659 h 4939827"/>
              <a:gd name="connsiteX154" fmla="*/ 6989536 w 12192000"/>
              <a:gd name="connsiteY154" fmla="*/ 14528 h 4939827"/>
              <a:gd name="connsiteX155" fmla="*/ 7015933 w 12192000"/>
              <a:gd name="connsiteY155" fmla="*/ 9653 h 4939827"/>
              <a:gd name="connsiteX156" fmla="*/ 7020592 w 12192000"/>
              <a:gd name="connsiteY156" fmla="*/ 1651 h 4939827"/>
              <a:gd name="connsiteX157" fmla="*/ 7025905 w 12192000"/>
              <a:gd name="connsiteY15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58681 w 12192000"/>
              <a:gd name="connsiteY16" fmla="*/ 219431 h 4939827"/>
              <a:gd name="connsiteX17" fmla="*/ 8126175 w 12192000"/>
              <a:gd name="connsiteY17" fmla="*/ 240005 h 4939827"/>
              <a:gd name="connsiteX18" fmla="*/ 8281371 w 12192000"/>
              <a:gd name="connsiteY18" fmla="*/ 256875 h 4939827"/>
              <a:gd name="connsiteX19" fmla="*/ 8381609 w 12192000"/>
              <a:gd name="connsiteY19" fmla="*/ 240618 h 4939827"/>
              <a:gd name="connsiteX20" fmla="*/ 8406759 w 12192000"/>
              <a:gd name="connsiteY20" fmla="*/ 232517 h 4939827"/>
              <a:gd name="connsiteX21" fmla="*/ 8426506 w 12192000"/>
              <a:gd name="connsiteY21" fmla="*/ 241842 h 4939827"/>
              <a:gd name="connsiteX22" fmla="*/ 8427949 w 12192000"/>
              <a:gd name="connsiteY22" fmla="*/ 240981 h 4939827"/>
              <a:gd name="connsiteX23" fmla="*/ 8441468 w 12192000"/>
              <a:gd name="connsiteY23" fmla="*/ 241157 h 4939827"/>
              <a:gd name="connsiteX24" fmla="*/ 8565757 w 12192000"/>
              <a:gd name="connsiteY24" fmla="*/ 255317 h 4939827"/>
              <a:gd name="connsiteX25" fmla="*/ 8573171 w 12192000"/>
              <a:gd name="connsiteY25" fmla="*/ 258426 h 4939827"/>
              <a:gd name="connsiteX26" fmla="*/ 8573548 w 12192000"/>
              <a:gd name="connsiteY26" fmla="*/ 258241 h 4939827"/>
              <a:gd name="connsiteX27" fmla="*/ 8622021 w 12192000"/>
              <a:gd name="connsiteY27" fmla="*/ 261028 h 4939827"/>
              <a:gd name="connsiteX28" fmla="*/ 8672650 w 12192000"/>
              <a:gd name="connsiteY28" fmla="*/ 254821 h 4939827"/>
              <a:gd name="connsiteX29" fmla="*/ 8785543 w 12192000"/>
              <a:gd name="connsiteY29" fmla="*/ 263406 h 4939827"/>
              <a:gd name="connsiteX30" fmla="*/ 8830588 w 12192000"/>
              <a:gd name="connsiteY30" fmla="*/ 265483 h 4939827"/>
              <a:gd name="connsiteX31" fmla="*/ 8905142 w 12192000"/>
              <a:gd name="connsiteY31" fmla="*/ 264958 h 4939827"/>
              <a:gd name="connsiteX32" fmla="*/ 8968582 w 12192000"/>
              <a:gd name="connsiteY32" fmla="*/ 262728 h 4939827"/>
              <a:gd name="connsiteX33" fmla="*/ 8972994 w 12192000"/>
              <a:gd name="connsiteY33" fmla="*/ 263284 h 4939827"/>
              <a:gd name="connsiteX34" fmla="*/ 9004605 w 12192000"/>
              <a:gd name="connsiteY34" fmla="*/ 258041 h 4939827"/>
              <a:gd name="connsiteX35" fmla="*/ 9016165 w 12192000"/>
              <a:gd name="connsiteY35" fmla="*/ 261258 h 4939827"/>
              <a:gd name="connsiteX36" fmla="*/ 9043297 w 12192000"/>
              <a:gd name="connsiteY36" fmla="*/ 281547 h 4939827"/>
              <a:gd name="connsiteX37" fmla="*/ 9048315 w 12192000"/>
              <a:gd name="connsiteY37" fmla="*/ 279264 h 4939827"/>
              <a:gd name="connsiteX38" fmla="*/ 9054706 w 12192000"/>
              <a:gd name="connsiteY38" fmla="*/ 278538 h 4939827"/>
              <a:gd name="connsiteX39" fmla="*/ 9070919 w 12192000"/>
              <a:gd name="connsiteY39" fmla="*/ 281810 h 4939827"/>
              <a:gd name="connsiteX40" fmla="*/ 9076813 w 12192000"/>
              <a:gd name="connsiteY40" fmla="*/ 283909 h 4939827"/>
              <a:gd name="connsiteX41" fmla="*/ 9085871 w 12192000"/>
              <a:gd name="connsiteY41" fmla="*/ 285133 h 4939827"/>
              <a:gd name="connsiteX42" fmla="*/ 9086159 w 12192000"/>
              <a:gd name="connsiteY42" fmla="*/ 284887 h 4939827"/>
              <a:gd name="connsiteX43" fmla="*/ 9134606 w 12192000"/>
              <a:gd name="connsiteY43" fmla="*/ 288168 h 4939827"/>
              <a:gd name="connsiteX44" fmla="*/ 9195590 w 12192000"/>
              <a:gd name="connsiteY44" fmla="*/ 279568 h 4939827"/>
              <a:gd name="connsiteX45" fmla="*/ 9219336 w 12192000"/>
              <a:gd name="connsiteY45" fmla="*/ 278133 h 4939827"/>
              <a:gd name="connsiteX46" fmla="*/ 9232362 w 12192000"/>
              <a:gd name="connsiteY46" fmla="*/ 275894 h 4939827"/>
              <a:gd name="connsiteX47" fmla="*/ 9283638 w 12192000"/>
              <a:gd name="connsiteY47" fmla="*/ 299924 h 4939827"/>
              <a:gd name="connsiteX48" fmla="*/ 9371484 w 12192000"/>
              <a:gd name="connsiteY48" fmla="*/ 329634 h 4939827"/>
              <a:gd name="connsiteX49" fmla="*/ 9404829 w 12192000"/>
              <a:gd name="connsiteY49" fmla="*/ 339038 h 4939827"/>
              <a:gd name="connsiteX50" fmla="*/ 9427021 w 12192000"/>
              <a:gd name="connsiteY50" fmla="*/ 358784 h 4939827"/>
              <a:gd name="connsiteX51" fmla="*/ 9670844 w 12192000"/>
              <a:gd name="connsiteY51" fmla="*/ 405128 h 4939827"/>
              <a:gd name="connsiteX52" fmla="*/ 9816083 w 12192000"/>
              <a:gd name="connsiteY52" fmla="*/ 416573 h 4939827"/>
              <a:gd name="connsiteX53" fmla="*/ 9936741 w 12192000"/>
              <a:gd name="connsiteY53" fmla="*/ 437044 h 4939827"/>
              <a:gd name="connsiteX54" fmla="*/ 10050093 w 12192000"/>
              <a:gd name="connsiteY54" fmla="*/ 443783 h 4939827"/>
              <a:gd name="connsiteX55" fmla="*/ 10130090 w 12192000"/>
              <a:gd name="connsiteY55" fmla="*/ 459520 h 4939827"/>
              <a:gd name="connsiteX56" fmla="*/ 10173456 w 12192000"/>
              <a:gd name="connsiteY56" fmla="*/ 457749 h 4939827"/>
              <a:gd name="connsiteX57" fmla="*/ 10218232 w 12192000"/>
              <a:gd name="connsiteY57" fmla="*/ 459820 h 4939827"/>
              <a:gd name="connsiteX58" fmla="*/ 10354176 w 12192000"/>
              <a:gd name="connsiteY58" fmla="*/ 471377 h 4939827"/>
              <a:gd name="connsiteX59" fmla="*/ 10430681 w 12192000"/>
              <a:gd name="connsiteY59" fmla="*/ 481226 h 4939827"/>
              <a:gd name="connsiteX60" fmla="*/ 10478169 w 12192000"/>
              <a:gd name="connsiteY60" fmla="*/ 481774 h 4939827"/>
              <a:gd name="connsiteX61" fmla="*/ 10540907 w 12192000"/>
              <a:gd name="connsiteY61" fmla="*/ 485607 h 4939827"/>
              <a:gd name="connsiteX62" fmla="*/ 10614941 w 12192000"/>
              <a:gd name="connsiteY62" fmla="*/ 487592 h 4939827"/>
              <a:gd name="connsiteX63" fmla="*/ 10674098 w 12192000"/>
              <a:gd name="connsiteY63" fmla="*/ 521656 h 4939827"/>
              <a:gd name="connsiteX64" fmla="*/ 10874834 w 12192000"/>
              <a:gd name="connsiteY64" fmla="*/ 574867 h 4939827"/>
              <a:gd name="connsiteX65" fmla="*/ 10944981 w 12192000"/>
              <a:gd name="connsiteY65" fmla="*/ 615042 h 4939827"/>
              <a:gd name="connsiteX66" fmla="*/ 11006376 w 12192000"/>
              <a:gd name="connsiteY66" fmla="*/ 645957 h 4939827"/>
              <a:gd name="connsiteX67" fmla="*/ 11076308 w 12192000"/>
              <a:gd name="connsiteY67" fmla="*/ 675698 h 4939827"/>
              <a:gd name="connsiteX68" fmla="*/ 11148789 w 12192000"/>
              <a:gd name="connsiteY68" fmla="*/ 685041 h 4939827"/>
              <a:gd name="connsiteX69" fmla="*/ 11249129 w 12192000"/>
              <a:gd name="connsiteY69" fmla="*/ 684218 h 4939827"/>
              <a:gd name="connsiteX70" fmla="*/ 11299915 w 12192000"/>
              <a:gd name="connsiteY70" fmla="*/ 692177 h 4939827"/>
              <a:gd name="connsiteX71" fmla="*/ 11386973 w 12192000"/>
              <a:gd name="connsiteY71" fmla="*/ 708209 h 4939827"/>
              <a:gd name="connsiteX72" fmla="*/ 11500105 w 12192000"/>
              <a:gd name="connsiteY72" fmla="*/ 735014 h 4939827"/>
              <a:gd name="connsiteX73" fmla="*/ 11621735 w 12192000"/>
              <a:gd name="connsiteY73" fmla="*/ 789584 h 4939827"/>
              <a:gd name="connsiteX74" fmla="*/ 11691200 w 12192000"/>
              <a:gd name="connsiteY74" fmla="*/ 867902 h 4939827"/>
              <a:gd name="connsiteX75" fmla="*/ 11819427 w 12192000"/>
              <a:gd name="connsiteY75" fmla="*/ 911634 h 4939827"/>
              <a:gd name="connsiteX76" fmla="*/ 11969720 w 12192000"/>
              <a:gd name="connsiteY76" fmla="*/ 964737 h 4939827"/>
              <a:gd name="connsiteX77" fmla="*/ 12055766 w 12192000"/>
              <a:gd name="connsiteY77" fmla="*/ 991268 h 4939827"/>
              <a:gd name="connsiteX78" fmla="*/ 12171539 w 12192000"/>
              <a:gd name="connsiteY78" fmla="*/ 995427 h 4939827"/>
              <a:gd name="connsiteX79" fmla="*/ 12187831 w 12192000"/>
              <a:gd name="connsiteY79" fmla="*/ 996580 h 4939827"/>
              <a:gd name="connsiteX80" fmla="*/ 12192000 w 12192000"/>
              <a:gd name="connsiteY80" fmla="*/ 996726 h 4939827"/>
              <a:gd name="connsiteX81" fmla="*/ 12192000 w 12192000"/>
              <a:gd name="connsiteY81" fmla="*/ 4939827 h 4939827"/>
              <a:gd name="connsiteX82" fmla="*/ 0 w 12192000"/>
              <a:gd name="connsiteY82" fmla="*/ 4939827 h 4939827"/>
              <a:gd name="connsiteX83" fmla="*/ 0 w 12192000"/>
              <a:gd name="connsiteY83" fmla="*/ 512043 h 4939827"/>
              <a:gd name="connsiteX84" fmla="*/ 7381 w 12192000"/>
              <a:gd name="connsiteY84" fmla="*/ 512580 h 4939827"/>
              <a:gd name="connsiteX85" fmla="*/ 100029 w 12192000"/>
              <a:gd name="connsiteY85" fmla="*/ 504758 h 4939827"/>
              <a:gd name="connsiteX86" fmla="*/ 155244 w 12192000"/>
              <a:gd name="connsiteY86" fmla="*/ 525130 h 4939827"/>
              <a:gd name="connsiteX87" fmla="*/ 254366 w 12192000"/>
              <a:gd name="connsiteY87" fmla="*/ 534449 h 4939827"/>
              <a:gd name="connsiteX88" fmla="*/ 447292 w 12192000"/>
              <a:gd name="connsiteY88" fmla="*/ 542725 h 4939827"/>
              <a:gd name="connsiteX89" fmla="*/ 628105 w 12192000"/>
              <a:gd name="connsiteY89" fmla="*/ 547853 h 4939827"/>
              <a:gd name="connsiteX90" fmla="*/ 783146 w 12192000"/>
              <a:gd name="connsiteY90" fmla="*/ 591799 h 4939827"/>
              <a:gd name="connsiteX91" fmla="*/ 1043676 w 12192000"/>
              <a:gd name="connsiteY91" fmla="*/ 591887 h 4939827"/>
              <a:gd name="connsiteX92" fmla="*/ 1281816 w 12192000"/>
              <a:gd name="connsiteY92" fmla="*/ 520946 h 4939827"/>
              <a:gd name="connsiteX93" fmla="*/ 1486347 w 12192000"/>
              <a:gd name="connsiteY93" fmla="*/ 487310 h 4939827"/>
              <a:gd name="connsiteX94" fmla="*/ 1568079 w 12192000"/>
              <a:gd name="connsiteY94" fmla="*/ 462531 h 4939827"/>
              <a:gd name="connsiteX95" fmla="*/ 1622516 w 12192000"/>
              <a:gd name="connsiteY95" fmla="*/ 466058 h 4939827"/>
              <a:gd name="connsiteX96" fmla="*/ 1655457 w 12192000"/>
              <a:gd name="connsiteY96" fmla="*/ 465359 h 4939827"/>
              <a:gd name="connsiteX97" fmla="*/ 1717454 w 12192000"/>
              <a:gd name="connsiteY97" fmla="*/ 417203 h 4939827"/>
              <a:gd name="connsiteX98" fmla="*/ 1913794 w 12192000"/>
              <a:gd name="connsiteY98" fmla="*/ 365255 h 4939827"/>
              <a:gd name="connsiteX99" fmla="*/ 2129762 w 12192000"/>
              <a:gd name="connsiteY99" fmla="*/ 367832 h 4939827"/>
              <a:gd name="connsiteX100" fmla="*/ 2376970 w 12192000"/>
              <a:gd name="connsiteY100" fmla="*/ 350129 h 4939827"/>
              <a:gd name="connsiteX101" fmla="*/ 2480155 w 12192000"/>
              <a:gd name="connsiteY101" fmla="*/ 359227 h 4939827"/>
              <a:gd name="connsiteX102" fmla="*/ 2586782 w 12192000"/>
              <a:gd name="connsiteY102" fmla="*/ 339352 h 4939827"/>
              <a:gd name="connsiteX103" fmla="*/ 2679617 w 12192000"/>
              <a:gd name="connsiteY103" fmla="*/ 305383 h 4939827"/>
              <a:gd name="connsiteX104" fmla="*/ 2788947 w 12192000"/>
              <a:gd name="connsiteY104" fmla="*/ 250375 h 4939827"/>
              <a:gd name="connsiteX105" fmla="*/ 2965530 w 12192000"/>
              <a:gd name="connsiteY105" fmla="*/ 245958 h 4939827"/>
              <a:gd name="connsiteX106" fmla="*/ 3103677 w 12192000"/>
              <a:gd name="connsiteY106" fmla="*/ 209527 h 4939827"/>
              <a:gd name="connsiteX107" fmla="*/ 3126759 w 12192000"/>
              <a:gd name="connsiteY107" fmla="*/ 211226 h 4939827"/>
              <a:gd name="connsiteX108" fmla="*/ 3164020 w 12192000"/>
              <a:gd name="connsiteY108" fmla="*/ 212779 h 4939827"/>
              <a:gd name="connsiteX109" fmla="*/ 3285019 w 12192000"/>
              <a:gd name="connsiteY109" fmla="*/ 220535 h 4939827"/>
              <a:gd name="connsiteX110" fmla="*/ 3365154 w 12192000"/>
              <a:gd name="connsiteY110" fmla="*/ 226416 h 4939827"/>
              <a:gd name="connsiteX111" fmla="*/ 3367507 w 12192000"/>
              <a:gd name="connsiteY111" fmla="*/ 225416 h 4939827"/>
              <a:gd name="connsiteX112" fmla="*/ 3387567 w 12192000"/>
              <a:gd name="connsiteY112" fmla="*/ 227103 h 4939827"/>
              <a:gd name="connsiteX113" fmla="*/ 3498001 w 12192000"/>
              <a:gd name="connsiteY113" fmla="*/ 231941 h 4939827"/>
              <a:gd name="connsiteX114" fmla="*/ 3561557 w 12192000"/>
              <a:gd name="connsiteY114" fmla="*/ 228095 h 4939827"/>
              <a:gd name="connsiteX115" fmla="*/ 3611920 w 12192000"/>
              <a:gd name="connsiteY115" fmla="*/ 218094 h 4939827"/>
              <a:gd name="connsiteX116" fmla="*/ 3620528 w 12192000"/>
              <a:gd name="connsiteY116" fmla="*/ 218788 h 4939827"/>
              <a:gd name="connsiteX117" fmla="*/ 3620766 w 12192000"/>
              <a:gd name="connsiteY117" fmla="*/ 218511 h 4939827"/>
              <a:gd name="connsiteX118" fmla="*/ 3629977 w 12192000"/>
              <a:gd name="connsiteY118" fmla="*/ 218664 h 4939827"/>
              <a:gd name="connsiteX119" fmla="*/ 3636217 w 12192000"/>
              <a:gd name="connsiteY119" fmla="*/ 220048 h 4939827"/>
              <a:gd name="connsiteX120" fmla="*/ 3709484 w 12192000"/>
              <a:gd name="connsiteY120" fmla="*/ 186927 h 4939827"/>
              <a:gd name="connsiteX121" fmla="*/ 3761342 w 12192000"/>
              <a:gd name="connsiteY121" fmla="*/ 177474 h 4939827"/>
              <a:gd name="connsiteX122" fmla="*/ 3799748 w 12192000"/>
              <a:gd name="connsiteY122" fmla="*/ 167154 h 4939827"/>
              <a:gd name="connsiteX123" fmla="*/ 3922756 w 12192000"/>
              <a:gd name="connsiteY123" fmla="*/ 194044 h 4939827"/>
              <a:gd name="connsiteX124" fmla="*/ 4028476 w 12192000"/>
              <a:gd name="connsiteY124" fmla="*/ 223679 h 4939827"/>
              <a:gd name="connsiteX125" fmla="*/ 4191582 w 12192000"/>
              <a:gd name="connsiteY125" fmla="*/ 238952 h 4939827"/>
              <a:gd name="connsiteX126" fmla="*/ 4251024 w 12192000"/>
              <a:gd name="connsiteY126" fmla="*/ 240874 h 4939827"/>
              <a:gd name="connsiteX127" fmla="*/ 4355275 w 12192000"/>
              <a:gd name="connsiteY127" fmla="*/ 260205 h 4939827"/>
              <a:gd name="connsiteX128" fmla="*/ 4423807 w 12192000"/>
              <a:gd name="connsiteY128" fmla="*/ 270366 h 4939827"/>
              <a:gd name="connsiteX129" fmla="*/ 4558432 w 12192000"/>
              <a:gd name="connsiteY129" fmla="*/ 269194 h 4939827"/>
              <a:gd name="connsiteX130" fmla="*/ 4635061 w 12192000"/>
              <a:gd name="connsiteY130" fmla="*/ 280682 h 4939827"/>
              <a:gd name="connsiteX131" fmla="*/ 4807427 w 12192000"/>
              <a:gd name="connsiteY131" fmla="*/ 276835 h 4939827"/>
              <a:gd name="connsiteX132" fmla="*/ 5028933 w 12192000"/>
              <a:gd name="connsiteY132" fmla="*/ 183887 h 4939827"/>
              <a:gd name="connsiteX133" fmla="*/ 5093642 w 12192000"/>
              <a:gd name="connsiteY133" fmla="*/ 177214 h 4939827"/>
              <a:gd name="connsiteX134" fmla="*/ 5102642 w 12192000"/>
              <a:gd name="connsiteY134" fmla="*/ 186816 h 4939827"/>
              <a:gd name="connsiteX135" fmla="*/ 5193590 w 12192000"/>
              <a:gd name="connsiteY135" fmla="*/ 156458 h 4939827"/>
              <a:gd name="connsiteX136" fmla="*/ 5323922 w 12192000"/>
              <a:gd name="connsiteY136" fmla="*/ 146332 h 4939827"/>
              <a:gd name="connsiteX137" fmla="*/ 5421860 w 12192000"/>
              <a:gd name="connsiteY137" fmla="*/ 167298 h 4939827"/>
              <a:gd name="connsiteX138" fmla="*/ 5476948 w 12192000"/>
              <a:gd name="connsiteY138" fmla="*/ 173249 h 4939827"/>
              <a:gd name="connsiteX139" fmla="*/ 5516842 w 12192000"/>
              <a:gd name="connsiteY139" fmla="*/ 184018 h 4939827"/>
              <a:gd name="connsiteX140" fmla="*/ 5619415 w 12192000"/>
              <a:gd name="connsiteY140" fmla="*/ 176781 h 4939827"/>
              <a:gd name="connsiteX141" fmla="*/ 5789867 w 12192000"/>
              <a:gd name="connsiteY141" fmla="*/ 150304 h 4939827"/>
              <a:gd name="connsiteX142" fmla="*/ 5825953 w 12192000"/>
              <a:gd name="connsiteY142" fmla="*/ 147907 h 4939827"/>
              <a:gd name="connsiteX143" fmla="*/ 5856168 w 12192000"/>
              <a:gd name="connsiteY143" fmla="*/ 158719 h 4939827"/>
              <a:gd name="connsiteX144" fmla="*/ 5862476 w 12192000"/>
              <a:gd name="connsiteY144" fmla="*/ 172447 h 4939827"/>
              <a:gd name="connsiteX145" fmla="*/ 5882195 w 12192000"/>
              <a:gd name="connsiteY145" fmla="*/ 173195 h 4939827"/>
              <a:gd name="connsiteX146" fmla="*/ 5952585 w 12192000"/>
              <a:gd name="connsiteY146" fmla="*/ 161012 h 4939827"/>
              <a:gd name="connsiteX147" fmla="*/ 6001964 w 12192000"/>
              <a:gd name="connsiteY147" fmla="*/ 154786 h 4939827"/>
              <a:gd name="connsiteX148" fmla="*/ 6184207 w 12192000"/>
              <a:gd name="connsiteY148" fmla="*/ 132658 h 4939827"/>
              <a:gd name="connsiteX149" fmla="*/ 6415830 w 12192000"/>
              <a:gd name="connsiteY149" fmla="*/ 136006 h 4939827"/>
              <a:gd name="connsiteX150" fmla="*/ 6756965 w 12192000"/>
              <a:gd name="connsiteY150" fmla="*/ 57636 h 4939827"/>
              <a:gd name="connsiteX151" fmla="*/ 6819400 w 12192000"/>
              <a:gd name="connsiteY151" fmla="*/ 30742 h 4939827"/>
              <a:gd name="connsiteX152" fmla="*/ 6986370 w 12192000"/>
              <a:gd name="connsiteY152" fmla="*/ 12659 h 4939827"/>
              <a:gd name="connsiteX153" fmla="*/ 6989536 w 12192000"/>
              <a:gd name="connsiteY153" fmla="*/ 14528 h 4939827"/>
              <a:gd name="connsiteX154" fmla="*/ 7015933 w 12192000"/>
              <a:gd name="connsiteY154" fmla="*/ 9653 h 4939827"/>
              <a:gd name="connsiteX155" fmla="*/ 7020592 w 12192000"/>
              <a:gd name="connsiteY155" fmla="*/ 1651 h 4939827"/>
              <a:gd name="connsiteX156" fmla="*/ 7025905 w 12192000"/>
              <a:gd name="connsiteY156" fmla="*/ 0 h 49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192000" h="4939827">
                <a:moveTo>
                  <a:pt x="7025905" y="0"/>
                </a:moveTo>
                <a:lnTo>
                  <a:pt x="7032579" y="2808"/>
                </a:lnTo>
                <a:cubicBezTo>
                  <a:pt x="7044119" y="6590"/>
                  <a:pt x="7059062" y="10207"/>
                  <a:pt x="7079505" y="12971"/>
                </a:cubicBezTo>
                <a:cubicBezTo>
                  <a:pt x="7111522" y="10537"/>
                  <a:pt x="7122591" y="11519"/>
                  <a:pt x="7158791" y="12462"/>
                </a:cubicBezTo>
                <a:lnTo>
                  <a:pt x="7233338" y="24846"/>
                </a:lnTo>
                <a:cubicBezTo>
                  <a:pt x="7247177" y="23787"/>
                  <a:pt x="7254856" y="25962"/>
                  <a:pt x="7259791" y="29557"/>
                </a:cubicBezTo>
                <a:lnTo>
                  <a:pt x="7263923" y="35029"/>
                </a:lnTo>
                <a:lnTo>
                  <a:pt x="7281549" y="39654"/>
                </a:lnTo>
                <a:lnTo>
                  <a:pt x="7374735" y="65326"/>
                </a:lnTo>
                <a:lnTo>
                  <a:pt x="7376078" y="63849"/>
                </a:lnTo>
                <a:lnTo>
                  <a:pt x="7402026" y="60308"/>
                </a:lnTo>
                <a:lnTo>
                  <a:pt x="7415091" y="77403"/>
                </a:lnTo>
                <a:cubicBezTo>
                  <a:pt x="7421672" y="79965"/>
                  <a:pt x="7475806" y="92960"/>
                  <a:pt x="7488682" y="83440"/>
                </a:cubicBezTo>
                <a:cubicBezTo>
                  <a:pt x="7541625" y="94782"/>
                  <a:pt x="7683214" y="133614"/>
                  <a:pt x="7732750" y="145456"/>
                </a:cubicBezTo>
                <a:cubicBezTo>
                  <a:pt x="7748318" y="162765"/>
                  <a:pt x="7764581" y="171696"/>
                  <a:pt x="7785900" y="154493"/>
                </a:cubicBezTo>
                <a:cubicBezTo>
                  <a:pt x="7822539" y="158614"/>
                  <a:pt x="7915312" y="166523"/>
                  <a:pt x="7952584" y="170181"/>
                </a:cubicBezTo>
                <a:cubicBezTo>
                  <a:pt x="7998047" y="181004"/>
                  <a:pt x="8029749" y="207794"/>
                  <a:pt x="8058681" y="219431"/>
                </a:cubicBezTo>
                <a:cubicBezTo>
                  <a:pt x="8095466" y="185885"/>
                  <a:pt x="8090835" y="241759"/>
                  <a:pt x="8126175" y="240005"/>
                </a:cubicBezTo>
                <a:cubicBezTo>
                  <a:pt x="8163290" y="246246"/>
                  <a:pt x="8238799" y="256773"/>
                  <a:pt x="8281371" y="256875"/>
                </a:cubicBezTo>
                <a:cubicBezTo>
                  <a:pt x="8313651" y="251026"/>
                  <a:pt x="8346882" y="248570"/>
                  <a:pt x="8381609" y="240618"/>
                </a:cubicBezTo>
                <a:lnTo>
                  <a:pt x="8406759" y="232517"/>
                </a:lnTo>
                <a:lnTo>
                  <a:pt x="8426506" y="241842"/>
                </a:lnTo>
                <a:lnTo>
                  <a:pt x="8427949" y="240981"/>
                </a:lnTo>
                <a:cubicBezTo>
                  <a:pt x="8431925" y="239458"/>
                  <a:pt x="8436260" y="239096"/>
                  <a:pt x="8441468" y="241157"/>
                </a:cubicBezTo>
                <a:lnTo>
                  <a:pt x="8565757" y="255317"/>
                </a:lnTo>
                <a:lnTo>
                  <a:pt x="8573171" y="258426"/>
                </a:lnTo>
                <a:lnTo>
                  <a:pt x="8573548" y="258241"/>
                </a:lnTo>
                <a:cubicBezTo>
                  <a:pt x="8575650" y="258391"/>
                  <a:pt x="8618469" y="259217"/>
                  <a:pt x="8622021" y="261028"/>
                </a:cubicBezTo>
                <a:lnTo>
                  <a:pt x="8672650" y="254821"/>
                </a:lnTo>
                <a:cubicBezTo>
                  <a:pt x="8716151" y="260353"/>
                  <a:pt x="8748971" y="243487"/>
                  <a:pt x="8785543" y="263406"/>
                </a:cubicBezTo>
                <a:cubicBezTo>
                  <a:pt x="8826293" y="268498"/>
                  <a:pt x="8797654" y="254573"/>
                  <a:pt x="8830588" y="265483"/>
                </a:cubicBezTo>
                <a:cubicBezTo>
                  <a:pt x="8849202" y="267272"/>
                  <a:pt x="8877544" y="266277"/>
                  <a:pt x="8905142" y="264958"/>
                </a:cubicBezTo>
                <a:lnTo>
                  <a:pt x="8968582" y="262728"/>
                </a:lnTo>
                <a:lnTo>
                  <a:pt x="8972994" y="263284"/>
                </a:lnTo>
                <a:lnTo>
                  <a:pt x="9004605" y="258041"/>
                </a:lnTo>
                <a:lnTo>
                  <a:pt x="9016165" y="261258"/>
                </a:lnTo>
                <a:cubicBezTo>
                  <a:pt x="9028775" y="267579"/>
                  <a:pt x="9039083" y="277488"/>
                  <a:pt x="9043297" y="281547"/>
                </a:cubicBezTo>
                <a:lnTo>
                  <a:pt x="9048315" y="279264"/>
                </a:lnTo>
                <a:lnTo>
                  <a:pt x="9054706" y="278538"/>
                </a:lnTo>
                <a:lnTo>
                  <a:pt x="9070919" y="281810"/>
                </a:lnTo>
                <a:lnTo>
                  <a:pt x="9076813" y="283909"/>
                </a:lnTo>
                <a:cubicBezTo>
                  <a:pt x="9080948" y="285030"/>
                  <a:pt x="9083794" y="285362"/>
                  <a:pt x="9085871" y="285133"/>
                </a:cubicBezTo>
                <a:lnTo>
                  <a:pt x="9086159" y="284887"/>
                </a:lnTo>
                <a:lnTo>
                  <a:pt x="9134606" y="288168"/>
                </a:lnTo>
                <a:cubicBezTo>
                  <a:pt x="9149441" y="274272"/>
                  <a:pt x="9194106" y="309414"/>
                  <a:pt x="9195590" y="279568"/>
                </a:cubicBezTo>
                <a:cubicBezTo>
                  <a:pt x="9212898" y="284479"/>
                  <a:pt x="9220866" y="298055"/>
                  <a:pt x="9219336" y="278133"/>
                </a:cubicBezTo>
                <a:cubicBezTo>
                  <a:pt x="9225159" y="279201"/>
                  <a:pt x="9229164" y="278078"/>
                  <a:pt x="9232362" y="275894"/>
                </a:cubicBezTo>
                <a:lnTo>
                  <a:pt x="9283638" y="299924"/>
                </a:lnTo>
                <a:lnTo>
                  <a:pt x="9371484" y="329634"/>
                </a:lnTo>
                <a:lnTo>
                  <a:pt x="9404829" y="339038"/>
                </a:lnTo>
                <a:lnTo>
                  <a:pt x="9427021" y="358784"/>
                </a:lnTo>
                <a:cubicBezTo>
                  <a:pt x="9500124" y="364086"/>
                  <a:pt x="9604652" y="390635"/>
                  <a:pt x="9670844" y="405128"/>
                </a:cubicBezTo>
                <a:cubicBezTo>
                  <a:pt x="9688531" y="417998"/>
                  <a:pt x="9762277" y="426463"/>
                  <a:pt x="9816083" y="416573"/>
                </a:cubicBezTo>
                <a:lnTo>
                  <a:pt x="9936741" y="437044"/>
                </a:lnTo>
                <a:cubicBezTo>
                  <a:pt x="9978091" y="447025"/>
                  <a:pt x="10008641" y="443705"/>
                  <a:pt x="10050093" y="443783"/>
                </a:cubicBezTo>
                <a:cubicBezTo>
                  <a:pt x="10074709" y="448779"/>
                  <a:pt x="10088915" y="449258"/>
                  <a:pt x="10130090" y="459520"/>
                </a:cubicBezTo>
                <a:cubicBezTo>
                  <a:pt x="10137791" y="458564"/>
                  <a:pt x="10165777" y="459877"/>
                  <a:pt x="10173456" y="457749"/>
                </a:cubicBezTo>
                <a:lnTo>
                  <a:pt x="10218232" y="459820"/>
                </a:lnTo>
                <a:lnTo>
                  <a:pt x="10354176" y="471377"/>
                </a:lnTo>
                <a:cubicBezTo>
                  <a:pt x="10367946" y="478917"/>
                  <a:pt x="10417270" y="488110"/>
                  <a:pt x="10430681" y="481226"/>
                </a:cubicBezTo>
                <a:cubicBezTo>
                  <a:pt x="10441804" y="481366"/>
                  <a:pt x="10469025" y="490181"/>
                  <a:pt x="10478169" y="481774"/>
                </a:cubicBezTo>
                <a:cubicBezTo>
                  <a:pt x="10503830" y="488972"/>
                  <a:pt x="10531359" y="489751"/>
                  <a:pt x="10540907" y="485607"/>
                </a:cubicBezTo>
                <a:cubicBezTo>
                  <a:pt x="10569054" y="475472"/>
                  <a:pt x="10590882" y="489185"/>
                  <a:pt x="10614941" y="487592"/>
                </a:cubicBezTo>
                <a:cubicBezTo>
                  <a:pt x="10654657" y="492458"/>
                  <a:pt x="10645652" y="516778"/>
                  <a:pt x="10674098" y="521656"/>
                </a:cubicBezTo>
                <a:cubicBezTo>
                  <a:pt x="10737163" y="537583"/>
                  <a:pt x="10829686" y="559302"/>
                  <a:pt x="10874834" y="574867"/>
                </a:cubicBezTo>
                <a:cubicBezTo>
                  <a:pt x="10919981" y="590432"/>
                  <a:pt x="10878682" y="577481"/>
                  <a:pt x="10944981" y="615042"/>
                </a:cubicBezTo>
                <a:cubicBezTo>
                  <a:pt x="10976235" y="616974"/>
                  <a:pt x="10982969" y="648568"/>
                  <a:pt x="11006376" y="645957"/>
                </a:cubicBezTo>
                <a:cubicBezTo>
                  <a:pt x="11005343" y="630631"/>
                  <a:pt x="11047577" y="676048"/>
                  <a:pt x="11076308" y="675698"/>
                </a:cubicBezTo>
                <a:cubicBezTo>
                  <a:pt x="11093142" y="677175"/>
                  <a:pt x="11131116" y="681348"/>
                  <a:pt x="11148789" y="685041"/>
                </a:cubicBezTo>
                <a:cubicBezTo>
                  <a:pt x="11177310" y="688243"/>
                  <a:pt x="11217768" y="714725"/>
                  <a:pt x="11249129" y="684218"/>
                </a:cubicBezTo>
                <a:cubicBezTo>
                  <a:pt x="11276269" y="697037"/>
                  <a:pt x="11257432" y="693670"/>
                  <a:pt x="11299915" y="692177"/>
                </a:cubicBezTo>
                <a:cubicBezTo>
                  <a:pt x="11314401" y="703224"/>
                  <a:pt x="11371412" y="714421"/>
                  <a:pt x="11386973" y="708209"/>
                </a:cubicBezTo>
                <a:cubicBezTo>
                  <a:pt x="11425657" y="716286"/>
                  <a:pt x="11454555" y="715485"/>
                  <a:pt x="11500105" y="735014"/>
                </a:cubicBezTo>
                <a:cubicBezTo>
                  <a:pt x="11545172" y="751781"/>
                  <a:pt x="11573053" y="787789"/>
                  <a:pt x="11621735" y="789584"/>
                </a:cubicBezTo>
                <a:lnTo>
                  <a:pt x="11691200" y="867902"/>
                </a:lnTo>
                <a:cubicBezTo>
                  <a:pt x="11734106" y="911360"/>
                  <a:pt x="11773008" y="895495"/>
                  <a:pt x="11819427" y="911634"/>
                </a:cubicBezTo>
                <a:lnTo>
                  <a:pt x="11969720" y="964737"/>
                </a:lnTo>
                <a:cubicBezTo>
                  <a:pt x="12009110" y="978008"/>
                  <a:pt x="12010206" y="989588"/>
                  <a:pt x="12055766" y="991268"/>
                </a:cubicBezTo>
                <a:cubicBezTo>
                  <a:pt x="12105723" y="1003445"/>
                  <a:pt x="12068493" y="1020292"/>
                  <a:pt x="12171539" y="995427"/>
                </a:cubicBezTo>
                <a:cubicBezTo>
                  <a:pt x="12174929" y="995822"/>
                  <a:pt x="12180763" y="996228"/>
                  <a:pt x="12187831" y="996580"/>
                </a:cubicBezTo>
                <a:lnTo>
                  <a:pt x="12192000" y="996726"/>
                </a:lnTo>
                <a:lnTo>
                  <a:pt x="12192000" y="4939827"/>
                </a:lnTo>
                <a:lnTo>
                  <a:pt x="0" y="4939827"/>
                </a:lnTo>
                <a:lnTo>
                  <a:pt x="0" y="512043"/>
                </a:lnTo>
                <a:lnTo>
                  <a:pt x="7381" y="512580"/>
                </a:lnTo>
                <a:cubicBezTo>
                  <a:pt x="39359" y="514524"/>
                  <a:pt x="72732" y="514144"/>
                  <a:pt x="100029" y="504758"/>
                </a:cubicBezTo>
                <a:cubicBezTo>
                  <a:pt x="115935" y="525779"/>
                  <a:pt x="143126" y="489229"/>
                  <a:pt x="155244" y="525130"/>
                </a:cubicBezTo>
                <a:cubicBezTo>
                  <a:pt x="173881" y="522487"/>
                  <a:pt x="242791" y="514086"/>
                  <a:pt x="254366" y="534449"/>
                </a:cubicBezTo>
                <a:cubicBezTo>
                  <a:pt x="303041" y="537382"/>
                  <a:pt x="380161" y="541650"/>
                  <a:pt x="447292" y="542725"/>
                </a:cubicBezTo>
                <a:cubicBezTo>
                  <a:pt x="530282" y="553078"/>
                  <a:pt x="572130" y="539673"/>
                  <a:pt x="628105" y="547853"/>
                </a:cubicBezTo>
                <a:cubicBezTo>
                  <a:pt x="661608" y="509671"/>
                  <a:pt x="746152" y="605137"/>
                  <a:pt x="783146" y="591799"/>
                </a:cubicBezTo>
                <a:cubicBezTo>
                  <a:pt x="862499" y="590113"/>
                  <a:pt x="949481" y="579142"/>
                  <a:pt x="1043676" y="591887"/>
                </a:cubicBezTo>
                <a:cubicBezTo>
                  <a:pt x="1120353" y="576991"/>
                  <a:pt x="1172004" y="553592"/>
                  <a:pt x="1281816" y="520946"/>
                </a:cubicBezTo>
                <a:cubicBezTo>
                  <a:pt x="1339915" y="511282"/>
                  <a:pt x="1459480" y="554579"/>
                  <a:pt x="1486347" y="487310"/>
                </a:cubicBezTo>
                <a:cubicBezTo>
                  <a:pt x="1507765" y="532008"/>
                  <a:pt x="1539168" y="465954"/>
                  <a:pt x="1568079" y="462531"/>
                </a:cubicBezTo>
                <a:cubicBezTo>
                  <a:pt x="1587821" y="491525"/>
                  <a:pt x="1601468" y="469316"/>
                  <a:pt x="1622516" y="466058"/>
                </a:cubicBezTo>
                <a:cubicBezTo>
                  <a:pt x="1630056" y="483510"/>
                  <a:pt x="1647504" y="484261"/>
                  <a:pt x="1655457" y="465359"/>
                </a:cubicBezTo>
                <a:cubicBezTo>
                  <a:pt x="1651800" y="419723"/>
                  <a:pt x="1709718" y="447719"/>
                  <a:pt x="1717454" y="417203"/>
                </a:cubicBezTo>
                <a:cubicBezTo>
                  <a:pt x="1753115" y="414011"/>
                  <a:pt x="1882851" y="412376"/>
                  <a:pt x="1913794" y="365255"/>
                </a:cubicBezTo>
                <a:cubicBezTo>
                  <a:pt x="2001060" y="361067"/>
                  <a:pt x="2099559" y="366414"/>
                  <a:pt x="2129762" y="367832"/>
                </a:cubicBezTo>
                <a:cubicBezTo>
                  <a:pt x="2215380" y="355065"/>
                  <a:pt x="2248807" y="343296"/>
                  <a:pt x="2376970" y="350129"/>
                </a:cubicBezTo>
                <a:cubicBezTo>
                  <a:pt x="2393251" y="360463"/>
                  <a:pt x="2473371" y="379419"/>
                  <a:pt x="2480155" y="359227"/>
                </a:cubicBezTo>
                <a:cubicBezTo>
                  <a:pt x="2520060" y="359505"/>
                  <a:pt x="2561270" y="311415"/>
                  <a:pt x="2586782" y="339352"/>
                </a:cubicBezTo>
                <a:cubicBezTo>
                  <a:pt x="2585230" y="294982"/>
                  <a:pt x="2653633" y="316689"/>
                  <a:pt x="2679617" y="305383"/>
                </a:cubicBezTo>
                <a:cubicBezTo>
                  <a:pt x="2721434" y="266011"/>
                  <a:pt x="2746765" y="276002"/>
                  <a:pt x="2788947" y="250375"/>
                </a:cubicBezTo>
                <a:cubicBezTo>
                  <a:pt x="2851672" y="235447"/>
                  <a:pt x="2913075" y="252766"/>
                  <a:pt x="2965530" y="245958"/>
                </a:cubicBezTo>
                <a:cubicBezTo>
                  <a:pt x="3001911" y="238336"/>
                  <a:pt x="3090203" y="217828"/>
                  <a:pt x="3103677" y="209527"/>
                </a:cubicBezTo>
                <a:lnTo>
                  <a:pt x="3126759" y="211226"/>
                </a:lnTo>
                <a:cubicBezTo>
                  <a:pt x="3136908" y="211889"/>
                  <a:pt x="3148903" y="212490"/>
                  <a:pt x="3164020" y="212779"/>
                </a:cubicBezTo>
                <a:cubicBezTo>
                  <a:pt x="3225474" y="210084"/>
                  <a:pt x="3231859" y="218227"/>
                  <a:pt x="3285019" y="220535"/>
                </a:cubicBezTo>
                <a:cubicBezTo>
                  <a:pt x="3318541" y="222809"/>
                  <a:pt x="3359787" y="223898"/>
                  <a:pt x="3365154" y="226416"/>
                </a:cubicBezTo>
                <a:lnTo>
                  <a:pt x="3367507" y="225416"/>
                </a:lnTo>
                <a:cubicBezTo>
                  <a:pt x="3377583" y="223667"/>
                  <a:pt x="3383502" y="224760"/>
                  <a:pt x="3387567" y="227103"/>
                </a:cubicBezTo>
                <a:lnTo>
                  <a:pt x="3498001" y="231941"/>
                </a:lnTo>
                <a:cubicBezTo>
                  <a:pt x="3513569" y="226158"/>
                  <a:pt x="3539132" y="232525"/>
                  <a:pt x="3561557" y="228095"/>
                </a:cubicBezTo>
                <a:cubicBezTo>
                  <a:pt x="3574944" y="230843"/>
                  <a:pt x="3597426" y="216287"/>
                  <a:pt x="3611920" y="218094"/>
                </a:cubicBezTo>
                <a:lnTo>
                  <a:pt x="3620528" y="218788"/>
                </a:lnTo>
                <a:lnTo>
                  <a:pt x="3620766" y="218511"/>
                </a:lnTo>
                <a:cubicBezTo>
                  <a:pt x="3622780" y="218042"/>
                  <a:pt x="3625663" y="218038"/>
                  <a:pt x="3629977" y="218664"/>
                </a:cubicBezTo>
                <a:lnTo>
                  <a:pt x="3636217" y="220048"/>
                </a:lnTo>
                <a:lnTo>
                  <a:pt x="3709484" y="186927"/>
                </a:lnTo>
                <a:cubicBezTo>
                  <a:pt x="3731015" y="183190"/>
                  <a:pt x="3745790" y="180810"/>
                  <a:pt x="3761342" y="177474"/>
                </a:cubicBezTo>
                <a:lnTo>
                  <a:pt x="3799748" y="167154"/>
                </a:lnTo>
                <a:lnTo>
                  <a:pt x="3922756" y="194044"/>
                </a:lnTo>
                <a:cubicBezTo>
                  <a:pt x="3960877" y="203465"/>
                  <a:pt x="3965250" y="215357"/>
                  <a:pt x="4028476" y="223679"/>
                </a:cubicBezTo>
                <a:cubicBezTo>
                  <a:pt x="4088751" y="228019"/>
                  <a:pt x="4139112" y="248870"/>
                  <a:pt x="4191582" y="238952"/>
                </a:cubicBezTo>
                <a:cubicBezTo>
                  <a:pt x="4210842" y="254091"/>
                  <a:pt x="4229809" y="260810"/>
                  <a:pt x="4251024" y="240874"/>
                </a:cubicBezTo>
                <a:cubicBezTo>
                  <a:pt x="4306627" y="250935"/>
                  <a:pt x="4317066" y="281625"/>
                  <a:pt x="4355275" y="260205"/>
                </a:cubicBezTo>
                <a:cubicBezTo>
                  <a:pt x="4390577" y="327090"/>
                  <a:pt x="4385658" y="272111"/>
                  <a:pt x="4423807" y="270366"/>
                </a:cubicBezTo>
                <a:cubicBezTo>
                  <a:pt x="4457666" y="271864"/>
                  <a:pt x="4523223" y="267475"/>
                  <a:pt x="4558432" y="269194"/>
                </a:cubicBezTo>
                <a:cubicBezTo>
                  <a:pt x="4594553" y="230955"/>
                  <a:pt x="4596517" y="287120"/>
                  <a:pt x="4635061" y="280682"/>
                </a:cubicBezTo>
                <a:cubicBezTo>
                  <a:pt x="4676560" y="281955"/>
                  <a:pt x="4741782" y="292968"/>
                  <a:pt x="4807427" y="276835"/>
                </a:cubicBezTo>
                <a:cubicBezTo>
                  <a:pt x="4876769" y="256626"/>
                  <a:pt x="4951997" y="249407"/>
                  <a:pt x="5028933" y="183887"/>
                </a:cubicBezTo>
                <a:cubicBezTo>
                  <a:pt x="5044713" y="164149"/>
                  <a:pt x="5073685" y="161161"/>
                  <a:pt x="5093642" y="177214"/>
                </a:cubicBezTo>
                <a:cubicBezTo>
                  <a:pt x="5097077" y="179978"/>
                  <a:pt x="5100108" y="183212"/>
                  <a:pt x="5102642" y="186816"/>
                </a:cubicBezTo>
                <a:cubicBezTo>
                  <a:pt x="5150234" y="139156"/>
                  <a:pt x="5169674" y="190314"/>
                  <a:pt x="5193590" y="156458"/>
                </a:cubicBezTo>
                <a:cubicBezTo>
                  <a:pt x="5257854" y="151722"/>
                  <a:pt x="5301917" y="175841"/>
                  <a:pt x="5323922" y="146332"/>
                </a:cubicBezTo>
                <a:cubicBezTo>
                  <a:pt x="5355266" y="153538"/>
                  <a:pt x="5392601" y="198271"/>
                  <a:pt x="5421860" y="167298"/>
                </a:cubicBezTo>
                <a:cubicBezTo>
                  <a:pt x="5420630" y="196364"/>
                  <a:pt x="5461576" y="151467"/>
                  <a:pt x="5476948" y="173249"/>
                </a:cubicBezTo>
                <a:cubicBezTo>
                  <a:pt x="5487334" y="191763"/>
                  <a:pt x="5502178" y="182456"/>
                  <a:pt x="5516842" y="184018"/>
                </a:cubicBezTo>
                <a:cubicBezTo>
                  <a:pt x="5533140" y="200158"/>
                  <a:pt x="5599828" y="189750"/>
                  <a:pt x="5619415" y="176781"/>
                </a:cubicBezTo>
                <a:cubicBezTo>
                  <a:pt x="5690073" y="168499"/>
                  <a:pt x="5748631" y="186964"/>
                  <a:pt x="5789867" y="150304"/>
                </a:cubicBezTo>
                <a:cubicBezTo>
                  <a:pt x="5802836" y="146282"/>
                  <a:pt x="5814753" y="145947"/>
                  <a:pt x="5825953" y="147907"/>
                </a:cubicBezTo>
                <a:lnTo>
                  <a:pt x="5856168" y="158719"/>
                </a:lnTo>
                <a:lnTo>
                  <a:pt x="5862476" y="172447"/>
                </a:lnTo>
                <a:lnTo>
                  <a:pt x="5882195" y="173195"/>
                </a:lnTo>
                <a:lnTo>
                  <a:pt x="5952585" y="161012"/>
                </a:lnTo>
                <a:cubicBezTo>
                  <a:pt x="5962273" y="166588"/>
                  <a:pt x="5992020" y="151579"/>
                  <a:pt x="6001964" y="154786"/>
                </a:cubicBezTo>
                <a:cubicBezTo>
                  <a:pt x="6061748" y="122178"/>
                  <a:pt x="6101539" y="131534"/>
                  <a:pt x="6184207" y="132658"/>
                </a:cubicBezTo>
                <a:cubicBezTo>
                  <a:pt x="6266582" y="127016"/>
                  <a:pt x="6286876" y="151859"/>
                  <a:pt x="6415830" y="136006"/>
                </a:cubicBezTo>
                <a:cubicBezTo>
                  <a:pt x="6563502" y="116945"/>
                  <a:pt x="6684679" y="79367"/>
                  <a:pt x="6756965" y="57636"/>
                </a:cubicBezTo>
                <a:cubicBezTo>
                  <a:pt x="6761544" y="48663"/>
                  <a:pt x="6812642" y="36519"/>
                  <a:pt x="6819400" y="30742"/>
                </a:cubicBezTo>
                <a:lnTo>
                  <a:pt x="6986370" y="12659"/>
                </a:lnTo>
                <a:lnTo>
                  <a:pt x="6989536" y="14528"/>
                </a:lnTo>
                <a:cubicBezTo>
                  <a:pt x="7002946" y="17364"/>
                  <a:pt x="7010700" y="14716"/>
                  <a:pt x="7015933" y="9653"/>
                </a:cubicBezTo>
                <a:lnTo>
                  <a:pt x="7020592" y="1651"/>
                </a:lnTo>
                <a:lnTo>
                  <a:pt x="702590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2149E71-75BB-B431-1772-2B89BF5AA258}"/>
              </a:ext>
            </a:extLst>
          </p:cNvPr>
          <p:cNvSpPr>
            <a:spLocks noGrp="1"/>
          </p:cNvSpPr>
          <p:nvPr>
            <p:ph type="title"/>
          </p:nvPr>
        </p:nvSpPr>
        <p:spPr>
          <a:xfrm>
            <a:off x="1289519" y="5627806"/>
            <a:ext cx="9859618" cy="642797"/>
          </a:xfrm>
        </p:spPr>
        <p:txBody>
          <a:bodyPr vert="horz" lIns="91440" tIns="45720" rIns="91440" bIns="45720" rtlCol="0" anchor="b">
            <a:normAutofit/>
          </a:bodyPr>
          <a:lstStyle/>
          <a:p>
            <a:pPr algn="ctr"/>
            <a:r>
              <a:rPr lang="en-US" sz="3600" dirty="0">
                <a:latin typeface="Georgia" panose="02040502050405020303" pitchFamily="18" charset="0"/>
              </a:rPr>
              <a:t>5. Underpinning Values</a:t>
            </a:r>
          </a:p>
        </p:txBody>
      </p:sp>
      <p:sp>
        <p:nvSpPr>
          <p:cNvPr id="24" name="Freeform: Shape 23">
            <a:extLst>
              <a:ext uri="{FF2B5EF4-FFF2-40B4-BE49-F238E27FC236}">
                <a16:creationId xmlns:a16="http://schemas.microsoft.com/office/drawing/2014/main" id="{3389D0BC-BA1D-4360-88F9-D9ECCBDAB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17950" y="647758"/>
            <a:ext cx="8355105" cy="439265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6">
            <a:extLst>
              <a:ext uri="{FF2B5EF4-FFF2-40B4-BE49-F238E27FC236}">
                <a16:creationId xmlns:a16="http://schemas.microsoft.com/office/drawing/2014/main" id="{68A2F76F-96CA-6D08-E4BA-7C7DB567A7B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928" b="1"/>
          <a:stretch/>
        </p:blipFill>
        <p:spPr>
          <a:xfrm>
            <a:off x="2079812" y="805516"/>
            <a:ext cx="8032376" cy="4074026"/>
          </a:xfrm>
          <a:prstGeom prst="rect">
            <a:avLst/>
          </a:prstGeom>
        </p:spPr>
      </p:pic>
      <p:sp>
        <p:nvSpPr>
          <p:cNvPr id="5" name="Footer Placeholder 4">
            <a:extLst>
              <a:ext uri="{FF2B5EF4-FFF2-40B4-BE49-F238E27FC236}">
                <a16:creationId xmlns:a16="http://schemas.microsoft.com/office/drawing/2014/main" id="{2E52017A-9324-FF30-89D4-D3A36FCAF228}"/>
              </a:ext>
            </a:extLst>
          </p:cNvPr>
          <p:cNvSpPr>
            <a:spLocks noGrp="1"/>
          </p:cNvSpPr>
          <p:nvPr>
            <p:ph type="ftr" sz="quarter" idx="11"/>
          </p:nvPr>
        </p:nvSpPr>
        <p:spPr>
          <a:xfrm>
            <a:off x="4518884" y="6381739"/>
            <a:ext cx="3400887" cy="365125"/>
          </a:xfrm>
        </p:spPr>
        <p:txBody>
          <a:bodyPr/>
          <a:lstStyle/>
          <a:p>
            <a:r>
              <a:rPr lang="en-GB" dirty="0"/>
              <a:t>New Script for Mental Health: Community, Compassion, Connection, Choice</a:t>
            </a:r>
          </a:p>
        </p:txBody>
      </p:sp>
    </p:spTree>
    <p:extLst>
      <p:ext uri="{BB962C8B-B14F-4D97-AF65-F5344CB8AC3E}">
        <p14:creationId xmlns:p14="http://schemas.microsoft.com/office/powerpoint/2010/main" val="1737120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table with papers and pencils&#10;&#10;Description automatically generated">
            <a:extLst>
              <a:ext uri="{FF2B5EF4-FFF2-40B4-BE49-F238E27FC236}">
                <a16:creationId xmlns:a16="http://schemas.microsoft.com/office/drawing/2014/main" id="{A8146352-2A7B-7FA1-AE4D-7AC374547DA5}"/>
              </a:ext>
            </a:extLst>
          </p:cNvPr>
          <p:cNvPicPr>
            <a:picLocks noChangeAspect="1"/>
          </p:cNvPicPr>
          <p:nvPr/>
        </p:nvPicPr>
        <p:blipFill rotWithShape="1">
          <a:blip r:embed="rId2">
            <a:extLst>
              <a:ext uri="{28A0092B-C50C-407E-A947-70E740481C1C}">
                <a14:useLocalDpi xmlns:a14="http://schemas.microsoft.com/office/drawing/2010/main" val="0"/>
              </a:ext>
            </a:extLst>
          </a:blip>
          <a:srcRect t="8322" r="3" b="39440"/>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7" name="Picture 6" descr="A person sitting in a chair&#10;&#10;Description automatically generated">
            <a:extLst>
              <a:ext uri="{FF2B5EF4-FFF2-40B4-BE49-F238E27FC236}">
                <a16:creationId xmlns:a16="http://schemas.microsoft.com/office/drawing/2014/main" id="{80F3F7DE-5E06-E9FA-3451-D12220B0369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9787" r="-2" b="29000"/>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21" name="Picture 20" descr="A poster with a person on it&#10;&#10;Description automatically generated">
            <a:extLst>
              <a:ext uri="{FF2B5EF4-FFF2-40B4-BE49-F238E27FC236}">
                <a16:creationId xmlns:a16="http://schemas.microsoft.com/office/drawing/2014/main" id="{99851E87-F39B-CE4A-69FE-AAF6EE675E04}"/>
              </a:ext>
            </a:extLst>
          </p:cNvPr>
          <p:cNvPicPr>
            <a:picLocks noChangeAspect="1"/>
          </p:cNvPicPr>
          <p:nvPr/>
        </p:nvPicPr>
        <p:blipFill rotWithShape="1">
          <a:blip r:embed="rId4">
            <a:extLst>
              <a:ext uri="{28A0092B-C50C-407E-A947-70E740481C1C}">
                <a14:useLocalDpi xmlns:a14="http://schemas.microsoft.com/office/drawing/2010/main" val="0"/>
              </a:ext>
            </a:extLst>
          </a:blip>
          <a:srcRect t="9359" r="-1" b="23841"/>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54" name="Freeform: Shape 53">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6" name="Freeform: Shape 55">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E1D3F51-0DF3-0C2D-BE6D-82ABDD78B45C}"/>
              </a:ext>
            </a:extLst>
          </p:cNvPr>
          <p:cNvSpPr>
            <a:spLocks noGrp="1"/>
          </p:cNvSpPr>
          <p:nvPr>
            <p:ph type="title"/>
          </p:nvPr>
        </p:nvSpPr>
        <p:spPr>
          <a:xfrm>
            <a:off x="448056" y="685800"/>
            <a:ext cx="4922338" cy="1325563"/>
          </a:xfrm>
        </p:spPr>
        <p:txBody>
          <a:bodyPr>
            <a:normAutofit/>
          </a:bodyPr>
          <a:lstStyle/>
          <a:p>
            <a:r>
              <a:rPr lang="en-GB" sz="3400">
                <a:latin typeface="Georgia" panose="02040502050405020303" pitchFamily="18" charset="0"/>
              </a:rPr>
              <a:t>Why I got involved: Caroline’s Story</a:t>
            </a:r>
          </a:p>
        </p:txBody>
      </p:sp>
      <p:sp>
        <p:nvSpPr>
          <p:cNvPr id="58" name="Rectangle 57">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D1D6C18-8F36-7DA3-0826-FDF6422938A7}"/>
              </a:ext>
            </a:extLst>
          </p:cNvPr>
          <p:cNvSpPr>
            <a:spLocks noGrp="1"/>
          </p:cNvSpPr>
          <p:nvPr>
            <p:ph idx="1"/>
          </p:nvPr>
        </p:nvSpPr>
        <p:spPr>
          <a:xfrm>
            <a:off x="448056" y="2514600"/>
            <a:ext cx="4922338" cy="3666744"/>
          </a:xfrm>
        </p:spPr>
        <p:txBody>
          <a:bodyPr>
            <a:normAutofit/>
          </a:bodyPr>
          <a:lstStyle/>
          <a:p>
            <a:pPr>
              <a:buFont typeface="Wingdings" panose="05000000000000000000" pitchFamily="2" charset="2"/>
              <a:buChar char="§"/>
            </a:pPr>
            <a:r>
              <a:rPr lang="en-GB" sz="2000" dirty="0">
                <a:latin typeface="Georgia" panose="02040502050405020303" pitchFamily="18" charset="0"/>
              </a:rPr>
              <a:t>How I got involved: Launch Event 1</a:t>
            </a:r>
            <a:r>
              <a:rPr lang="en-GB" sz="2000" baseline="30000" dirty="0">
                <a:latin typeface="Georgia" panose="02040502050405020303" pitchFamily="18" charset="0"/>
              </a:rPr>
              <a:t>stFeb</a:t>
            </a:r>
            <a:r>
              <a:rPr lang="en-GB" sz="2000" dirty="0">
                <a:latin typeface="Georgia" panose="02040502050405020303" pitchFamily="18" charset="0"/>
              </a:rPr>
              <a:t> 2023</a:t>
            </a:r>
          </a:p>
          <a:p>
            <a:pPr>
              <a:buFont typeface="Wingdings" panose="05000000000000000000" pitchFamily="2" charset="2"/>
              <a:buChar char="§"/>
            </a:pPr>
            <a:r>
              <a:rPr lang="en-GB" sz="2000" dirty="0">
                <a:latin typeface="Georgia" panose="02040502050405020303" pitchFamily="18" charset="0"/>
              </a:rPr>
              <a:t>Hearing people real experiences and having someone to talk to you and support</a:t>
            </a:r>
          </a:p>
          <a:p>
            <a:pPr>
              <a:buFont typeface="Wingdings" panose="05000000000000000000" pitchFamily="2" charset="2"/>
              <a:buChar char="§"/>
            </a:pPr>
            <a:r>
              <a:rPr lang="en-GB" sz="2000" dirty="0">
                <a:latin typeface="Georgia" panose="02040502050405020303" pitchFamily="18" charset="0"/>
              </a:rPr>
              <a:t>Follow up, not drifting</a:t>
            </a:r>
          </a:p>
          <a:p>
            <a:pPr>
              <a:buFont typeface="Wingdings" panose="05000000000000000000" pitchFamily="2" charset="2"/>
              <a:buChar char="§"/>
            </a:pPr>
            <a:r>
              <a:rPr lang="en-GB" sz="2000" dirty="0">
                <a:latin typeface="Georgia" panose="02040502050405020303" pitchFamily="18" charset="0"/>
              </a:rPr>
              <a:t>My prescription</a:t>
            </a:r>
          </a:p>
          <a:p>
            <a:pPr>
              <a:buFont typeface="Wingdings" panose="05000000000000000000" pitchFamily="2" charset="2"/>
              <a:buChar char="§"/>
            </a:pPr>
            <a:r>
              <a:rPr lang="en-GB" sz="2000" dirty="0">
                <a:latin typeface="Georgia" panose="02040502050405020303" pitchFamily="18" charset="0"/>
              </a:rPr>
              <a:t>Creative, therapeutic writing</a:t>
            </a:r>
          </a:p>
          <a:p>
            <a:pPr>
              <a:buFont typeface="Wingdings" panose="05000000000000000000" pitchFamily="2" charset="2"/>
              <a:buChar char="§"/>
            </a:pPr>
            <a:r>
              <a:rPr lang="en-GB" sz="2000" dirty="0">
                <a:latin typeface="Georgia" panose="02040502050405020303" pitchFamily="18" charset="0"/>
              </a:rPr>
              <a:t>Coming into community</a:t>
            </a:r>
          </a:p>
        </p:txBody>
      </p:sp>
      <p:sp>
        <p:nvSpPr>
          <p:cNvPr id="23" name="Footer Placeholder 22">
            <a:extLst>
              <a:ext uri="{FF2B5EF4-FFF2-40B4-BE49-F238E27FC236}">
                <a16:creationId xmlns:a16="http://schemas.microsoft.com/office/drawing/2014/main" id="{A7733BCD-51E3-5979-CFC8-822EC05BE0C4}"/>
              </a:ext>
            </a:extLst>
          </p:cNvPr>
          <p:cNvSpPr>
            <a:spLocks noGrp="1"/>
          </p:cNvSpPr>
          <p:nvPr>
            <p:ph type="ftr" sz="quarter" idx="11"/>
          </p:nvPr>
        </p:nvSpPr>
        <p:spPr>
          <a:xfrm>
            <a:off x="4171765" y="6405152"/>
            <a:ext cx="3178946" cy="365125"/>
          </a:xfrm>
        </p:spPr>
        <p:txBody>
          <a:bodyPr/>
          <a:lstStyle/>
          <a:p>
            <a:r>
              <a:rPr lang="en-GB" dirty="0"/>
              <a:t>New Script for Mental Health: Community, Compassion, Connection, Choice</a:t>
            </a:r>
          </a:p>
        </p:txBody>
      </p:sp>
    </p:spTree>
    <p:extLst>
      <p:ext uri="{BB962C8B-B14F-4D97-AF65-F5344CB8AC3E}">
        <p14:creationId xmlns:p14="http://schemas.microsoft.com/office/powerpoint/2010/main" val="1747516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oup of people standing around a table&#10;&#10;Description automatically generated">
            <a:extLst>
              <a:ext uri="{FF2B5EF4-FFF2-40B4-BE49-F238E27FC236}">
                <a16:creationId xmlns:a16="http://schemas.microsoft.com/office/drawing/2014/main" id="{8D0659A3-13E0-48B9-6A89-E0C79B453856}"/>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l="5980" r="13313" b="2"/>
          <a:stretch/>
        </p:blipFill>
        <p:spPr>
          <a:xfrm>
            <a:off x="20" y="10"/>
            <a:ext cx="8450297" cy="6857990"/>
          </a:xfrm>
          <a:prstGeom prst="rect">
            <a:avLst/>
          </a:prstGeom>
        </p:spPr>
      </p:pic>
      <p:sp>
        <p:nvSpPr>
          <p:cNvPr id="6" name="Title 1">
            <a:extLst>
              <a:ext uri="{FF2B5EF4-FFF2-40B4-BE49-F238E27FC236}">
                <a16:creationId xmlns:a16="http://schemas.microsoft.com/office/drawing/2014/main" id="{17930B11-AC92-9CDD-84A0-F231173128B2}"/>
              </a:ext>
            </a:extLst>
          </p:cNvPr>
          <p:cNvSpPr>
            <a:spLocks noGrp="1"/>
          </p:cNvSpPr>
          <p:nvPr>
            <p:ph type="title"/>
          </p:nvPr>
        </p:nvSpPr>
        <p:spPr>
          <a:xfrm>
            <a:off x="838201" y="365125"/>
            <a:ext cx="5251316" cy="1627636"/>
          </a:xfrm>
        </p:spPr>
        <p:txBody>
          <a:bodyPr>
            <a:normAutofit/>
          </a:bodyPr>
          <a:lstStyle/>
          <a:p>
            <a:r>
              <a:rPr lang="en-GB">
                <a:solidFill>
                  <a:srgbClr val="FFFFFF"/>
                </a:solidFill>
                <a:latin typeface="Georgia" panose="02040502050405020303" pitchFamily="18" charset="0"/>
              </a:rPr>
              <a:t>Why I got involved: Deirdre’s Story</a:t>
            </a:r>
          </a:p>
        </p:txBody>
      </p:sp>
      <p:sp>
        <p:nvSpPr>
          <p:cNvPr id="3" name="Content Placeholder 2">
            <a:extLst>
              <a:ext uri="{FF2B5EF4-FFF2-40B4-BE49-F238E27FC236}">
                <a16:creationId xmlns:a16="http://schemas.microsoft.com/office/drawing/2014/main" id="{F17F0A10-0512-9CCE-5D3D-CD86DE745983}"/>
              </a:ext>
            </a:extLst>
          </p:cNvPr>
          <p:cNvSpPr>
            <a:spLocks noGrp="1"/>
          </p:cNvSpPr>
          <p:nvPr>
            <p:ph idx="1"/>
          </p:nvPr>
        </p:nvSpPr>
        <p:spPr>
          <a:xfrm>
            <a:off x="838200" y="2219785"/>
            <a:ext cx="4619621" cy="3957178"/>
          </a:xfrm>
        </p:spPr>
        <p:txBody>
          <a:bodyPr>
            <a:normAutofit/>
          </a:bodyPr>
          <a:lstStyle/>
          <a:p>
            <a:pPr>
              <a:buFont typeface="Wingdings" panose="05000000000000000000" pitchFamily="2" charset="2"/>
              <a:buChar char="§"/>
            </a:pPr>
            <a:r>
              <a:rPr lang="en-GB" sz="2000">
                <a:solidFill>
                  <a:srgbClr val="FFFFFF"/>
                </a:solidFill>
                <a:latin typeface="Georgia" panose="02040502050405020303" pitchFamily="18" charset="0"/>
              </a:rPr>
              <a:t>How I got involved: Calligraphy writing</a:t>
            </a:r>
          </a:p>
          <a:p>
            <a:pPr>
              <a:buFont typeface="Wingdings" panose="05000000000000000000" pitchFamily="2" charset="2"/>
              <a:buChar char="§"/>
            </a:pPr>
            <a:r>
              <a:rPr lang="en-GB" sz="2000">
                <a:solidFill>
                  <a:srgbClr val="FFFFFF"/>
                </a:solidFill>
                <a:latin typeface="Georgia" panose="02040502050405020303" pitchFamily="18" charset="0"/>
              </a:rPr>
              <a:t>What I did and how I felt</a:t>
            </a:r>
          </a:p>
          <a:p>
            <a:pPr>
              <a:buFont typeface="Wingdings" panose="05000000000000000000" pitchFamily="2" charset="2"/>
              <a:buChar char="§"/>
            </a:pPr>
            <a:r>
              <a:rPr lang="en-GB" sz="2000">
                <a:solidFill>
                  <a:srgbClr val="FFFFFF"/>
                </a:solidFill>
                <a:latin typeface="Georgia" panose="02040502050405020303" pitchFamily="18" charset="0"/>
              </a:rPr>
              <a:t>Storytelling and art for healing and solidarity</a:t>
            </a:r>
          </a:p>
          <a:p>
            <a:pPr>
              <a:buFont typeface="Wingdings" panose="05000000000000000000" pitchFamily="2" charset="2"/>
              <a:buChar char="§"/>
            </a:pPr>
            <a:r>
              <a:rPr lang="en-GB" sz="2000">
                <a:solidFill>
                  <a:srgbClr val="FFFFFF"/>
                </a:solidFill>
                <a:latin typeface="Georgia" panose="02040502050405020303" pitchFamily="18" charset="0"/>
              </a:rPr>
              <a:t>Desperate Monologues</a:t>
            </a:r>
          </a:p>
          <a:p>
            <a:pPr>
              <a:buFont typeface="Wingdings" panose="05000000000000000000" pitchFamily="2" charset="2"/>
              <a:buChar char="§"/>
            </a:pPr>
            <a:r>
              <a:rPr lang="en-GB" sz="2000">
                <a:solidFill>
                  <a:srgbClr val="FFFFFF"/>
                </a:solidFill>
                <a:latin typeface="Georgia" panose="02040502050405020303" pitchFamily="18" charset="0"/>
              </a:rPr>
              <a:t>Poem: Nothing is ever in vain</a:t>
            </a:r>
          </a:p>
          <a:p>
            <a:pPr marL="0" indent="0">
              <a:buNone/>
            </a:pPr>
            <a:endParaRPr lang="en-GB" sz="2000">
              <a:solidFill>
                <a:srgbClr val="FFFFFF"/>
              </a:solidFill>
              <a:latin typeface="Georgia" panose="02040502050405020303" pitchFamily="18" charset="0"/>
            </a:endParaRPr>
          </a:p>
        </p:txBody>
      </p:sp>
      <p:pic>
        <p:nvPicPr>
          <p:cNvPr id="8" name="Picture 7" descr="A person in a dress on a stage&#10;&#10;Description automatically generated">
            <a:extLst>
              <a:ext uri="{FF2B5EF4-FFF2-40B4-BE49-F238E27FC236}">
                <a16:creationId xmlns:a16="http://schemas.microsoft.com/office/drawing/2014/main" id="{40090DFA-9476-63B9-4E29-BBBC969D156C}"/>
              </a:ext>
            </a:extLst>
          </p:cNvPr>
          <p:cNvPicPr>
            <a:picLocks noChangeAspect="1"/>
          </p:cNvPicPr>
          <p:nvPr/>
        </p:nvPicPr>
        <p:blipFill rotWithShape="1">
          <a:blip r:embed="rId3">
            <a:extLst>
              <a:ext uri="{28A0092B-C50C-407E-A947-70E740481C1C}">
                <a14:useLocalDpi xmlns:a14="http://schemas.microsoft.com/office/drawing/2010/main" val="0"/>
              </a:ext>
            </a:extLst>
          </a:blip>
          <a:srcRect t="10865" r="1" b="1"/>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1" name="Footer Placeholder 10">
            <a:extLst>
              <a:ext uri="{FF2B5EF4-FFF2-40B4-BE49-F238E27FC236}">
                <a16:creationId xmlns:a16="http://schemas.microsoft.com/office/drawing/2014/main" id="{93619B5D-B0C4-32F3-F43E-889994DC85C6}"/>
              </a:ext>
            </a:extLst>
          </p:cNvPr>
          <p:cNvSpPr>
            <a:spLocks noGrp="1"/>
          </p:cNvSpPr>
          <p:nvPr>
            <p:ph type="ftr" sz="quarter" idx="11"/>
          </p:nvPr>
        </p:nvSpPr>
        <p:spPr>
          <a:xfrm>
            <a:off x="4433461" y="6334919"/>
            <a:ext cx="3312111" cy="365125"/>
          </a:xfrm>
        </p:spPr>
        <p:txBody>
          <a:bodyPr/>
          <a:lstStyle/>
          <a:p>
            <a:r>
              <a:rPr lang="en-GB" dirty="0"/>
              <a:t>New Script for Mental Health: Community, Compassion, Connection, Choice</a:t>
            </a:r>
          </a:p>
        </p:txBody>
      </p:sp>
    </p:spTree>
    <p:extLst>
      <p:ext uri="{BB962C8B-B14F-4D97-AF65-F5344CB8AC3E}">
        <p14:creationId xmlns:p14="http://schemas.microsoft.com/office/powerpoint/2010/main" val="1336097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873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34A835-34B5-1814-1199-E1EB3B4AA4B4}"/>
              </a:ext>
            </a:extLst>
          </p:cNvPr>
          <p:cNvSpPr>
            <a:spLocks noGrp="1"/>
          </p:cNvSpPr>
          <p:nvPr>
            <p:ph type="title"/>
          </p:nvPr>
        </p:nvSpPr>
        <p:spPr>
          <a:xfrm>
            <a:off x="640079" y="2074363"/>
            <a:ext cx="4329953"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3600" kern="1200" dirty="0">
                <a:solidFill>
                  <a:srgbClr val="FFFFFF"/>
                </a:solidFill>
                <a:latin typeface="Georgia" panose="02040502050405020303" pitchFamily="18" charset="0"/>
              </a:rPr>
              <a:t>“Calligraphy Care”</a:t>
            </a:r>
          </a:p>
        </p:txBody>
      </p:sp>
      <p:pic>
        <p:nvPicPr>
          <p:cNvPr id="5" name="Picture 4" descr="A drawing of a white board with yellow balls and a bottle on a table&#10;&#10;Description automatically generated">
            <a:extLst>
              <a:ext uri="{FF2B5EF4-FFF2-40B4-BE49-F238E27FC236}">
                <a16:creationId xmlns:a16="http://schemas.microsoft.com/office/drawing/2014/main" id="{6C17A762-249D-A581-EEDD-937CC9E234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6752" y="0"/>
            <a:ext cx="4935169" cy="6858537"/>
          </a:xfrm>
          <a:prstGeom prst="rect">
            <a:avLst/>
          </a:prstGeom>
        </p:spPr>
      </p:pic>
    </p:spTree>
    <p:extLst>
      <p:ext uri="{BB962C8B-B14F-4D97-AF65-F5344CB8AC3E}">
        <p14:creationId xmlns:p14="http://schemas.microsoft.com/office/powerpoint/2010/main" val="973750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feather&#10;&#10;Description automatically generated with low confidence">
            <a:extLst>
              <a:ext uri="{FF2B5EF4-FFF2-40B4-BE49-F238E27FC236}">
                <a16:creationId xmlns:a16="http://schemas.microsoft.com/office/drawing/2014/main" id="{86547410-C9F4-4EBD-5B73-4874965A74F4}"/>
              </a:ext>
            </a:extLst>
          </p:cNvPr>
          <p:cNvPicPr>
            <a:picLocks noChangeAspect="1"/>
          </p:cNvPicPr>
          <p:nvPr/>
        </p:nvPicPr>
        <p:blipFill rotWithShape="1">
          <a:blip r:embed="rId2">
            <a:extLst>
              <a:ext uri="{28A0092B-C50C-407E-A947-70E740481C1C}">
                <a14:useLocalDpi xmlns:a14="http://schemas.microsoft.com/office/drawing/2010/main" val="0"/>
              </a:ext>
            </a:extLst>
          </a:blip>
          <a:srcRect l="1867" r="4016"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B62B3A7-A3C7-7236-8243-6780C689F6C4}"/>
              </a:ext>
            </a:extLst>
          </p:cNvPr>
          <p:cNvSpPr txBox="1"/>
          <p:nvPr/>
        </p:nvSpPr>
        <p:spPr>
          <a:xfrm>
            <a:off x="7128165" y="337350"/>
            <a:ext cx="4657682" cy="1210895"/>
          </a:xfrm>
          <a:prstGeom prst="rect">
            <a:avLst/>
          </a:prstGeom>
        </p:spPr>
        <p:txBody>
          <a:bodyPr vert="horz" lIns="91440" tIns="45720" rIns="91440" bIns="45720" rtlCol="0" anchor="ctr">
            <a:noAutofit/>
          </a:bodyPr>
          <a:lstStyle/>
          <a:p>
            <a:pPr algn="ctr">
              <a:lnSpc>
                <a:spcPct val="90000"/>
              </a:lnSpc>
              <a:spcBef>
                <a:spcPct val="0"/>
              </a:spcBef>
              <a:spcAft>
                <a:spcPts val="600"/>
              </a:spcAft>
            </a:pPr>
            <a:endParaRPr lang="en-US" sz="3200" dirty="0">
              <a:latin typeface="Georgia" panose="02040502050405020303" pitchFamily="18" charset="0"/>
              <a:ea typeface="+mj-ea"/>
              <a:cs typeface="+mj-cs"/>
            </a:endParaRPr>
          </a:p>
          <a:p>
            <a:pPr algn="ctr">
              <a:lnSpc>
                <a:spcPct val="90000"/>
              </a:lnSpc>
              <a:spcBef>
                <a:spcPct val="0"/>
              </a:spcBef>
              <a:spcAft>
                <a:spcPts val="600"/>
              </a:spcAft>
            </a:pPr>
            <a:endParaRPr lang="en-US" sz="3200" dirty="0">
              <a:latin typeface="Georgia" panose="02040502050405020303" pitchFamily="18" charset="0"/>
              <a:ea typeface="+mj-ea"/>
              <a:cs typeface="+mj-cs"/>
            </a:endParaRPr>
          </a:p>
          <a:p>
            <a:pPr algn="ctr">
              <a:lnSpc>
                <a:spcPct val="90000"/>
              </a:lnSpc>
              <a:spcBef>
                <a:spcPct val="0"/>
              </a:spcBef>
              <a:spcAft>
                <a:spcPts val="600"/>
              </a:spcAft>
            </a:pPr>
            <a:r>
              <a:rPr lang="en-US" sz="3200" dirty="0">
                <a:latin typeface="Georgia" panose="02040502050405020303" pitchFamily="18" charset="0"/>
                <a:ea typeface="+mj-ea"/>
                <a:cs typeface="+mj-cs"/>
              </a:rPr>
              <a:t>Writing and Sharing Your #NewScript </a:t>
            </a:r>
          </a:p>
          <a:p>
            <a:pPr algn="ctr">
              <a:lnSpc>
                <a:spcPct val="90000"/>
              </a:lnSpc>
              <a:spcBef>
                <a:spcPct val="0"/>
              </a:spcBef>
              <a:spcAft>
                <a:spcPts val="600"/>
              </a:spcAft>
            </a:pPr>
            <a:endParaRPr lang="en-US" sz="3200" dirty="0">
              <a:latin typeface="Georgia" panose="02040502050405020303" pitchFamily="18" charset="0"/>
              <a:ea typeface="+mj-ea"/>
              <a:cs typeface="+mj-cs"/>
            </a:endParaRPr>
          </a:p>
        </p:txBody>
      </p:sp>
      <p:sp>
        <p:nvSpPr>
          <p:cNvPr id="3" name="Footer Placeholder 2">
            <a:extLst>
              <a:ext uri="{FF2B5EF4-FFF2-40B4-BE49-F238E27FC236}">
                <a16:creationId xmlns:a16="http://schemas.microsoft.com/office/drawing/2014/main" id="{A2682411-5105-88D0-1442-2E75B815E838}"/>
              </a:ext>
            </a:extLst>
          </p:cNvPr>
          <p:cNvSpPr>
            <a:spLocks noGrp="1"/>
          </p:cNvSpPr>
          <p:nvPr>
            <p:ph type="ftr" sz="quarter" idx="11"/>
          </p:nvPr>
        </p:nvSpPr>
        <p:spPr>
          <a:xfrm>
            <a:off x="4503252" y="6356350"/>
            <a:ext cx="3445276" cy="365125"/>
          </a:xfrm>
        </p:spPr>
        <p:txBody>
          <a:bodyPr/>
          <a:lstStyle/>
          <a:p>
            <a:r>
              <a:rPr lang="en-GB" dirty="0"/>
              <a:t>New Script for Mental Health: Community, Compassion, Connection, Choice</a:t>
            </a:r>
          </a:p>
        </p:txBody>
      </p:sp>
      <p:pic>
        <p:nvPicPr>
          <p:cNvPr id="6" name="Picture 5" descr="A qr code on a white background&#10;&#10;Description automatically generated">
            <a:extLst>
              <a:ext uri="{FF2B5EF4-FFF2-40B4-BE49-F238E27FC236}">
                <a16:creationId xmlns:a16="http://schemas.microsoft.com/office/drawing/2014/main" id="{C89A807B-C064-185E-DCF9-F2EAFE33876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48528" y="2156468"/>
            <a:ext cx="3366559" cy="4364182"/>
          </a:xfrm>
          <a:prstGeom prst="rect">
            <a:avLst/>
          </a:prstGeom>
        </p:spPr>
      </p:pic>
    </p:spTree>
    <p:extLst>
      <p:ext uri="{BB962C8B-B14F-4D97-AF65-F5344CB8AC3E}">
        <p14:creationId xmlns:p14="http://schemas.microsoft.com/office/powerpoint/2010/main" val="686010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white flowers&#10;&#10;Description automatically generated with medium confidence">
            <a:extLst>
              <a:ext uri="{FF2B5EF4-FFF2-40B4-BE49-F238E27FC236}">
                <a16:creationId xmlns:a16="http://schemas.microsoft.com/office/drawing/2014/main" id="{BBB7BBC8-C2B5-80D1-7C47-BE329DE88D99}"/>
              </a:ext>
            </a:extLst>
          </p:cNvPr>
          <p:cNvPicPr>
            <a:picLocks noChangeAspect="1"/>
          </p:cNvPicPr>
          <p:nvPr/>
        </p:nvPicPr>
        <p:blipFill rotWithShape="1">
          <a:blip r:embed="rId2">
            <a:extLst>
              <a:ext uri="{28A0092B-C50C-407E-A947-70E740481C1C}">
                <a14:useLocalDpi xmlns:a14="http://schemas.microsoft.com/office/drawing/2010/main" val="0"/>
              </a:ext>
            </a:extLst>
          </a:blip>
          <a:srcRect t="17832" b="11245"/>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96CBE9D3-5869-F901-0121-11F66BA64FEC}"/>
              </a:ext>
            </a:extLst>
          </p:cNvPr>
          <p:cNvSpPr txBox="1">
            <a:spLocks/>
          </p:cNvSpPr>
          <p:nvPr/>
        </p:nvSpPr>
        <p:spPr>
          <a:xfrm>
            <a:off x="7119892" y="358935"/>
            <a:ext cx="4447712" cy="21102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latin typeface="Georgia" panose="02040502050405020303" pitchFamily="18" charset="0"/>
              </a:rPr>
              <a:t>Take Action, Questions &amp; Thanks</a:t>
            </a:r>
          </a:p>
        </p:txBody>
      </p:sp>
      <p:sp>
        <p:nvSpPr>
          <p:cNvPr id="9" name="TextBox 8">
            <a:extLst>
              <a:ext uri="{FF2B5EF4-FFF2-40B4-BE49-F238E27FC236}">
                <a16:creationId xmlns:a16="http://schemas.microsoft.com/office/drawing/2014/main" id="{2E2C329C-7435-07BC-6992-E4633B47B10C}"/>
              </a:ext>
            </a:extLst>
          </p:cNvPr>
          <p:cNvSpPr txBox="1"/>
          <p:nvPr/>
        </p:nvSpPr>
        <p:spPr>
          <a:xfrm>
            <a:off x="7048870" y="2210540"/>
            <a:ext cx="4518734" cy="3781356"/>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GB" dirty="0">
                <a:latin typeface="Georgia" panose="02040502050405020303" pitchFamily="18" charset="0"/>
              </a:rPr>
              <a:t>Sign up to mailing list</a:t>
            </a:r>
          </a:p>
          <a:p>
            <a:pPr marL="285750" indent="-285750">
              <a:lnSpc>
                <a:spcPct val="150000"/>
              </a:lnSpc>
              <a:buFont typeface="Wingdings" panose="05000000000000000000" pitchFamily="2" charset="2"/>
              <a:buChar char="§"/>
            </a:pPr>
            <a:r>
              <a:rPr lang="en-GB" dirty="0">
                <a:latin typeface="Georgia" panose="02040502050405020303" pitchFamily="18" charset="0"/>
              </a:rPr>
              <a:t>Share with others </a:t>
            </a:r>
          </a:p>
          <a:p>
            <a:pPr marL="285750" indent="-285750">
              <a:lnSpc>
                <a:spcPct val="150000"/>
              </a:lnSpc>
              <a:buFont typeface="Wingdings" panose="05000000000000000000" pitchFamily="2" charset="2"/>
              <a:buChar char="§"/>
            </a:pPr>
            <a:r>
              <a:rPr lang="en-GB" dirty="0">
                <a:latin typeface="Georgia" panose="02040502050405020303" pitchFamily="18" charset="0"/>
              </a:rPr>
              <a:t>Come along to a meeting</a:t>
            </a:r>
          </a:p>
          <a:p>
            <a:pPr marL="285750" indent="-285750">
              <a:lnSpc>
                <a:spcPct val="150000"/>
              </a:lnSpc>
              <a:buFont typeface="Wingdings" panose="05000000000000000000" pitchFamily="2" charset="2"/>
              <a:buChar char="§"/>
            </a:pPr>
            <a:r>
              <a:rPr lang="en-GB" dirty="0">
                <a:latin typeface="Georgia" panose="02040502050405020303" pitchFamily="18" charset="0"/>
              </a:rPr>
              <a:t>Attend Curious Minds Events and join the conversation</a:t>
            </a:r>
          </a:p>
          <a:p>
            <a:pPr marL="285750" indent="-285750">
              <a:lnSpc>
                <a:spcPct val="150000"/>
              </a:lnSpc>
              <a:buFont typeface="Wingdings" panose="05000000000000000000" pitchFamily="2" charset="2"/>
              <a:buChar char="§"/>
            </a:pPr>
            <a:r>
              <a:rPr lang="en-GB" dirty="0">
                <a:latin typeface="Georgia" panose="02040502050405020303" pitchFamily="18" charset="0"/>
              </a:rPr>
              <a:t>Apply to practice</a:t>
            </a:r>
          </a:p>
          <a:p>
            <a:pPr marL="285750" indent="-285750">
              <a:lnSpc>
                <a:spcPct val="150000"/>
              </a:lnSpc>
              <a:buFont typeface="Wingdings" panose="05000000000000000000" pitchFamily="2" charset="2"/>
              <a:buChar char="§"/>
            </a:pPr>
            <a:r>
              <a:rPr lang="en-GB" dirty="0">
                <a:latin typeface="Georgia" panose="02040502050405020303" pitchFamily="18" charset="0"/>
              </a:rPr>
              <a:t>Donate</a:t>
            </a:r>
          </a:p>
          <a:p>
            <a:pPr marL="285750" indent="-285750">
              <a:lnSpc>
                <a:spcPct val="150000"/>
              </a:lnSpc>
              <a:buFont typeface="Wingdings" panose="05000000000000000000" pitchFamily="2" charset="2"/>
              <a:buChar char="§"/>
            </a:pPr>
            <a:r>
              <a:rPr lang="en-GB" dirty="0">
                <a:latin typeface="Georgia" panose="02040502050405020303" pitchFamily="18" charset="0"/>
              </a:rPr>
              <a:t>Make a video on the phone with your New Script that we can share on SM</a:t>
            </a:r>
          </a:p>
        </p:txBody>
      </p:sp>
      <p:sp>
        <p:nvSpPr>
          <p:cNvPr id="11" name="Footer Placeholder 10">
            <a:extLst>
              <a:ext uri="{FF2B5EF4-FFF2-40B4-BE49-F238E27FC236}">
                <a16:creationId xmlns:a16="http://schemas.microsoft.com/office/drawing/2014/main" id="{054D1A76-7390-D656-FB2C-7B9CD0BC1889}"/>
              </a:ext>
            </a:extLst>
          </p:cNvPr>
          <p:cNvSpPr>
            <a:spLocks noGrp="1"/>
          </p:cNvSpPr>
          <p:nvPr>
            <p:ph type="ftr" sz="quarter" idx="11"/>
          </p:nvPr>
        </p:nvSpPr>
        <p:spPr>
          <a:xfrm>
            <a:off x="4385153" y="6382983"/>
            <a:ext cx="3418643" cy="365125"/>
          </a:xfrm>
        </p:spPr>
        <p:txBody>
          <a:bodyPr/>
          <a:lstStyle/>
          <a:p>
            <a:r>
              <a:rPr lang="en-GB" dirty="0"/>
              <a:t>New Script for Mental Health: Community, Compassion, Connection, Choice</a:t>
            </a:r>
          </a:p>
        </p:txBody>
      </p:sp>
    </p:spTree>
    <p:extLst>
      <p:ext uri="{BB962C8B-B14F-4D97-AF65-F5344CB8AC3E}">
        <p14:creationId xmlns:p14="http://schemas.microsoft.com/office/powerpoint/2010/main" val="4059977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4DEE79-7A6E-43A3-5E38-C977D3C575AE}"/>
              </a:ext>
            </a:extLst>
          </p:cNvPr>
          <p:cNvSpPr>
            <a:spLocks noGrp="1"/>
          </p:cNvSpPr>
          <p:nvPr>
            <p:ph type="title"/>
          </p:nvPr>
        </p:nvSpPr>
        <p:spPr>
          <a:xfrm>
            <a:off x="337963" y="226916"/>
            <a:ext cx="11159231" cy="1680519"/>
          </a:xfrm>
        </p:spPr>
        <p:txBody>
          <a:bodyPr>
            <a:normAutofit/>
          </a:bodyPr>
          <a:lstStyle/>
          <a:p>
            <a:pPr algn="ctr"/>
            <a:r>
              <a:rPr lang="en-GB" sz="3600" dirty="0">
                <a:latin typeface="Georgia" panose="02040502050405020303" pitchFamily="18" charset="0"/>
              </a:rPr>
              <a:t>Thank You For </a:t>
            </a:r>
            <a:br>
              <a:rPr lang="en-GB" sz="3600" dirty="0">
                <a:latin typeface="Georgia" panose="02040502050405020303" pitchFamily="18" charset="0"/>
              </a:rPr>
            </a:br>
            <a:r>
              <a:rPr lang="en-GB" sz="3600" dirty="0">
                <a:latin typeface="Georgia" panose="02040502050405020303" pitchFamily="18" charset="0"/>
              </a:rPr>
              <a:t>Joining Us Today!</a:t>
            </a:r>
            <a:br>
              <a:rPr lang="en-GB" sz="2200" dirty="0">
                <a:latin typeface="Georgia" panose="02040502050405020303" pitchFamily="18" charset="0"/>
              </a:rPr>
            </a:br>
            <a:endParaRPr lang="en-GB" sz="2000" dirty="0">
              <a:latin typeface="Georgia" panose="02040502050405020303" pitchFamily="18" charset="0"/>
            </a:endParaRPr>
          </a:p>
        </p:txBody>
      </p:sp>
      <p:pic>
        <p:nvPicPr>
          <p:cNvPr id="7" name="Picture 6" descr="Text&#10;&#10;Description automatically generated with low confidence">
            <a:extLst>
              <a:ext uri="{FF2B5EF4-FFF2-40B4-BE49-F238E27FC236}">
                <a16:creationId xmlns:a16="http://schemas.microsoft.com/office/drawing/2014/main" id="{33C9B44C-2CF3-8043-9270-D679C6E6E4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9080" y="3499834"/>
            <a:ext cx="2759122" cy="1979670"/>
          </a:xfrm>
          <a:prstGeom prst="rect">
            <a:avLst/>
          </a:prstGeom>
        </p:spPr>
      </p:pic>
      <p:pic>
        <p:nvPicPr>
          <p:cNvPr id="4" name="Picture 3">
            <a:extLst>
              <a:ext uri="{FF2B5EF4-FFF2-40B4-BE49-F238E27FC236}">
                <a16:creationId xmlns:a16="http://schemas.microsoft.com/office/drawing/2014/main" id="{0676259A-A7A9-22B9-3674-65B1CF591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523" y="1402773"/>
            <a:ext cx="4176943" cy="3998668"/>
          </a:xfrm>
          <a:prstGeom prst="rect">
            <a:avLst/>
          </a:prstGeom>
        </p:spPr>
      </p:pic>
      <p:pic>
        <p:nvPicPr>
          <p:cNvPr id="5" name="Content Placeholder 4" descr="Text&#10;&#10;Description automatically generated with medium confidence">
            <a:extLst>
              <a:ext uri="{FF2B5EF4-FFF2-40B4-BE49-F238E27FC236}">
                <a16:creationId xmlns:a16="http://schemas.microsoft.com/office/drawing/2014/main" id="{E8E8C491-5B3B-1202-5224-C84833D9F9A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99080" y="1571636"/>
            <a:ext cx="2759121" cy="1786531"/>
          </a:xfrm>
          <a:prstGeom prst="rect">
            <a:avLst/>
          </a:prstGeom>
        </p:spPr>
      </p:pic>
      <p:sp>
        <p:nvSpPr>
          <p:cNvPr id="11" name="Content Placeholder 10">
            <a:extLst>
              <a:ext uri="{FF2B5EF4-FFF2-40B4-BE49-F238E27FC236}">
                <a16:creationId xmlns:a16="http://schemas.microsoft.com/office/drawing/2014/main" id="{BBEC37B7-F3F0-3107-C2BB-4F1949A1BB77}"/>
              </a:ext>
            </a:extLst>
          </p:cNvPr>
          <p:cNvSpPr>
            <a:spLocks noGrp="1"/>
          </p:cNvSpPr>
          <p:nvPr>
            <p:ph idx="1"/>
          </p:nvPr>
        </p:nvSpPr>
        <p:spPr>
          <a:xfrm>
            <a:off x="2015375" y="5670211"/>
            <a:ext cx="8595472" cy="1482065"/>
          </a:xfrm>
        </p:spPr>
        <p:txBody>
          <a:bodyPr anchor="ctr">
            <a:normAutofit/>
          </a:bodyPr>
          <a:lstStyle/>
          <a:p>
            <a:pPr marL="0" indent="0" algn="ctr">
              <a:buNone/>
            </a:pPr>
            <a:r>
              <a:rPr lang="en-GB" sz="2000" dirty="0">
                <a:latin typeface="Georgia" panose="02040502050405020303" pitchFamily="18" charset="0"/>
              </a:rPr>
              <a:t>Free Online Co-Produced Safety Planning site for anyone struggling or </a:t>
            </a:r>
          </a:p>
          <a:p>
            <a:pPr marL="0" indent="0" algn="ctr">
              <a:buNone/>
            </a:pPr>
            <a:r>
              <a:rPr lang="en-GB" sz="2000" dirty="0">
                <a:latin typeface="Georgia" panose="02040502050405020303" pitchFamily="18" charset="0"/>
              </a:rPr>
              <a:t>supporting someone who is suicidal </a:t>
            </a:r>
            <a:r>
              <a:rPr lang="en-GB" sz="2000" dirty="0">
                <a:latin typeface="Georgia" panose="02040502050405020303" pitchFamily="18" charset="0"/>
                <a:hlinkClick r:id="rId5">
                  <a:extLst>
                    <a:ext uri="{A12FA001-AC4F-418D-AE19-62706E023703}">
                      <ahyp:hlinkClr xmlns:ahyp="http://schemas.microsoft.com/office/drawing/2018/hyperlinkcolor" val="tx"/>
                    </a:ext>
                  </a:extLst>
                </a:hlinkClick>
              </a:rPr>
              <a:t>www.stayingsafe.net</a:t>
            </a:r>
            <a:endParaRPr lang="en-GB" sz="2000" dirty="0">
              <a:latin typeface="Georgia" panose="02040502050405020303" pitchFamily="18" charset="0"/>
            </a:endParaRPr>
          </a:p>
          <a:p>
            <a:pPr marL="0" indent="0">
              <a:buNone/>
            </a:pPr>
            <a:endParaRPr lang="en-US" sz="2000" dirty="0">
              <a:latin typeface="Georgia" panose="02040502050405020303" pitchFamily="18" charset="0"/>
            </a:endParaRPr>
          </a:p>
        </p:txBody>
      </p:sp>
      <p:pic>
        <p:nvPicPr>
          <p:cNvPr id="6" name="Content Placeholder 4" descr="Text&#10;&#10;Description automatically generated">
            <a:extLst>
              <a:ext uri="{FF2B5EF4-FFF2-40B4-BE49-F238E27FC236}">
                <a16:creationId xmlns:a16="http://schemas.microsoft.com/office/drawing/2014/main" id="{12DA8FA8-3518-9417-00D8-94CCA9CF0358}"/>
              </a:ext>
            </a:extLst>
          </p:cNvPr>
          <p:cNvPicPr>
            <a:picLocks noChangeAspect="1"/>
          </p:cNvPicPr>
          <p:nvPr/>
        </p:nvPicPr>
        <p:blipFill rotWithShape="1">
          <a:blip r:embed="rId6">
            <a:extLst>
              <a:ext uri="{28A0092B-C50C-407E-A947-70E740481C1C}">
                <a14:useLocalDpi xmlns:a14="http://schemas.microsoft.com/office/drawing/2010/main" val="0"/>
              </a:ext>
            </a:extLst>
          </a:blip>
          <a:srcRect l="6863" r="4233" b="1"/>
          <a:stretch/>
        </p:blipFill>
        <p:spPr>
          <a:xfrm>
            <a:off x="4102512" y="2055043"/>
            <a:ext cx="3983925" cy="2606247"/>
          </a:xfrm>
          <a:prstGeom prst="rect">
            <a:avLst/>
          </a:prstGeom>
        </p:spPr>
      </p:pic>
    </p:spTree>
    <p:extLst>
      <p:ext uri="{BB962C8B-B14F-4D97-AF65-F5344CB8AC3E}">
        <p14:creationId xmlns:p14="http://schemas.microsoft.com/office/powerpoint/2010/main" val="1372891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86AA2DA-281A-4806-8977-D617AEAC8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4185774-6FC0-4B8D-A8DB-A88546889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59988" y="0"/>
            <a:ext cx="2632012" cy="6858000"/>
          </a:xfrm>
          <a:custGeom>
            <a:avLst/>
            <a:gdLst>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57677 w 2632012"/>
              <a:gd name="connsiteY27" fmla="*/ 2548608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08456 w 2632012"/>
              <a:gd name="connsiteY22" fmla="*/ 5878851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32012" h="6858000">
                <a:moveTo>
                  <a:pt x="932173" y="1512545"/>
                </a:moveTo>
                <a:lnTo>
                  <a:pt x="932462" y="1512581"/>
                </a:lnTo>
                <a:lnTo>
                  <a:pt x="932378" y="1512599"/>
                </a:lnTo>
                <a:cubicBezTo>
                  <a:pt x="930618" y="1512681"/>
                  <a:pt x="930202" y="1512462"/>
                  <a:pt x="932173" y="1512545"/>
                </a:cubicBezTo>
                <a:close/>
                <a:moveTo>
                  <a:pt x="1207569" y="0"/>
                </a:moveTo>
                <a:lnTo>
                  <a:pt x="2632012" y="0"/>
                </a:lnTo>
                <a:lnTo>
                  <a:pt x="2632012" y="6858000"/>
                </a:lnTo>
                <a:lnTo>
                  <a:pt x="13514" y="6858000"/>
                </a:lnTo>
                <a:cubicBezTo>
                  <a:pt x="13399" y="6842943"/>
                  <a:pt x="13285" y="6827886"/>
                  <a:pt x="13170" y="6812829"/>
                </a:cubicBezTo>
                <a:cubicBezTo>
                  <a:pt x="12714" y="6794763"/>
                  <a:pt x="13524" y="6777517"/>
                  <a:pt x="20332" y="6760689"/>
                </a:cubicBezTo>
                <a:cubicBezTo>
                  <a:pt x="10828" y="6746468"/>
                  <a:pt x="7794" y="6733277"/>
                  <a:pt x="25596" y="6721251"/>
                </a:cubicBezTo>
                <a:cubicBezTo>
                  <a:pt x="24143" y="6683539"/>
                  <a:pt x="1631" y="6673595"/>
                  <a:pt x="22507" y="6650499"/>
                </a:cubicBezTo>
                <a:cubicBezTo>
                  <a:pt x="-25124" y="6620536"/>
                  <a:pt x="16765" y="6629253"/>
                  <a:pt x="22444" y="6604241"/>
                </a:cubicBezTo>
                <a:cubicBezTo>
                  <a:pt x="28668" y="6588866"/>
                  <a:pt x="29169" y="6574778"/>
                  <a:pt x="31867" y="6559984"/>
                </a:cubicBezTo>
                <a:cubicBezTo>
                  <a:pt x="4443" y="6566661"/>
                  <a:pt x="62924" y="6515664"/>
                  <a:pt x="38635" y="6515473"/>
                </a:cubicBezTo>
                <a:cubicBezTo>
                  <a:pt x="72259" y="6495428"/>
                  <a:pt x="29118" y="6488543"/>
                  <a:pt x="38467" y="6463736"/>
                </a:cubicBezTo>
                <a:cubicBezTo>
                  <a:pt x="50944" y="6451623"/>
                  <a:pt x="52742" y="6443270"/>
                  <a:pt x="38052" y="6432794"/>
                </a:cubicBezTo>
                <a:cubicBezTo>
                  <a:pt x="98939" y="6376824"/>
                  <a:pt x="58603" y="6351821"/>
                  <a:pt x="80445" y="6301309"/>
                </a:cubicBezTo>
                <a:cubicBezTo>
                  <a:pt x="103917" y="6257537"/>
                  <a:pt x="78836" y="6301310"/>
                  <a:pt x="138157" y="6257030"/>
                </a:cubicBezTo>
                <a:cubicBezTo>
                  <a:pt x="155187" y="6248574"/>
                  <a:pt x="166108" y="6186701"/>
                  <a:pt x="170419" y="6171255"/>
                </a:cubicBezTo>
                <a:cubicBezTo>
                  <a:pt x="174731" y="6155809"/>
                  <a:pt x="166522" y="6166390"/>
                  <a:pt x="164027" y="6164357"/>
                </a:cubicBezTo>
                <a:cubicBezTo>
                  <a:pt x="206228" y="6137678"/>
                  <a:pt x="184454" y="6121750"/>
                  <a:pt x="213309" y="6109331"/>
                </a:cubicBezTo>
                <a:cubicBezTo>
                  <a:pt x="224262" y="6067371"/>
                  <a:pt x="183175" y="5890445"/>
                  <a:pt x="208456" y="5878851"/>
                </a:cubicBezTo>
                <a:cubicBezTo>
                  <a:pt x="225886" y="5808435"/>
                  <a:pt x="192379" y="5574013"/>
                  <a:pt x="219615" y="5557777"/>
                </a:cubicBezTo>
                <a:lnTo>
                  <a:pt x="245711" y="5066230"/>
                </a:lnTo>
                <a:cubicBezTo>
                  <a:pt x="117719" y="4582016"/>
                  <a:pt x="230524" y="4647254"/>
                  <a:pt x="276721" y="4162848"/>
                </a:cubicBezTo>
                <a:lnTo>
                  <a:pt x="343082" y="3059377"/>
                </a:lnTo>
                <a:cubicBezTo>
                  <a:pt x="347947" y="2889121"/>
                  <a:pt x="364765" y="2862299"/>
                  <a:pt x="369630" y="2692043"/>
                </a:cubicBezTo>
                <a:cubicBezTo>
                  <a:pt x="369393" y="2690043"/>
                  <a:pt x="435560" y="2522082"/>
                  <a:pt x="435324" y="2520083"/>
                </a:cubicBezTo>
                <a:lnTo>
                  <a:pt x="482259" y="2336178"/>
                </a:lnTo>
                <a:cubicBezTo>
                  <a:pt x="516201" y="2267350"/>
                  <a:pt x="537443" y="2148254"/>
                  <a:pt x="569515" y="2091909"/>
                </a:cubicBezTo>
                <a:cubicBezTo>
                  <a:pt x="629286" y="2030534"/>
                  <a:pt x="622061" y="2045605"/>
                  <a:pt x="638163" y="1994147"/>
                </a:cubicBezTo>
                <a:cubicBezTo>
                  <a:pt x="633178" y="1967912"/>
                  <a:pt x="705417" y="1945185"/>
                  <a:pt x="737312" y="1871408"/>
                </a:cubicBezTo>
                <a:cubicBezTo>
                  <a:pt x="759407" y="1814663"/>
                  <a:pt x="795838" y="1856475"/>
                  <a:pt x="788501" y="1793826"/>
                </a:cubicBezTo>
                <a:cubicBezTo>
                  <a:pt x="796402" y="1792725"/>
                  <a:pt x="813276" y="1750182"/>
                  <a:pt x="819432" y="1746824"/>
                </a:cubicBezTo>
                <a:lnTo>
                  <a:pt x="843936" y="1697348"/>
                </a:lnTo>
                <a:cubicBezTo>
                  <a:pt x="847635" y="1681502"/>
                  <a:pt x="845709" y="1667584"/>
                  <a:pt x="846526" y="1659754"/>
                </a:cubicBezTo>
                <a:lnTo>
                  <a:pt x="873830" y="1628041"/>
                </a:lnTo>
                <a:lnTo>
                  <a:pt x="890626" y="1599883"/>
                </a:lnTo>
                <a:lnTo>
                  <a:pt x="921288" y="1579569"/>
                </a:lnTo>
                <a:cubicBezTo>
                  <a:pt x="921111" y="1565502"/>
                  <a:pt x="920933" y="1551436"/>
                  <a:pt x="920756" y="1537369"/>
                </a:cubicBezTo>
                <a:cubicBezTo>
                  <a:pt x="918173" y="1533598"/>
                  <a:pt x="943194" y="1519497"/>
                  <a:pt x="946290" y="1514308"/>
                </a:cubicBezTo>
                <a:lnTo>
                  <a:pt x="932462" y="1512581"/>
                </a:lnTo>
                <a:lnTo>
                  <a:pt x="940652" y="1510839"/>
                </a:lnTo>
                <a:cubicBezTo>
                  <a:pt x="944059" y="1509546"/>
                  <a:pt x="947769" y="1507347"/>
                  <a:pt x="950739" y="1503635"/>
                </a:cubicBezTo>
                <a:lnTo>
                  <a:pt x="966405" y="1439967"/>
                </a:lnTo>
                <a:cubicBezTo>
                  <a:pt x="966567" y="1437915"/>
                  <a:pt x="970755" y="1392639"/>
                  <a:pt x="973516" y="1389073"/>
                </a:cubicBezTo>
                <a:lnTo>
                  <a:pt x="986960" y="1351857"/>
                </a:lnTo>
                <a:lnTo>
                  <a:pt x="987761" y="1363479"/>
                </a:lnTo>
                <a:cubicBezTo>
                  <a:pt x="987046" y="1391389"/>
                  <a:pt x="991418" y="1341827"/>
                  <a:pt x="989043" y="1346093"/>
                </a:cubicBezTo>
                <a:lnTo>
                  <a:pt x="986960" y="1351857"/>
                </a:lnTo>
                <a:lnTo>
                  <a:pt x="985769" y="1334556"/>
                </a:lnTo>
                <a:cubicBezTo>
                  <a:pt x="983992" y="1300062"/>
                  <a:pt x="982872" y="1251835"/>
                  <a:pt x="982507" y="1216698"/>
                </a:cubicBezTo>
                <a:cubicBezTo>
                  <a:pt x="989105" y="1176777"/>
                  <a:pt x="968656" y="1115073"/>
                  <a:pt x="984836" y="1082381"/>
                </a:cubicBezTo>
                <a:cubicBezTo>
                  <a:pt x="976467" y="1067557"/>
                  <a:pt x="974466" y="1054191"/>
                  <a:pt x="993140" y="1043366"/>
                </a:cubicBezTo>
                <a:cubicBezTo>
                  <a:pt x="994613" y="1005627"/>
                  <a:pt x="972947" y="994211"/>
                  <a:pt x="995544" y="972540"/>
                </a:cubicBezTo>
                <a:cubicBezTo>
                  <a:pt x="1001437" y="952637"/>
                  <a:pt x="1021106" y="938879"/>
                  <a:pt x="1028500" y="923945"/>
                </a:cubicBezTo>
                <a:cubicBezTo>
                  <a:pt x="1032923" y="901661"/>
                  <a:pt x="1022511" y="861628"/>
                  <a:pt x="1022082" y="838835"/>
                </a:cubicBezTo>
                <a:cubicBezTo>
                  <a:pt x="1057150" y="821053"/>
                  <a:pt x="1014683" y="811325"/>
                  <a:pt x="1025925" y="787183"/>
                </a:cubicBezTo>
                <a:cubicBezTo>
                  <a:pt x="1039299" y="775919"/>
                  <a:pt x="1041738" y="767701"/>
                  <a:pt x="1027904" y="756272"/>
                </a:cubicBezTo>
                <a:cubicBezTo>
                  <a:pt x="1092931" y="704439"/>
                  <a:pt x="1063111" y="690611"/>
                  <a:pt x="1088796" y="641639"/>
                </a:cubicBezTo>
                <a:cubicBezTo>
                  <a:pt x="1115586" y="599503"/>
                  <a:pt x="1101832" y="585408"/>
                  <a:pt x="1164389" y="545140"/>
                </a:cubicBezTo>
                <a:cubicBezTo>
                  <a:pt x="1183904" y="515341"/>
                  <a:pt x="1212474" y="444932"/>
                  <a:pt x="1225321" y="413843"/>
                </a:cubicBezTo>
                <a:cubicBezTo>
                  <a:pt x="1235550" y="389613"/>
                  <a:pt x="1230254" y="392779"/>
                  <a:pt x="1241477" y="358607"/>
                </a:cubicBezTo>
                <a:cubicBezTo>
                  <a:pt x="1244505" y="325057"/>
                  <a:pt x="1241891" y="287714"/>
                  <a:pt x="1246119" y="254866"/>
                </a:cubicBezTo>
                <a:cubicBezTo>
                  <a:pt x="1250325" y="233178"/>
                  <a:pt x="1255354" y="194919"/>
                  <a:pt x="1266837" y="161517"/>
                </a:cubicBezTo>
                <a:cubicBezTo>
                  <a:pt x="1312077" y="135871"/>
                  <a:pt x="1280314" y="75805"/>
                  <a:pt x="1315021" y="54455"/>
                </a:cubicBezTo>
                <a:cubicBezTo>
                  <a:pt x="1325412" y="38765"/>
                  <a:pt x="1323873" y="23602"/>
                  <a:pt x="1319335" y="8880"/>
                </a:cubicBezTo>
                <a:lnTo>
                  <a:pt x="1316402" y="852"/>
                </a:lnTo>
                <a:lnTo>
                  <a:pt x="1207569"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D046E53-3E1A-4475-F7B5-2FC97A14DA42}"/>
              </a:ext>
            </a:extLst>
          </p:cNvPr>
          <p:cNvSpPr>
            <a:spLocks noGrp="1"/>
          </p:cNvSpPr>
          <p:nvPr>
            <p:ph type="title"/>
          </p:nvPr>
        </p:nvSpPr>
        <p:spPr>
          <a:xfrm>
            <a:off x="529935" y="269062"/>
            <a:ext cx="9770022" cy="1330841"/>
          </a:xfrm>
        </p:spPr>
        <p:txBody>
          <a:bodyPr>
            <a:normAutofit/>
          </a:bodyPr>
          <a:lstStyle/>
          <a:p>
            <a:r>
              <a:rPr lang="en-GB" sz="3600" dirty="0">
                <a:latin typeface="Georgia" panose="02040502050405020303" pitchFamily="18" charset="0"/>
              </a:rPr>
              <a:t>Contact Details and Resources</a:t>
            </a:r>
          </a:p>
        </p:txBody>
      </p:sp>
      <p:sp>
        <p:nvSpPr>
          <p:cNvPr id="3" name="Content Placeholder 2">
            <a:extLst>
              <a:ext uri="{FF2B5EF4-FFF2-40B4-BE49-F238E27FC236}">
                <a16:creationId xmlns:a16="http://schemas.microsoft.com/office/drawing/2014/main" id="{BC6F24AC-C329-CA41-B3D4-0C6C1943BC41}"/>
              </a:ext>
            </a:extLst>
          </p:cNvPr>
          <p:cNvSpPr>
            <a:spLocks noGrp="1"/>
          </p:cNvSpPr>
          <p:nvPr>
            <p:ph idx="1"/>
          </p:nvPr>
        </p:nvSpPr>
        <p:spPr>
          <a:xfrm>
            <a:off x="516660" y="1512829"/>
            <a:ext cx="6961909" cy="5101937"/>
          </a:xfrm>
        </p:spPr>
        <p:txBody>
          <a:bodyPr>
            <a:normAutofit/>
          </a:bodyPr>
          <a:lstStyle/>
          <a:p>
            <a:pPr>
              <a:spcAft>
                <a:spcPts val="800"/>
              </a:spcAft>
              <a:buFont typeface="Wingdings" panose="05000000000000000000" pitchFamily="2" charset="2"/>
              <a:buChar char="§"/>
            </a:pPr>
            <a:r>
              <a:rPr lang="en-GB" sz="1400" dirty="0">
                <a:effectLst/>
                <a:latin typeface="Georgia" panose="02040502050405020303" pitchFamily="18" charset="0"/>
                <a:ea typeface="Calibri" panose="020F0502020204030204" pitchFamily="34" charset="0"/>
                <a:cs typeface="Times New Roman" panose="02020603050405020304" pitchFamily="18" charset="0"/>
              </a:rPr>
              <a:t>For further information please contact Sara Boyce, PPR on </a:t>
            </a:r>
            <a:r>
              <a:rPr lang="en-GB" sz="1400" u="sng" dirty="0">
                <a:effectLst/>
                <a:latin typeface="Georgia" panose="02040502050405020303" pitchFamily="18" charset="0"/>
                <a:ea typeface="Calibri" panose="020F0502020204030204" pitchFamily="34" charset="0"/>
                <a:cs typeface="Times New Roman" panose="02020603050405020304" pitchFamily="18" charset="0"/>
                <a:hlinkClick r:id="rId2"/>
              </a:rPr>
              <a:t>sara@pprproject.org</a:t>
            </a:r>
            <a:r>
              <a:rPr lang="en-GB" sz="1400" dirty="0">
                <a:effectLst/>
                <a:latin typeface="Georgia" panose="02040502050405020303" pitchFamily="18" charset="0"/>
                <a:ea typeface="Calibri" panose="020F0502020204030204" pitchFamily="34" charset="0"/>
                <a:cs typeface="Times New Roman" panose="02020603050405020304" pitchFamily="18" charset="0"/>
              </a:rPr>
              <a:t> or 07864074235</a:t>
            </a:r>
          </a:p>
          <a:p>
            <a:pPr>
              <a:spcAft>
                <a:spcPts val="800"/>
              </a:spcAft>
              <a:buFont typeface="Wingdings" panose="05000000000000000000" pitchFamily="2" charset="2"/>
              <a:buChar char="§"/>
            </a:pPr>
            <a:r>
              <a:rPr lang="en-GB" sz="1400" dirty="0">
                <a:latin typeface="Georgia" panose="02040502050405020303" pitchFamily="18" charset="0"/>
                <a:ea typeface="Calibri" panose="020F0502020204030204" pitchFamily="34" charset="0"/>
                <a:cs typeface="Times New Roman" panose="02020603050405020304" pitchFamily="18" charset="0"/>
              </a:rPr>
              <a:t>W</a:t>
            </a:r>
            <a:r>
              <a:rPr lang="en-GB" sz="1400" dirty="0">
                <a:effectLst/>
                <a:latin typeface="Georgia" panose="02040502050405020303" pitchFamily="18" charset="0"/>
                <a:ea typeface="Calibri" panose="020F0502020204030204" pitchFamily="34" charset="0"/>
                <a:cs typeface="Times New Roman" panose="02020603050405020304" pitchFamily="18" charset="0"/>
              </a:rPr>
              <a:t>ebsite </a:t>
            </a:r>
            <a:r>
              <a:rPr lang="en-GB" sz="1400" u="sng" dirty="0">
                <a:effectLst/>
                <a:latin typeface="Georgia" panose="02040502050405020303" pitchFamily="18" charset="0"/>
                <a:ea typeface="Calibri" panose="020F0502020204030204" pitchFamily="34" charset="0"/>
                <a:cs typeface="Times New Roman" panose="02020603050405020304" pitchFamily="18" charset="0"/>
                <a:hlinkClick r:id="rId3"/>
              </a:rPr>
              <a:t>www.nlb.ie/campaigns/mental-health</a:t>
            </a:r>
            <a:r>
              <a:rPr lang="en-GB" sz="1400" dirty="0">
                <a:effectLst/>
                <a:latin typeface="Georgia" panose="02040502050405020303" pitchFamily="18" charset="0"/>
                <a:ea typeface="Calibri" panose="020F0502020204030204" pitchFamily="34" charset="0"/>
                <a:cs typeface="Times New Roman" panose="02020603050405020304" pitchFamily="18" charset="0"/>
              </a:rPr>
              <a:t> </a:t>
            </a:r>
          </a:p>
          <a:p>
            <a:pPr>
              <a:spcAft>
                <a:spcPts val="800"/>
              </a:spcAft>
              <a:buFont typeface="Wingdings" panose="05000000000000000000" pitchFamily="2" charset="2"/>
              <a:buChar char="§"/>
            </a:pPr>
            <a:r>
              <a:rPr lang="en-GB" sz="1400" dirty="0">
                <a:effectLst/>
                <a:latin typeface="Georgia" panose="02040502050405020303" pitchFamily="18" charset="0"/>
                <a:ea typeface="Calibri" panose="020F0502020204030204" pitchFamily="34" charset="0"/>
                <a:cs typeface="Times New Roman" panose="02020603050405020304" pitchFamily="18" charset="0"/>
              </a:rPr>
              <a:t>Twitter @PPR_Org</a:t>
            </a:r>
          </a:p>
          <a:p>
            <a:pPr>
              <a:spcAft>
                <a:spcPts val="800"/>
              </a:spcAft>
              <a:buFont typeface="Wingdings" panose="05000000000000000000" pitchFamily="2" charset="2"/>
              <a:buChar char="§"/>
            </a:pPr>
            <a:r>
              <a:rPr lang="en-GB" sz="1400" dirty="0">
                <a:effectLst/>
                <a:latin typeface="Georgia" panose="02040502050405020303" pitchFamily="18" charset="0"/>
                <a:ea typeface="Calibri" panose="020F0502020204030204" pitchFamily="34" charset="0"/>
                <a:cs typeface="Times New Roman" panose="02020603050405020304" pitchFamily="18" charset="0"/>
              </a:rPr>
              <a:t>Facebook </a:t>
            </a:r>
            <a:r>
              <a:rPr lang="en-GB" sz="1400" u="sng" dirty="0">
                <a:effectLst/>
                <a:latin typeface="Georgia" panose="02040502050405020303" pitchFamily="18" charset="0"/>
                <a:ea typeface="Calibri" panose="020F0502020204030204" pitchFamily="34" charset="0"/>
                <a:cs typeface="Times New Roman" panose="02020603050405020304" pitchFamily="18" charset="0"/>
                <a:hlinkClick r:id="rId4"/>
              </a:rPr>
              <a:t>https://www.facebook.com/pprproject/?locale=en_GB</a:t>
            </a:r>
            <a:endParaRPr lang="en-GB" sz="1400" u="sng" dirty="0">
              <a:effectLst/>
              <a:latin typeface="Georgia" panose="02040502050405020303" pitchFamily="18" charset="0"/>
              <a:ea typeface="Calibri" panose="020F0502020204030204" pitchFamily="34" charset="0"/>
              <a:cs typeface="Times New Roman" panose="02020603050405020304" pitchFamily="18" charset="0"/>
            </a:endParaRPr>
          </a:p>
          <a:p>
            <a:pPr>
              <a:spcAft>
                <a:spcPts val="800"/>
              </a:spcAft>
              <a:buFont typeface="Wingdings" panose="05000000000000000000" pitchFamily="2" charset="2"/>
              <a:buChar char="§"/>
            </a:pPr>
            <a:r>
              <a:rPr lang="en-GB" sz="1400" dirty="0">
                <a:effectLst/>
                <a:latin typeface="Georgia" panose="02040502050405020303" pitchFamily="18" charset="0"/>
                <a:ea typeface="Calibri" panose="020F0502020204030204" pitchFamily="34" charset="0"/>
                <a:cs typeface="Times New Roman" panose="02020603050405020304" pitchFamily="18" charset="0"/>
              </a:rPr>
              <a:t>You can find lots more data on our website using this link </a:t>
            </a:r>
            <a:r>
              <a:rPr lang="en-GB" sz="1400" u="sng" dirty="0">
                <a:solidFill>
                  <a:schemeClr val="accent1"/>
                </a:solidFill>
                <a:effectLst/>
                <a:latin typeface="Georgia" panose="02040502050405020303" pitchFamily="18"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https://www.nlb.ie/blog/2023-10-ending-the-secrecy-around-mental-health-    statistics</a:t>
            </a:r>
            <a:r>
              <a:rPr lang="en-GB" sz="1400" u="sng" dirty="0">
                <a:solidFill>
                  <a:schemeClr val="accent1"/>
                </a:solidFill>
                <a:effectLst/>
                <a:latin typeface="Georgia" panose="02040502050405020303" pitchFamily="18" charset="0"/>
                <a:ea typeface="Calibri" panose="020F0502020204030204" pitchFamily="34" charset="0"/>
                <a:cs typeface="Times New Roman" panose="02020603050405020304" pitchFamily="18" charset="0"/>
              </a:rPr>
              <a:t> </a:t>
            </a:r>
          </a:p>
          <a:p>
            <a:pPr lvl="0">
              <a:buFont typeface="Wingdings" panose="05000000000000000000" pitchFamily="2" charset="2"/>
              <a:buChar char="§"/>
            </a:pPr>
            <a:r>
              <a:rPr lang="en-GB" sz="1400" kern="100" dirty="0">
                <a:effectLst/>
                <a:latin typeface="Georgia" panose="02040502050405020303" pitchFamily="18" charset="0"/>
                <a:ea typeface="Times New Roman" panose="02020603050405020304" pitchFamily="18" charset="0"/>
                <a:cs typeface="Times New Roman" panose="02020603050405020304" pitchFamily="18" charset="0"/>
              </a:rPr>
              <a:t>PPR blog: Inequality and Mental Health</a:t>
            </a:r>
            <a:r>
              <a:rPr lang="en-GB" sz="1400" kern="100" dirty="0">
                <a:effectLst/>
                <a:latin typeface="Georgia" panose="02040502050405020303" pitchFamily="18" charset="0"/>
                <a:ea typeface="Calibri" panose="020F0502020204030204" pitchFamily="34" charset="0"/>
                <a:cs typeface="Times New Roman" panose="02020603050405020304" pitchFamily="18" charset="0"/>
              </a:rPr>
              <a:t> </a:t>
            </a:r>
          </a:p>
          <a:p>
            <a:pPr indent="0">
              <a:buNone/>
            </a:pPr>
            <a:r>
              <a:rPr lang="en-GB" sz="1400" u="sng" kern="100" dirty="0">
                <a:effectLst/>
                <a:latin typeface="Georgia" panose="02040502050405020303" pitchFamily="18" charset="0"/>
                <a:ea typeface="Times New Roman" panose="02020603050405020304" pitchFamily="18" charset="0"/>
                <a:cs typeface="Times New Roman" panose="02020603050405020304" pitchFamily="18" charset="0"/>
                <a:hlinkClick r:id="rId6"/>
              </a:rPr>
              <a:t>https://www.nlb.ie/blog/2023-05-inequality-and-mental-health-joining-the-dots</a:t>
            </a:r>
            <a:r>
              <a:rPr lang="en-GB" sz="1400" kern="100" dirty="0">
                <a:effectLst/>
                <a:latin typeface="Georgia" panose="02040502050405020303" pitchFamily="18" charset="0"/>
                <a:ea typeface="Times New Roman" panose="02020603050405020304" pitchFamily="18" charset="0"/>
                <a:cs typeface="Times New Roman" panose="02020603050405020304" pitchFamily="18" charset="0"/>
              </a:rPr>
              <a:t>  </a:t>
            </a:r>
            <a:endParaRPr lang="en-GB" sz="1400" kern="100" dirty="0">
              <a:effectLst/>
              <a:latin typeface="Georgia" panose="02040502050405020303" pitchFamily="18" charset="0"/>
              <a:ea typeface="Calibri" panose="020F0502020204030204" pitchFamily="34" charset="0"/>
              <a:cs typeface="Times New Roman" panose="02020603050405020304" pitchFamily="18" charset="0"/>
            </a:endParaRPr>
          </a:p>
          <a:p>
            <a:pPr lvl="0">
              <a:spcAft>
                <a:spcPts val="800"/>
              </a:spcAft>
              <a:buFont typeface="Wingdings" panose="05000000000000000000" pitchFamily="2" charset="2"/>
              <a:buChar char="§"/>
            </a:pPr>
            <a:r>
              <a:rPr lang="en-GB" sz="1400" kern="100" dirty="0">
                <a:effectLst/>
                <a:latin typeface="Georgia" panose="02040502050405020303" pitchFamily="18" charset="0"/>
                <a:ea typeface="Calibri" panose="020F0502020204030204" pitchFamily="34" charset="0"/>
                <a:cs typeface="Times New Roman" panose="02020603050405020304" pitchFamily="18" charset="0"/>
              </a:rPr>
              <a:t>International Institute for Psychiatric Drug Withdrawal (includes a video on safe withdrawal) </a:t>
            </a:r>
            <a:r>
              <a:rPr lang="en-GB" sz="1400" u="sng" kern="100" dirty="0">
                <a:effectLst/>
                <a:latin typeface="Georgia" panose="02040502050405020303" pitchFamily="18" charset="0"/>
                <a:ea typeface="Calibri" panose="020F0502020204030204" pitchFamily="34" charset="0"/>
                <a:cs typeface="Times New Roman" panose="02020603050405020304" pitchFamily="18" charset="0"/>
                <a:hlinkClick r:id="rId7"/>
              </a:rPr>
              <a:t>https://iipdw.org/</a:t>
            </a:r>
            <a:r>
              <a:rPr lang="en-GB" sz="1400" u="sng" kern="100" dirty="0">
                <a:effectLst/>
                <a:latin typeface="Georgia" panose="02040502050405020303" pitchFamily="18" charset="0"/>
                <a:ea typeface="Calibri" panose="020F0502020204030204" pitchFamily="34" charset="0"/>
                <a:cs typeface="Times New Roman" panose="02020603050405020304" pitchFamily="18" charset="0"/>
              </a:rPr>
              <a:t> </a:t>
            </a:r>
          </a:p>
          <a:p>
            <a:pPr lvl="0">
              <a:spcAft>
                <a:spcPts val="800"/>
              </a:spcAft>
              <a:buFont typeface="Wingdings" panose="05000000000000000000" pitchFamily="2" charset="2"/>
              <a:buChar char="§"/>
            </a:pPr>
            <a:r>
              <a:rPr lang="en-GB" sz="1400" kern="0" dirty="0">
                <a:effectLst/>
                <a:latin typeface="Georgia" panose="02040502050405020303" pitchFamily="18" charset="0"/>
                <a:ea typeface="Times New Roman" panose="02020603050405020304" pitchFamily="18" charset="0"/>
                <a:cs typeface="Times New Roman" panose="02020603050405020304" pitchFamily="18" charset="0"/>
              </a:rPr>
              <a:t>World Health Organisation and United Nations (2023) </a:t>
            </a:r>
            <a:r>
              <a:rPr lang="en-GB" sz="1400" i="1" kern="0" dirty="0">
                <a:effectLst/>
                <a:latin typeface="Georgia" panose="02040502050405020303" pitchFamily="18" charset="0"/>
                <a:ea typeface="Times New Roman" panose="02020603050405020304" pitchFamily="18" charset="0"/>
                <a:cs typeface="Times New Roman" panose="02020603050405020304" pitchFamily="18" charset="0"/>
              </a:rPr>
              <a:t>Mental health, human rights and legislation: Guidance and Practice. </a:t>
            </a:r>
            <a:r>
              <a:rPr lang="en-GB" sz="1400" kern="0" dirty="0">
                <a:effectLst/>
                <a:latin typeface="Georgia" panose="02040502050405020303" pitchFamily="18" charset="0"/>
                <a:ea typeface="Times New Roman" panose="02020603050405020304" pitchFamily="18" charset="0"/>
                <a:cs typeface="Times New Roman" panose="02020603050405020304" pitchFamily="18" charset="0"/>
              </a:rPr>
              <a:t>Geneva. World Health Organisation and United Nations. </a:t>
            </a:r>
            <a:r>
              <a:rPr lang="en-GB" sz="1400" u="sng" kern="0" dirty="0">
                <a:effectLst/>
                <a:latin typeface="Georgia" panose="02040502050405020303" pitchFamily="18" charset="0"/>
                <a:ea typeface="Times New Roman" panose="02020603050405020304" pitchFamily="18" charset="0"/>
                <a:cs typeface="Times New Roman" panose="02020603050405020304" pitchFamily="18" charset="0"/>
                <a:hlinkClick r:id="rId8"/>
              </a:rPr>
              <a:t>https://iris.who.int/bitstream/handle/10665/373126/9789240080737-eng.pdf?sequence=1</a:t>
            </a:r>
            <a:r>
              <a:rPr lang="en-GB" sz="1400" kern="0" dirty="0">
                <a:effectLst/>
                <a:latin typeface="Georgia" panose="02040502050405020303" pitchFamily="18" charset="0"/>
                <a:ea typeface="Times New Roman" panose="02020603050405020304" pitchFamily="18" charset="0"/>
                <a:cs typeface="Times New Roman" panose="02020603050405020304" pitchFamily="18" charset="0"/>
              </a:rPr>
              <a:t> </a:t>
            </a:r>
            <a:endParaRPr lang="en-GB" sz="1400" kern="100" dirty="0">
              <a:effectLst/>
              <a:latin typeface="Georgia" panose="02040502050405020303" pitchFamily="18" charset="0"/>
              <a:ea typeface="Calibri" panose="020F0502020204030204" pitchFamily="34" charset="0"/>
              <a:cs typeface="Times New Roman" panose="02020603050405020304" pitchFamily="18" charset="0"/>
            </a:endParaRPr>
          </a:p>
          <a:p>
            <a:pPr>
              <a:spcAft>
                <a:spcPts val="800"/>
              </a:spcAft>
              <a:buFont typeface="Wingdings" panose="05000000000000000000" pitchFamily="2" charset="2"/>
              <a:buChar char="§"/>
            </a:pPr>
            <a:endParaRPr lang="en-GB" sz="1000" dirty="0">
              <a:effectLst/>
              <a:latin typeface="Georgia" panose="02040502050405020303" pitchFamily="18" charset="0"/>
              <a:ea typeface="Calibri" panose="020F0502020204030204" pitchFamily="34" charset="0"/>
              <a:cs typeface="Times New Roman" panose="02020603050405020304" pitchFamily="18" charset="0"/>
            </a:endParaRPr>
          </a:p>
          <a:p>
            <a:pPr>
              <a:spcAft>
                <a:spcPts val="800"/>
              </a:spcAft>
              <a:buFont typeface="Wingdings" panose="05000000000000000000" pitchFamily="2" charset="2"/>
              <a:buChar char="§"/>
            </a:pPr>
            <a:endParaRPr lang="en-GB" sz="1000" dirty="0">
              <a:effectLst/>
              <a:latin typeface="Georgia" panose="02040502050405020303" pitchFamily="18" charset="0"/>
              <a:ea typeface="Calibri" panose="020F0502020204030204" pitchFamily="34" charset="0"/>
              <a:cs typeface="Times New Roman" panose="02020603050405020304" pitchFamily="18" charset="0"/>
            </a:endParaRPr>
          </a:p>
          <a:p>
            <a:pPr marL="0" indent="0">
              <a:buNone/>
            </a:pPr>
            <a:endParaRPr lang="en-GB" sz="1000" dirty="0"/>
          </a:p>
        </p:txBody>
      </p:sp>
      <p:sp>
        <p:nvSpPr>
          <p:cNvPr id="13" name="Freeform: Shape 12">
            <a:extLst>
              <a:ext uri="{FF2B5EF4-FFF2-40B4-BE49-F238E27FC236}">
                <a16:creationId xmlns:a16="http://schemas.microsoft.com/office/drawing/2014/main" id="{B7D3B4FC-79F4-47D2-9D79-DA876E6AD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0496" y="2022496"/>
            <a:ext cx="3795039" cy="404393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descr="A close up of some flowers&#10;&#10;Description automatically generated with low confidence">
            <a:extLst>
              <a:ext uri="{FF2B5EF4-FFF2-40B4-BE49-F238E27FC236}">
                <a16:creationId xmlns:a16="http://schemas.microsoft.com/office/drawing/2014/main" id="{AD3E755B-9E09-128C-D4DC-7C962C1BAB24}"/>
              </a:ext>
            </a:extLst>
          </p:cNvPr>
          <p:cNvPicPr>
            <a:picLocks noChangeAspect="1"/>
          </p:cNvPicPr>
          <p:nvPr/>
        </p:nvPicPr>
        <p:blipFill rotWithShape="1">
          <a:blip r:embed="rId9">
            <a:extLst>
              <a:ext uri="{28A0092B-C50C-407E-A947-70E740481C1C}">
                <a14:useLocalDpi xmlns:a14="http://schemas.microsoft.com/office/drawing/2010/main" val="0"/>
              </a:ext>
            </a:extLst>
          </a:blip>
          <a:srcRect b="303"/>
          <a:stretch/>
        </p:blipFill>
        <p:spPr>
          <a:xfrm>
            <a:off x="7891362" y="2313654"/>
            <a:ext cx="3482910" cy="3472356"/>
          </a:xfrm>
          <a:prstGeom prst="rect">
            <a:avLst/>
          </a:prstGeom>
        </p:spPr>
      </p:pic>
      <p:sp>
        <p:nvSpPr>
          <p:cNvPr id="15" name="Rectangle 6">
            <a:extLst>
              <a:ext uri="{FF2B5EF4-FFF2-40B4-BE49-F238E27FC236}">
                <a16:creationId xmlns:a16="http://schemas.microsoft.com/office/drawing/2014/main" id="{2775D660-3127-4688-9782-F7C4639B16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2788" y="5952857"/>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60166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6">
            <a:extLst>
              <a:ext uri="{FF2B5EF4-FFF2-40B4-BE49-F238E27FC236}">
                <a16:creationId xmlns:a16="http://schemas.microsoft.com/office/drawing/2014/main" id="{382E0DD2-11DF-4411-A6ED-1182F5176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24">
            <a:extLst>
              <a:ext uri="{FF2B5EF4-FFF2-40B4-BE49-F238E27FC236}">
                <a16:creationId xmlns:a16="http://schemas.microsoft.com/office/drawing/2014/main" id="{984F765E-6847-77FB-CFE2-A92923AAAB86}"/>
              </a:ext>
            </a:extLst>
          </p:cNvPr>
          <p:cNvSpPr>
            <a:spLocks noGrp="1"/>
          </p:cNvSpPr>
          <p:nvPr>
            <p:ph type="title"/>
          </p:nvPr>
        </p:nvSpPr>
        <p:spPr>
          <a:xfrm>
            <a:off x="7776083" y="263947"/>
            <a:ext cx="4282904" cy="5748362"/>
          </a:xfrm>
        </p:spPr>
        <p:txBody>
          <a:bodyPr>
            <a:normAutofit/>
          </a:bodyPr>
          <a:lstStyle/>
          <a:p>
            <a:pPr algn="ctr"/>
            <a:r>
              <a:rPr lang="en-US" sz="4000" kern="1200">
                <a:latin typeface="Georgia" panose="02040502050405020303" pitchFamily="18" charset="0"/>
              </a:rPr>
              <a:t>Evolution of the Mental Health Campaign</a:t>
            </a:r>
            <a:br>
              <a:rPr lang="en-US" sz="2800" kern="1200">
                <a:latin typeface="Georgia" panose="02040502050405020303" pitchFamily="18" charset="0"/>
              </a:rPr>
            </a:br>
            <a:endParaRPr lang="en-US" sz="2800" kern="1200">
              <a:latin typeface="Georgia" panose="02040502050405020303" pitchFamily="18" charset="0"/>
            </a:endParaRPr>
          </a:p>
          <a:p>
            <a:pPr algn="ctr"/>
            <a:r>
              <a:rPr lang="en-US" sz="2800" kern="1200">
                <a:latin typeface="Georgia" panose="02040502050405020303" pitchFamily="18" charset="0"/>
              </a:rPr>
              <a:t>Sara Boyce PPR MH Campaign Organiser</a:t>
            </a:r>
            <a:endParaRPr lang="en-GB" sz="2800" dirty="0">
              <a:latin typeface="Georgia" panose="02040502050405020303" pitchFamily="18" charset="0"/>
            </a:endParaRPr>
          </a:p>
        </p:txBody>
      </p:sp>
      <p:pic>
        <p:nvPicPr>
          <p:cNvPr id="8" name="Picture 7" descr="A group of people posing for a photo&#10;&#10;Description automatically generated">
            <a:extLst>
              <a:ext uri="{FF2B5EF4-FFF2-40B4-BE49-F238E27FC236}">
                <a16:creationId xmlns:a16="http://schemas.microsoft.com/office/drawing/2014/main" id="{CA6FC109-50FF-E84A-7438-AF9EE9C1B248}"/>
              </a:ext>
            </a:extLst>
          </p:cNvPr>
          <p:cNvPicPr>
            <a:picLocks noChangeAspect="1"/>
          </p:cNvPicPr>
          <p:nvPr/>
        </p:nvPicPr>
        <p:blipFill rotWithShape="1">
          <a:blip r:embed="rId2">
            <a:extLst>
              <a:ext uri="{28A0092B-C50C-407E-A947-70E740481C1C}">
                <a14:useLocalDpi xmlns:a14="http://schemas.microsoft.com/office/drawing/2010/main" val="0"/>
              </a:ext>
            </a:extLst>
          </a:blip>
          <a:srcRect l="10020" r="10020" b="-3"/>
          <a:stretch/>
        </p:blipFill>
        <p:spPr>
          <a:xfrm>
            <a:off x="8969" y="-2"/>
            <a:ext cx="2376092" cy="2228759"/>
          </a:xfrm>
          <a:prstGeom prst="rect">
            <a:avLst/>
          </a:prstGeom>
        </p:spPr>
      </p:pic>
      <p:pic>
        <p:nvPicPr>
          <p:cNvPr id="16" name="Picture 15" descr="A group of people sitting on a stage&#10;&#10;Description automatically generated with medium confidence">
            <a:extLst>
              <a:ext uri="{FF2B5EF4-FFF2-40B4-BE49-F238E27FC236}">
                <a16:creationId xmlns:a16="http://schemas.microsoft.com/office/drawing/2014/main" id="{B672665D-E796-CCE5-BE03-78336A117EB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737" r="12303" b="-3"/>
          <a:stretch/>
        </p:blipFill>
        <p:spPr>
          <a:xfrm>
            <a:off x="2579411" y="-2446"/>
            <a:ext cx="2376092" cy="2228759"/>
          </a:xfrm>
          <a:prstGeom prst="rect">
            <a:avLst/>
          </a:prstGeom>
        </p:spPr>
      </p:pic>
      <p:pic>
        <p:nvPicPr>
          <p:cNvPr id="12" name="Picture 11" descr="A group of people holding signs&#10;&#10;Description automatically generated">
            <a:extLst>
              <a:ext uri="{FF2B5EF4-FFF2-40B4-BE49-F238E27FC236}">
                <a16:creationId xmlns:a16="http://schemas.microsoft.com/office/drawing/2014/main" id="{44974BB9-711C-83F4-5423-45FE6FDCE3E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7710" r="11124" b="-5"/>
          <a:stretch/>
        </p:blipFill>
        <p:spPr>
          <a:xfrm>
            <a:off x="5149852" y="-10223"/>
            <a:ext cx="2376092" cy="2228759"/>
          </a:xfrm>
          <a:prstGeom prst="rect">
            <a:avLst/>
          </a:prstGeom>
        </p:spPr>
      </p:pic>
      <p:pic>
        <p:nvPicPr>
          <p:cNvPr id="10" name="Picture 9" descr="A group of women holding signs&#10;&#10;Description automatically generated with medium confidence">
            <a:extLst>
              <a:ext uri="{FF2B5EF4-FFF2-40B4-BE49-F238E27FC236}">
                <a16:creationId xmlns:a16="http://schemas.microsoft.com/office/drawing/2014/main" id="{6F0787A5-FF5C-D4F6-E6EC-99C2D0F249C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7607" r="5" b="10025"/>
          <a:stretch/>
        </p:blipFill>
        <p:spPr>
          <a:xfrm>
            <a:off x="3714" y="2400151"/>
            <a:ext cx="3330225" cy="2057368"/>
          </a:xfrm>
          <a:prstGeom prst="rect">
            <a:avLst/>
          </a:prstGeom>
        </p:spPr>
      </p:pic>
      <p:pic>
        <p:nvPicPr>
          <p:cNvPr id="7" name="Picture 6" descr="A newspaper with a picture of two men on it&#10;&#10;Description automatically generated with low confidence">
            <a:extLst>
              <a:ext uri="{FF2B5EF4-FFF2-40B4-BE49-F238E27FC236}">
                <a16:creationId xmlns:a16="http://schemas.microsoft.com/office/drawing/2014/main" id="{36D85C77-2F88-C7FA-E4B7-2431B968D02C}"/>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4467" r="-5" b="6130"/>
          <a:stretch/>
        </p:blipFill>
        <p:spPr>
          <a:xfrm>
            <a:off x="-1" y="4628909"/>
            <a:ext cx="3324552" cy="2229090"/>
          </a:xfrm>
          <a:prstGeom prst="rect">
            <a:avLst/>
          </a:prstGeom>
        </p:spPr>
      </p:pic>
      <p:pic>
        <p:nvPicPr>
          <p:cNvPr id="27" name="Picture 26" descr="A picture containing text, person, indoor&#10;&#10;Description automatically generated">
            <a:extLst>
              <a:ext uri="{FF2B5EF4-FFF2-40B4-BE49-F238E27FC236}">
                <a16:creationId xmlns:a16="http://schemas.microsoft.com/office/drawing/2014/main" id="{4CB85AB0-DA79-7E7F-C455-8752C0614671}"/>
              </a:ext>
            </a:extLst>
          </p:cNvPr>
          <p:cNvPicPr>
            <a:picLocks noChangeAspect="1"/>
          </p:cNvPicPr>
          <p:nvPr/>
        </p:nvPicPr>
        <p:blipFill rotWithShape="1">
          <a:blip r:embed="rId7">
            <a:extLst>
              <a:ext uri="{28A0092B-C50C-407E-A947-70E740481C1C}">
                <a14:useLocalDpi xmlns:a14="http://schemas.microsoft.com/office/drawing/2010/main" val="0"/>
              </a:ext>
            </a:extLst>
          </a:blip>
          <a:srcRect l="16379" r="16385" b="3"/>
          <a:stretch/>
        </p:blipFill>
        <p:spPr>
          <a:xfrm>
            <a:off x="3534403" y="2400151"/>
            <a:ext cx="3996536" cy="4457850"/>
          </a:xfrm>
          <a:prstGeom prst="rect">
            <a:avLst/>
          </a:prstGeom>
        </p:spPr>
      </p:pic>
      <p:sp>
        <p:nvSpPr>
          <p:cNvPr id="3" name="Content Placeholder 2">
            <a:extLst>
              <a:ext uri="{FF2B5EF4-FFF2-40B4-BE49-F238E27FC236}">
                <a16:creationId xmlns:a16="http://schemas.microsoft.com/office/drawing/2014/main" id="{D0BFE42A-C741-E8D1-4E5F-0C4E8C8EBB89}"/>
              </a:ext>
            </a:extLst>
          </p:cNvPr>
          <p:cNvSpPr>
            <a:spLocks noGrp="1"/>
          </p:cNvSpPr>
          <p:nvPr>
            <p:ph idx="1"/>
          </p:nvPr>
        </p:nvSpPr>
        <p:spPr>
          <a:xfrm>
            <a:off x="8017253" y="2400475"/>
            <a:ext cx="3800565" cy="3776488"/>
          </a:xfrm>
        </p:spPr>
        <p:txBody>
          <a:bodyPr>
            <a:normAutofit/>
          </a:bodyPr>
          <a:lstStyle/>
          <a:p>
            <a:pPr lvl="0"/>
            <a:endParaRPr lang="en-GB" sz="2000" dirty="0"/>
          </a:p>
          <a:p>
            <a:pPr marL="0" indent="0">
              <a:buNone/>
            </a:pPr>
            <a:endParaRPr lang="en-GB" sz="2000" dirty="0"/>
          </a:p>
        </p:txBody>
      </p:sp>
      <p:sp>
        <p:nvSpPr>
          <p:cNvPr id="2" name="Footer Placeholder 1">
            <a:extLst>
              <a:ext uri="{FF2B5EF4-FFF2-40B4-BE49-F238E27FC236}">
                <a16:creationId xmlns:a16="http://schemas.microsoft.com/office/drawing/2014/main" id="{1779EFE0-5C0C-4541-F2C6-6A2972745B5C}"/>
              </a:ext>
            </a:extLst>
          </p:cNvPr>
          <p:cNvSpPr>
            <a:spLocks noGrp="1"/>
          </p:cNvSpPr>
          <p:nvPr>
            <p:ph type="ftr" sz="quarter" idx="11"/>
          </p:nvPr>
        </p:nvSpPr>
        <p:spPr>
          <a:xfrm>
            <a:off x="4038600" y="6356350"/>
            <a:ext cx="3487344" cy="365125"/>
          </a:xfrm>
        </p:spPr>
        <p:txBody>
          <a:bodyPr/>
          <a:lstStyle/>
          <a:p>
            <a:r>
              <a:rPr lang="en-GB" dirty="0"/>
              <a:t>New Script for Mental Health: Community, Compassion, Connection, Choice</a:t>
            </a:r>
          </a:p>
        </p:txBody>
      </p:sp>
    </p:spTree>
    <p:extLst>
      <p:ext uri="{BB962C8B-B14F-4D97-AF65-F5344CB8AC3E}">
        <p14:creationId xmlns:p14="http://schemas.microsoft.com/office/powerpoint/2010/main" val="249687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25CC32-B1DD-BB93-6B0E-8494363C35E5}"/>
              </a:ext>
            </a:extLst>
          </p:cNvPr>
          <p:cNvSpPr>
            <a:spLocks noGrp="1"/>
          </p:cNvSpPr>
          <p:nvPr>
            <p:ph type="title"/>
          </p:nvPr>
        </p:nvSpPr>
        <p:spPr>
          <a:xfrm>
            <a:off x="323294" y="335972"/>
            <a:ext cx="6814351" cy="1133693"/>
          </a:xfrm>
        </p:spPr>
        <p:txBody>
          <a:bodyPr>
            <a:normAutofit/>
          </a:bodyPr>
          <a:lstStyle/>
          <a:p>
            <a:r>
              <a:rPr lang="en-GB" sz="3600" dirty="0">
                <a:latin typeface="Georgia" panose="02040502050405020303" pitchFamily="18" charset="0"/>
              </a:rPr>
              <a:t>Data – Talking Therapies</a:t>
            </a:r>
          </a:p>
        </p:txBody>
      </p:sp>
      <p:graphicFrame>
        <p:nvGraphicFramePr>
          <p:cNvPr id="4" name="Content Placeholder 3">
            <a:extLst>
              <a:ext uri="{FF2B5EF4-FFF2-40B4-BE49-F238E27FC236}">
                <a16:creationId xmlns:a16="http://schemas.microsoft.com/office/drawing/2014/main" id="{CC8A057A-1D9B-97D5-7661-7B004E1AB35F}"/>
              </a:ext>
            </a:extLst>
          </p:cNvPr>
          <p:cNvGraphicFramePr>
            <a:graphicFrameLocks noGrp="1"/>
          </p:cNvGraphicFramePr>
          <p:nvPr>
            <p:ph idx="1"/>
            <p:extLst>
              <p:ext uri="{D42A27DB-BD31-4B8C-83A1-F6EECF244321}">
                <p14:modId xmlns:p14="http://schemas.microsoft.com/office/powerpoint/2010/main" val="324676910"/>
              </p:ext>
            </p:extLst>
          </p:nvPr>
        </p:nvGraphicFramePr>
        <p:xfrm>
          <a:off x="5610556" y="1012054"/>
          <a:ext cx="6098958" cy="566395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BB3012BC-0F52-3C1D-C9B1-D0C78504F623}"/>
              </a:ext>
            </a:extLst>
          </p:cNvPr>
          <p:cNvSpPr txBox="1"/>
          <p:nvPr/>
        </p:nvSpPr>
        <p:spPr>
          <a:xfrm>
            <a:off x="323294" y="1560661"/>
            <a:ext cx="5539665" cy="5388335"/>
          </a:xfrm>
          <a:prstGeom prst="rect">
            <a:avLst/>
          </a:prstGeom>
          <a:noFill/>
        </p:spPr>
        <p:txBody>
          <a:bodyPr wrap="square" rtlCol="0">
            <a:spAutoFit/>
          </a:bodyPr>
          <a:lstStyle/>
          <a:p>
            <a:pPr>
              <a:lnSpc>
                <a:spcPct val="107000"/>
              </a:lnSpc>
              <a:spcAft>
                <a:spcPts val="800"/>
              </a:spcAft>
            </a:pPr>
            <a:r>
              <a:rPr lang="en-GB" b="1" dirty="0">
                <a:effectLst/>
                <a:latin typeface="Georgia" panose="02040502050405020303" pitchFamily="18" charset="0"/>
                <a:ea typeface="Calibri" panose="020F0502020204030204" pitchFamily="34" charset="0"/>
                <a:cs typeface="Times New Roman" panose="02020603050405020304" pitchFamily="18" charset="0"/>
              </a:rPr>
              <a:t>  Waiting Times Jan-Sept 2022 </a:t>
            </a:r>
            <a:endParaRPr lang="en-GB" dirty="0">
              <a:effectLst/>
              <a:latin typeface="Georgia" panose="02040502050405020303" pitchFamily="18"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Wingdings" panose="05000000000000000000" pitchFamily="2" charset="2"/>
              <a:buChar char="§"/>
            </a:pPr>
            <a:r>
              <a:rPr lang="en-GB" dirty="0">
                <a:effectLst/>
                <a:latin typeface="Georgia" panose="02040502050405020303" pitchFamily="18" charset="0"/>
                <a:ea typeface="Calibri" panose="020F0502020204030204" pitchFamily="34" charset="0"/>
                <a:cs typeface="Times New Roman" panose="02020603050405020304" pitchFamily="18" charset="0"/>
              </a:rPr>
              <a:t>There is no target waiting time that Trusts are bound by. </a:t>
            </a:r>
          </a:p>
          <a:p>
            <a:pPr>
              <a:lnSpc>
                <a:spcPct val="107000"/>
              </a:lnSpc>
              <a:spcAft>
                <a:spcPts val="800"/>
              </a:spcAft>
            </a:pPr>
            <a:r>
              <a:rPr lang="en-GB" dirty="0">
                <a:effectLst/>
                <a:latin typeface="Georgia" panose="02040502050405020303" pitchFamily="18" charset="0"/>
                <a:ea typeface="Calibri" panose="020F0502020204030204" pitchFamily="34" charset="0"/>
                <a:cs typeface="Times New Roman" panose="02020603050405020304" pitchFamily="18" charset="0"/>
              </a:rPr>
              <a:t> </a:t>
            </a:r>
          </a:p>
          <a:p>
            <a:pPr>
              <a:lnSpc>
                <a:spcPct val="107000"/>
              </a:lnSpc>
              <a:spcAft>
                <a:spcPts val="800"/>
              </a:spcAft>
            </a:pPr>
            <a:r>
              <a:rPr lang="en-GB" b="1" dirty="0">
                <a:effectLst/>
                <a:latin typeface="Georgia" panose="02040502050405020303" pitchFamily="18" charset="0"/>
                <a:ea typeface="Calibri" panose="020F0502020204030204" pitchFamily="34" charset="0"/>
                <a:cs typeface="Times New Roman" panose="02020603050405020304" pitchFamily="18" charset="0"/>
              </a:rPr>
              <a:t>  Western Trust </a:t>
            </a:r>
            <a:endParaRPr lang="en-GB" dirty="0">
              <a:effectLst/>
              <a:latin typeface="Georgia" panose="02040502050405020303" pitchFamily="18"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Wingdings" panose="05000000000000000000" pitchFamily="2" charset="2"/>
              <a:buChar char="§"/>
            </a:pPr>
            <a:r>
              <a:rPr lang="en-GB" dirty="0">
                <a:effectLst/>
                <a:latin typeface="Georgia" panose="02040502050405020303" pitchFamily="18" charset="0"/>
                <a:ea typeface="Calibri" panose="020F0502020204030204" pitchFamily="34" charset="0"/>
                <a:cs typeface="Times New Roman" panose="02020603050405020304" pitchFamily="18" charset="0"/>
              </a:rPr>
              <a:t>Talking therapy hubs don’t operate in Fermanagh and Omagh. </a:t>
            </a:r>
          </a:p>
          <a:p>
            <a:pPr>
              <a:lnSpc>
                <a:spcPct val="107000"/>
              </a:lnSpc>
              <a:spcAft>
                <a:spcPts val="800"/>
              </a:spcAft>
            </a:pPr>
            <a:r>
              <a:rPr lang="en-GB" dirty="0">
                <a:effectLst/>
                <a:latin typeface="Georgia" panose="02040502050405020303" pitchFamily="18" charset="0"/>
                <a:ea typeface="Calibri" panose="020F0502020204030204" pitchFamily="34" charset="0"/>
                <a:cs typeface="Times New Roman" panose="02020603050405020304" pitchFamily="18" charset="0"/>
              </a:rPr>
              <a:t> </a:t>
            </a:r>
          </a:p>
          <a:p>
            <a:pPr>
              <a:lnSpc>
                <a:spcPct val="107000"/>
              </a:lnSpc>
              <a:spcAft>
                <a:spcPts val="800"/>
              </a:spcAft>
            </a:pPr>
            <a:r>
              <a:rPr lang="en-GB" b="1" dirty="0">
                <a:effectLst/>
                <a:latin typeface="Georgia" panose="02040502050405020303" pitchFamily="18" charset="0"/>
                <a:ea typeface="Calibri" panose="020F0502020204030204" pitchFamily="34" charset="0"/>
                <a:cs typeface="Times New Roman" panose="02020603050405020304" pitchFamily="18" charset="0"/>
              </a:rPr>
              <a:t>   Southern Trust </a:t>
            </a:r>
            <a:endParaRPr lang="en-GB" dirty="0">
              <a:effectLst/>
              <a:latin typeface="Georgia" panose="02040502050405020303" pitchFamily="18"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Wingdings" panose="05000000000000000000" pitchFamily="2" charset="2"/>
              <a:buChar char="§"/>
            </a:pPr>
            <a:r>
              <a:rPr lang="en-GB" dirty="0">
                <a:effectLst/>
                <a:latin typeface="Georgia" panose="02040502050405020303" pitchFamily="18" charset="0"/>
                <a:ea typeface="Calibri" panose="020F0502020204030204" pitchFamily="34" charset="0"/>
                <a:cs typeface="Times New Roman" panose="02020603050405020304" pitchFamily="18" charset="0"/>
              </a:rPr>
              <a:t>Only 1 person seen within a month</a:t>
            </a:r>
          </a:p>
          <a:p>
            <a:pPr marL="171450" indent="-171450">
              <a:lnSpc>
                <a:spcPct val="107000"/>
              </a:lnSpc>
              <a:spcAft>
                <a:spcPts val="800"/>
              </a:spcAft>
              <a:buFont typeface="Wingdings" panose="05000000000000000000" pitchFamily="2" charset="2"/>
              <a:buChar char="§"/>
            </a:pPr>
            <a:r>
              <a:rPr lang="en-GB" dirty="0">
                <a:effectLst/>
                <a:latin typeface="Georgia" panose="02040502050405020303" pitchFamily="18" charset="0"/>
                <a:ea typeface="Calibri" panose="020F0502020204030204" pitchFamily="34" charset="0"/>
                <a:cs typeface="Times New Roman" panose="02020603050405020304" pitchFamily="18" charset="0"/>
              </a:rPr>
              <a:t>70 people waiting longer than a month</a:t>
            </a:r>
          </a:p>
          <a:p>
            <a:pPr marL="171450" indent="-171450">
              <a:lnSpc>
                <a:spcPct val="107000"/>
              </a:lnSpc>
              <a:spcAft>
                <a:spcPts val="800"/>
              </a:spcAft>
              <a:buFont typeface="Wingdings" panose="05000000000000000000" pitchFamily="2" charset="2"/>
              <a:buChar char="§"/>
            </a:pPr>
            <a:r>
              <a:rPr lang="en-GB" dirty="0">
                <a:effectLst/>
                <a:latin typeface="Georgia" panose="02040502050405020303" pitchFamily="18" charset="0"/>
                <a:ea typeface="Calibri" panose="020F0502020204030204" pitchFamily="34" charset="0"/>
                <a:cs typeface="Times New Roman" panose="02020603050405020304" pitchFamily="18" charset="0"/>
              </a:rPr>
              <a:t>They handed back £83,307. </a:t>
            </a:r>
          </a:p>
          <a:p>
            <a:pPr>
              <a:lnSpc>
                <a:spcPct val="107000"/>
              </a:lnSpc>
              <a:spcAft>
                <a:spcPts val="800"/>
              </a:spcAft>
            </a:pPr>
            <a:endParaRPr lang="en-GB" sz="800" dirty="0">
              <a:effectLst/>
              <a:latin typeface="Georgia" panose="02040502050405020303" pitchFamily="18" charset="0"/>
              <a:ea typeface="Calibri" panose="020F0502020204030204" pitchFamily="34" charset="0"/>
              <a:cs typeface="Times New Roman" panose="02020603050405020304" pitchFamily="18" charset="0"/>
            </a:endParaRPr>
          </a:p>
          <a:p>
            <a:pPr>
              <a:lnSpc>
                <a:spcPct val="107000"/>
              </a:lnSpc>
              <a:spcAft>
                <a:spcPts val="800"/>
              </a:spcAft>
            </a:pPr>
            <a:endParaRPr lang="en-GB" sz="800" dirty="0">
              <a:effectLst/>
              <a:latin typeface="Georgia" panose="02040502050405020303" pitchFamily="18" charset="0"/>
              <a:ea typeface="Calibri" panose="020F0502020204030204" pitchFamily="34" charset="0"/>
              <a:cs typeface="Times New Roman" panose="02020603050405020304" pitchFamily="18" charset="0"/>
            </a:endParaRPr>
          </a:p>
          <a:p>
            <a:pPr>
              <a:lnSpc>
                <a:spcPct val="107000"/>
              </a:lnSpc>
              <a:spcAft>
                <a:spcPts val="800"/>
              </a:spcAft>
            </a:pPr>
            <a:endParaRPr lang="en-GB" sz="1600" dirty="0">
              <a:effectLst/>
              <a:latin typeface="Georgia" panose="02040502050405020303" pitchFamily="18" charset="0"/>
              <a:ea typeface="Calibri" panose="020F0502020204030204" pitchFamily="34" charset="0"/>
              <a:cs typeface="Times New Roman" panose="02020603050405020304" pitchFamily="18" charset="0"/>
            </a:endParaRPr>
          </a:p>
        </p:txBody>
      </p:sp>
      <p:sp>
        <p:nvSpPr>
          <p:cNvPr id="6" name="Footer Placeholder 5">
            <a:extLst>
              <a:ext uri="{FF2B5EF4-FFF2-40B4-BE49-F238E27FC236}">
                <a16:creationId xmlns:a16="http://schemas.microsoft.com/office/drawing/2014/main" id="{F85931ED-2729-D2D0-B9BE-44B422FC3E21}"/>
              </a:ext>
            </a:extLst>
          </p:cNvPr>
          <p:cNvSpPr>
            <a:spLocks noGrp="1"/>
          </p:cNvSpPr>
          <p:nvPr>
            <p:ph type="ftr" sz="quarter" idx="11"/>
          </p:nvPr>
        </p:nvSpPr>
        <p:spPr>
          <a:xfrm>
            <a:off x="4189520" y="6356380"/>
            <a:ext cx="3507419" cy="365125"/>
          </a:xfrm>
        </p:spPr>
        <p:txBody>
          <a:bodyPr/>
          <a:lstStyle/>
          <a:p>
            <a:r>
              <a:rPr lang="en-GB" dirty="0"/>
              <a:t>New Script for Mental Health: Community, Compassion, Connection, Choice</a:t>
            </a:r>
          </a:p>
        </p:txBody>
      </p:sp>
    </p:spTree>
    <p:extLst>
      <p:ext uri="{BB962C8B-B14F-4D97-AF65-F5344CB8AC3E}">
        <p14:creationId xmlns:p14="http://schemas.microsoft.com/office/powerpoint/2010/main" val="563041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DC8EEC-677C-DB62-6126-80BC4EE85044}"/>
              </a:ext>
            </a:extLst>
          </p:cNvPr>
          <p:cNvSpPr>
            <a:spLocks noGrp="1"/>
          </p:cNvSpPr>
          <p:nvPr>
            <p:ph type="title"/>
          </p:nvPr>
        </p:nvSpPr>
        <p:spPr>
          <a:xfrm>
            <a:off x="847263" y="337099"/>
            <a:ext cx="10715625" cy="1133693"/>
          </a:xfrm>
        </p:spPr>
        <p:txBody>
          <a:bodyPr>
            <a:normAutofit/>
          </a:bodyPr>
          <a:lstStyle/>
          <a:p>
            <a:r>
              <a:rPr lang="en-GB" sz="3600" dirty="0">
                <a:latin typeface="Georgia" panose="02040502050405020303" pitchFamily="18" charset="0"/>
              </a:rPr>
              <a:t>Data: Antidepressant Prescribing</a:t>
            </a:r>
          </a:p>
        </p:txBody>
      </p:sp>
      <p:pic>
        <p:nvPicPr>
          <p:cNvPr id="4" name="Picture 3">
            <a:extLst>
              <a:ext uri="{FF2B5EF4-FFF2-40B4-BE49-F238E27FC236}">
                <a16:creationId xmlns:a16="http://schemas.microsoft.com/office/drawing/2014/main" id="{5A3AEB09-0EAD-D33E-FE2E-2163D9780F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8096" y="2482670"/>
            <a:ext cx="5744582" cy="4332940"/>
          </a:xfrm>
          <a:prstGeom prst="rect">
            <a:avLst/>
          </a:prstGeom>
          <a:noFill/>
          <a:ln>
            <a:noFill/>
          </a:ln>
        </p:spPr>
      </p:pic>
      <p:graphicFrame>
        <p:nvGraphicFramePr>
          <p:cNvPr id="5" name="Table 4">
            <a:extLst>
              <a:ext uri="{FF2B5EF4-FFF2-40B4-BE49-F238E27FC236}">
                <a16:creationId xmlns:a16="http://schemas.microsoft.com/office/drawing/2014/main" id="{BF20332A-6477-44F0-F60F-AFE740D59916}"/>
              </a:ext>
            </a:extLst>
          </p:cNvPr>
          <p:cNvGraphicFramePr>
            <a:graphicFrameLocks noGrp="1"/>
          </p:cNvGraphicFramePr>
          <p:nvPr>
            <p:extLst>
              <p:ext uri="{D42A27DB-BD31-4B8C-83A1-F6EECF244321}">
                <p14:modId xmlns:p14="http://schemas.microsoft.com/office/powerpoint/2010/main" val="216419403"/>
              </p:ext>
            </p:extLst>
          </p:nvPr>
        </p:nvGraphicFramePr>
        <p:xfrm>
          <a:off x="1024817" y="3229007"/>
          <a:ext cx="3307715" cy="3150173"/>
        </p:xfrm>
        <a:graphic>
          <a:graphicData uri="http://schemas.openxmlformats.org/drawingml/2006/table">
            <a:tbl>
              <a:tblPr firstRow="1" firstCol="1" bandRow="1">
                <a:tableStyleId>{5C22544A-7EE6-4342-B048-85BDC9FD1C3A}</a:tableStyleId>
              </a:tblPr>
              <a:tblGrid>
                <a:gridCol w="1167130">
                  <a:extLst>
                    <a:ext uri="{9D8B030D-6E8A-4147-A177-3AD203B41FA5}">
                      <a16:colId xmlns:a16="http://schemas.microsoft.com/office/drawing/2014/main" val="2140691936"/>
                    </a:ext>
                  </a:extLst>
                </a:gridCol>
                <a:gridCol w="989965">
                  <a:extLst>
                    <a:ext uri="{9D8B030D-6E8A-4147-A177-3AD203B41FA5}">
                      <a16:colId xmlns:a16="http://schemas.microsoft.com/office/drawing/2014/main" val="2753616292"/>
                    </a:ext>
                  </a:extLst>
                </a:gridCol>
                <a:gridCol w="1150620">
                  <a:extLst>
                    <a:ext uri="{9D8B030D-6E8A-4147-A177-3AD203B41FA5}">
                      <a16:colId xmlns:a16="http://schemas.microsoft.com/office/drawing/2014/main" val="3970211363"/>
                    </a:ext>
                  </a:extLst>
                </a:gridCol>
              </a:tblGrid>
              <a:tr h="0">
                <a:tc>
                  <a:txBody>
                    <a:bodyPr/>
                    <a:lstStyle/>
                    <a:p>
                      <a:pPr>
                        <a:lnSpc>
                          <a:spcPct val="107000"/>
                        </a:lnSpc>
                        <a:spcAft>
                          <a:spcPts val="800"/>
                        </a:spcAft>
                      </a:pPr>
                      <a:r>
                        <a:rPr lang="en-GB" sz="1400">
                          <a:effectLst/>
                        </a:rPr>
                        <a:t>Council area</a:t>
                      </a:r>
                      <a:endParaRPr lang="en-GB" sz="1100">
                        <a:effectLst/>
                      </a:endParaRPr>
                    </a:p>
                    <a:p>
                      <a:pPr>
                        <a:lnSpc>
                          <a:spcPct val="107000"/>
                        </a:lnSpc>
                        <a:spcAft>
                          <a:spcPts val="800"/>
                        </a:spcAft>
                      </a:pPr>
                      <a:r>
                        <a:rPr lang="en-GB" sz="14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People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 of population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9219068"/>
                  </a:ext>
                </a:extLst>
              </a:tr>
              <a:tr h="355923">
                <a:tc>
                  <a:txBody>
                    <a:bodyPr/>
                    <a:lstStyle/>
                    <a:p>
                      <a:pPr>
                        <a:lnSpc>
                          <a:spcPct val="107000"/>
                        </a:lnSpc>
                        <a:spcAft>
                          <a:spcPts val="800"/>
                        </a:spcAft>
                      </a:pPr>
                      <a:r>
                        <a:rPr lang="en-GB" sz="1400" dirty="0">
                          <a:effectLst/>
                        </a:rPr>
                        <a:t>Fermanagh &amp; Omagh</a:t>
                      </a:r>
                      <a:endParaRPr lang="en-GB" sz="1100" dirty="0">
                        <a:effectLst/>
                      </a:endParaRPr>
                    </a:p>
                    <a:p>
                      <a:pPr>
                        <a:lnSpc>
                          <a:spcPct val="107000"/>
                        </a:lnSpc>
                        <a:spcAft>
                          <a:spcPts val="800"/>
                        </a:spcAft>
                      </a:pPr>
                      <a:r>
                        <a:rPr lang="en-GB" sz="14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21,289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dirty="0">
                          <a:effectLst/>
                        </a:rPr>
                        <a:t>17.9%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88527"/>
                  </a:ext>
                </a:extLst>
              </a:tr>
              <a:tr h="0">
                <a:tc>
                  <a:txBody>
                    <a:bodyPr/>
                    <a:lstStyle/>
                    <a:p>
                      <a:pPr>
                        <a:lnSpc>
                          <a:spcPct val="107000"/>
                        </a:lnSpc>
                        <a:spcAft>
                          <a:spcPts val="800"/>
                        </a:spcAft>
                      </a:pPr>
                      <a:r>
                        <a:rPr lang="en-GB" sz="1400">
                          <a:effectLst/>
                        </a:rPr>
                        <a:t>Derry &amp; Strabane </a:t>
                      </a:r>
                      <a:endParaRPr lang="en-GB" sz="1100">
                        <a:effectLst/>
                      </a:endParaRPr>
                    </a:p>
                    <a:p>
                      <a:pPr>
                        <a:lnSpc>
                          <a:spcPct val="107000"/>
                        </a:lnSpc>
                        <a:spcAft>
                          <a:spcPts val="800"/>
                        </a:spcAft>
                      </a:pPr>
                      <a:r>
                        <a:rPr lang="en-GB" sz="14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dirty="0">
                          <a:effectLst/>
                        </a:rPr>
                        <a:t>35,434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23.4%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96346045"/>
                  </a:ext>
                </a:extLst>
              </a:tr>
              <a:tr h="0">
                <a:tc>
                  <a:txBody>
                    <a:bodyPr/>
                    <a:lstStyle/>
                    <a:p>
                      <a:pPr>
                        <a:lnSpc>
                          <a:spcPct val="107000"/>
                        </a:lnSpc>
                        <a:spcAft>
                          <a:spcPts val="800"/>
                        </a:spcAft>
                      </a:pPr>
                      <a:r>
                        <a:rPr lang="en-GB" sz="1400">
                          <a:effectLst/>
                        </a:rPr>
                        <a:t>Mid Ulster</a:t>
                      </a:r>
                      <a:endParaRPr lang="en-GB" sz="1100">
                        <a:effectLst/>
                      </a:endParaRPr>
                    </a:p>
                    <a:p>
                      <a:pPr>
                        <a:lnSpc>
                          <a:spcPct val="107000"/>
                        </a:lnSpc>
                        <a:spcAft>
                          <a:spcPts val="800"/>
                        </a:spcAft>
                      </a:pPr>
                      <a:r>
                        <a:rPr lang="en-GB" sz="14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dirty="0">
                          <a:effectLst/>
                        </a:rPr>
                        <a:t>24,729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16.2%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94680789"/>
                  </a:ext>
                </a:extLst>
              </a:tr>
              <a:tr h="0">
                <a:tc>
                  <a:txBody>
                    <a:bodyPr/>
                    <a:lstStyle/>
                    <a:p>
                      <a:pPr>
                        <a:lnSpc>
                          <a:spcPct val="107000"/>
                        </a:lnSpc>
                        <a:spcAft>
                          <a:spcPts val="800"/>
                        </a:spcAft>
                      </a:pPr>
                      <a:r>
                        <a:rPr lang="en-GB" sz="1400" dirty="0">
                          <a:effectLst/>
                        </a:rPr>
                        <a:t>Overall </a:t>
                      </a:r>
                    </a:p>
                    <a:p>
                      <a:pPr>
                        <a:lnSpc>
                          <a:spcPct val="107000"/>
                        </a:lnSpc>
                        <a:spcAft>
                          <a:spcPts val="80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382,288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dirty="0">
                          <a:effectLst/>
                        </a:rPr>
                        <a:t>19.9%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8313174"/>
                  </a:ext>
                </a:extLst>
              </a:tr>
            </a:tbl>
          </a:graphicData>
        </a:graphic>
      </p:graphicFrame>
      <p:sp>
        <p:nvSpPr>
          <p:cNvPr id="6" name="TextBox 5">
            <a:extLst>
              <a:ext uri="{FF2B5EF4-FFF2-40B4-BE49-F238E27FC236}">
                <a16:creationId xmlns:a16="http://schemas.microsoft.com/office/drawing/2014/main" id="{D7E3D362-1008-C860-C579-D085CE62BA82}"/>
              </a:ext>
            </a:extLst>
          </p:cNvPr>
          <p:cNvSpPr txBox="1"/>
          <p:nvPr/>
        </p:nvSpPr>
        <p:spPr>
          <a:xfrm>
            <a:off x="918284" y="1206721"/>
            <a:ext cx="9788186" cy="1416734"/>
          </a:xfrm>
          <a:prstGeom prst="rect">
            <a:avLst/>
          </a:prstGeom>
          <a:noFill/>
        </p:spPr>
        <p:txBody>
          <a:bodyPr wrap="square" rtlCol="0">
            <a:spAutoFit/>
          </a:bodyPr>
          <a:lstStyle/>
          <a:p>
            <a:pPr>
              <a:lnSpc>
                <a:spcPct val="107000"/>
              </a:lnSpc>
              <a:spcAft>
                <a:spcPts val="800"/>
              </a:spcAft>
            </a:pPr>
            <a:endParaRPr lang="en-GB" sz="900" dirty="0">
              <a:effectLst/>
              <a:latin typeface="Georgia" panose="02040502050405020303"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Ø"/>
            </a:pPr>
            <a:r>
              <a:rPr lang="en-GB" sz="1800" dirty="0">
                <a:effectLst/>
                <a:latin typeface="Georgia" panose="02040502050405020303" pitchFamily="18" charset="0"/>
                <a:ea typeface="Calibri" panose="020F0502020204030204" pitchFamily="34" charset="0"/>
                <a:cs typeface="Times New Roman" panose="02020603050405020304" pitchFamily="18" charset="0"/>
              </a:rPr>
              <a:t>The current budget across the five Trusts for </a:t>
            </a:r>
            <a:r>
              <a:rPr lang="en-GB" b="1" i="1" dirty="0">
                <a:latin typeface="Georgia" panose="02040502050405020303" pitchFamily="18" charset="0"/>
                <a:ea typeface="Calibri" panose="020F0502020204030204" pitchFamily="34" charset="0"/>
                <a:cs typeface="Times New Roman" panose="02020603050405020304" pitchFamily="18" charset="0"/>
              </a:rPr>
              <a:t>t</a:t>
            </a:r>
            <a:r>
              <a:rPr lang="en-GB" sz="1800" b="1" i="1" dirty="0">
                <a:effectLst/>
                <a:latin typeface="Georgia" panose="02040502050405020303" pitchFamily="18" charset="0"/>
                <a:ea typeface="Calibri" panose="020F0502020204030204" pitchFamily="34" charset="0"/>
                <a:cs typeface="Times New Roman" panose="02020603050405020304" pitchFamily="18" charset="0"/>
              </a:rPr>
              <a:t>alking </a:t>
            </a:r>
            <a:r>
              <a:rPr lang="en-GB" b="1" i="1" dirty="0">
                <a:latin typeface="Georgia" panose="02040502050405020303" pitchFamily="18" charset="0"/>
                <a:ea typeface="Calibri" panose="020F0502020204030204" pitchFamily="34" charset="0"/>
                <a:cs typeface="Times New Roman" panose="02020603050405020304" pitchFamily="18" charset="0"/>
              </a:rPr>
              <a:t>t</a:t>
            </a:r>
            <a:r>
              <a:rPr lang="en-GB" sz="1800" b="1" i="1" dirty="0">
                <a:effectLst/>
                <a:latin typeface="Georgia" panose="02040502050405020303" pitchFamily="18" charset="0"/>
                <a:ea typeface="Calibri" panose="020F0502020204030204" pitchFamily="34" charset="0"/>
                <a:cs typeface="Times New Roman" panose="02020603050405020304" pitchFamily="18" charset="0"/>
              </a:rPr>
              <a:t>herapies </a:t>
            </a:r>
            <a:r>
              <a:rPr lang="en-GB" sz="1800" dirty="0">
                <a:effectLst/>
                <a:latin typeface="Georgia" panose="02040502050405020303" pitchFamily="18" charset="0"/>
                <a:ea typeface="Calibri" panose="020F0502020204030204" pitchFamily="34" charset="0"/>
                <a:cs typeface="Times New Roman" panose="02020603050405020304" pitchFamily="18" charset="0"/>
              </a:rPr>
              <a:t>equates to </a:t>
            </a:r>
            <a:r>
              <a:rPr lang="en-GB" sz="1800" b="1" dirty="0">
                <a:effectLst/>
                <a:latin typeface="Georgia" panose="02040502050405020303" pitchFamily="18" charset="0"/>
                <a:ea typeface="Calibri" panose="020F0502020204030204" pitchFamily="34" charset="0"/>
                <a:cs typeface="Times New Roman" panose="02020603050405020304" pitchFamily="18" charset="0"/>
              </a:rPr>
              <a:t>£1.9m. </a:t>
            </a:r>
          </a:p>
          <a:p>
            <a:pPr>
              <a:lnSpc>
                <a:spcPct val="107000"/>
              </a:lnSpc>
              <a:spcAft>
                <a:spcPts val="800"/>
              </a:spcAft>
            </a:pPr>
            <a:r>
              <a:rPr lang="en-GB" dirty="0">
                <a:latin typeface="Georgia" panose="02040502050405020303" pitchFamily="18" charset="0"/>
                <a:ea typeface="Calibri" panose="020F0502020204030204" pitchFamily="34" charset="0"/>
                <a:cs typeface="Times New Roman" panose="02020603050405020304" pitchFamily="18" charset="0"/>
              </a:rPr>
              <a:t>     </a:t>
            </a:r>
            <a:r>
              <a:rPr lang="en-GB" sz="1800" dirty="0">
                <a:effectLst/>
                <a:latin typeface="Georgia" panose="02040502050405020303" pitchFamily="18" charset="0"/>
                <a:ea typeface="Calibri" panose="020F0502020204030204" pitchFamily="34" charset="0"/>
                <a:cs typeface="Times New Roman" panose="02020603050405020304" pitchFamily="18" charset="0"/>
              </a:rPr>
              <a:t>( Dept of Health Funding Plan  for Mental Health Strategy)</a:t>
            </a:r>
          </a:p>
          <a:p>
            <a:pPr marL="285750" indent="-285750">
              <a:lnSpc>
                <a:spcPct val="107000"/>
              </a:lnSpc>
              <a:spcAft>
                <a:spcPts val="800"/>
              </a:spcAft>
              <a:buFont typeface="Wingdings" panose="05000000000000000000" pitchFamily="2" charset="2"/>
              <a:buChar char="Ø"/>
            </a:pPr>
            <a:r>
              <a:rPr lang="en-GB" sz="1800" dirty="0">
                <a:effectLst/>
                <a:latin typeface="Georgia" panose="02040502050405020303" pitchFamily="18" charset="0"/>
                <a:ea typeface="Calibri" panose="020F0502020204030204" pitchFamily="34" charset="0"/>
                <a:cs typeface="Times New Roman" panose="02020603050405020304" pitchFamily="18" charset="0"/>
              </a:rPr>
              <a:t>Approximately </a:t>
            </a:r>
            <a:r>
              <a:rPr lang="en-GB" sz="1800" b="1" dirty="0">
                <a:effectLst/>
                <a:latin typeface="Georgia" panose="02040502050405020303" pitchFamily="18" charset="0"/>
                <a:ea typeface="Calibri" panose="020F0502020204030204" pitchFamily="34" charset="0"/>
                <a:cs typeface="Times New Roman" panose="02020603050405020304" pitchFamily="18" charset="0"/>
              </a:rPr>
              <a:t>£13m </a:t>
            </a:r>
            <a:r>
              <a:rPr lang="en-GB" sz="1800" dirty="0">
                <a:effectLst/>
                <a:latin typeface="Georgia" panose="02040502050405020303" pitchFamily="18" charset="0"/>
                <a:ea typeface="Calibri" panose="020F0502020204030204" pitchFamily="34" charset="0"/>
                <a:cs typeface="Times New Roman" panose="02020603050405020304" pitchFamily="18" charset="0"/>
              </a:rPr>
              <a:t>a year is spent on </a:t>
            </a:r>
            <a:r>
              <a:rPr lang="en-GB" sz="1800" b="1" i="1" dirty="0">
                <a:effectLst/>
                <a:latin typeface="Georgia" panose="02040502050405020303" pitchFamily="18" charset="0"/>
                <a:ea typeface="Calibri" panose="020F0502020204030204" pitchFamily="34" charset="0"/>
                <a:cs typeface="Times New Roman" panose="02020603050405020304" pitchFamily="18" charset="0"/>
              </a:rPr>
              <a:t>antidepressants</a:t>
            </a:r>
            <a:r>
              <a:rPr lang="en-GB" sz="1800" dirty="0">
                <a:effectLst/>
                <a:latin typeface="Georgia" panose="02040502050405020303"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531900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67397D-D226-CAE2-64F8-50C4AD8C9FC4}"/>
              </a:ext>
            </a:extLst>
          </p:cNvPr>
          <p:cNvSpPr>
            <a:spLocks noGrp="1"/>
          </p:cNvSpPr>
          <p:nvPr>
            <p:ph type="title"/>
          </p:nvPr>
        </p:nvSpPr>
        <p:spPr>
          <a:xfrm>
            <a:off x="457200" y="87596"/>
            <a:ext cx="6041965" cy="1642970"/>
          </a:xfrm>
        </p:spPr>
        <p:txBody>
          <a:bodyPr anchor="b">
            <a:normAutofit/>
          </a:bodyPr>
          <a:lstStyle/>
          <a:p>
            <a:r>
              <a:rPr lang="en-GB" sz="3600" dirty="0">
                <a:latin typeface="Georgia" panose="02040502050405020303" pitchFamily="18" charset="0"/>
              </a:rPr>
              <a:t>Data: Suicide &amp; Inequality</a:t>
            </a:r>
          </a:p>
        </p:txBody>
      </p:sp>
      <p:sp>
        <p:nvSpPr>
          <p:cNvPr id="3" name="Content Placeholder 2">
            <a:extLst>
              <a:ext uri="{FF2B5EF4-FFF2-40B4-BE49-F238E27FC236}">
                <a16:creationId xmlns:a16="http://schemas.microsoft.com/office/drawing/2014/main" id="{D4C1A723-1E19-8E95-7479-B551C17A66FD}"/>
              </a:ext>
            </a:extLst>
          </p:cNvPr>
          <p:cNvSpPr>
            <a:spLocks noGrp="1"/>
          </p:cNvSpPr>
          <p:nvPr>
            <p:ph idx="1"/>
          </p:nvPr>
        </p:nvSpPr>
        <p:spPr>
          <a:xfrm>
            <a:off x="567209" y="2018485"/>
            <a:ext cx="6334125" cy="3535083"/>
          </a:xfrm>
        </p:spPr>
        <p:txBody>
          <a:bodyPr anchor="t">
            <a:normAutofit/>
          </a:bodyPr>
          <a:lstStyle/>
          <a:p>
            <a:pPr>
              <a:lnSpc>
                <a:spcPct val="150000"/>
              </a:lnSpc>
              <a:buFont typeface="Wingdings" panose="05000000000000000000" pitchFamily="2" charset="2"/>
              <a:buChar char="§"/>
            </a:pPr>
            <a:r>
              <a:rPr lang="en-GB" sz="1800" dirty="0">
                <a:effectLst/>
                <a:latin typeface="Georgia" panose="02040502050405020303" pitchFamily="18" charset="0"/>
                <a:ea typeface="Calibri" panose="020F0502020204030204" pitchFamily="34" charset="0"/>
                <a:cs typeface="Calibri" panose="020F0502020204030204" pitchFamily="34" charset="0"/>
              </a:rPr>
              <a:t>The inequality gap has widened to over 3 times the rate of deaths in poor areas to wealthy areas </a:t>
            </a:r>
            <a:endParaRPr lang="en-GB" sz="1800" dirty="0">
              <a:effectLst/>
              <a:latin typeface="Georgia" panose="02040502050405020303" pitchFamily="18" charset="0"/>
              <a:ea typeface="Calibri" panose="020F0502020204030204" pitchFamily="34" charset="0"/>
            </a:endParaRPr>
          </a:p>
          <a:p>
            <a:pPr>
              <a:lnSpc>
                <a:spcPct val="150000"/>
              </a:lnSpc>
              <a:buFont typeface="Wingdings" panose="05000000000000000000" pitchFamily="2" charset="2"/>
              <a:buChar char="§"/>
            </a:pPr>
            <a:r>
              <a:rPr lang="en-GB" sz="1800" dirty="0">
                <a:effectLst/>
                <a:latin typeface="Georgia" panose="02040502050405020303" pitchFamily="18" charset="0"/>
                <a:ea typeface="Calibri" panose="020F0502020204030204" pitchFamily="34" charset="0"/>
                <a:cs typeface="Calibri" panose="020F0502020204030204" pitchFamily="34" charset="0"/>
              </a:rPr>
              <a:t>The percentage of suicides in 2022 from Northern Ireland’s most deprived areas (31.0 per cent) was over three times that of the least deprived areas (9.4per cent).</a:t>
            </a:r>
            <a:endParaRPr lang="en-GB" sz="1800" dirty="0">
              <a:effectLst/>
              <a:latin typeface="Georgia" panose="02040502050405020303" pitchFamily="18" charset="0"/>
              <a:ea typeface="Calibri" panose="020F0502020204030204" pitchFamily="34" charset="0"/>
            </a:endParaRPr>
          </a:p>
          <a:p>
            <a:pPr marL="0" indent="0">
              <a:lnSpc>
                <a:spcPct val="150000"/>
              </a:lnSpc>
              <a:buNone/>
            </a:pPr>
            <a:r>
              <a:rPr lang="en-GB" sz="1800" u="sng" dirty="0">
                <a:effectLst/>
                <a:latin typeface="Georgia" panose="02040502050405020303" pitchFamily="18" charset="0"/>
                <a:ea typeface="Calibri" panose="020F0502020204030204" pitchFamily="34" charset="0"/>
                <a:cs typeface="Calibri" panose="020F0502020204030204" pitchFamily="34" charset="0"/>
                <a:hlinkClick r:id="rId2"/>
              </a:rPr>
              <a:t>https://www.nlb.ie/blog/2022-05-123gp-responds-to-publication-of-suicide-statistics-for-2020</a:t>
            </a:r>
            <a:endParaRPr lang="en-GB" sz="1800" u="sng" dirty="0">
              <a:effectLst/>
              <a:latin typeface="Georgia" panose="02040502050405020303" pitchFamily="18" charset="0"/>
              <a:ea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close up of water&#10;&#10;Description automatically generated">
            <a:extLst>
              <a:ext uri="{FF2B5EF4-FFF2-40B4-BE49-F238E27FC236}">
                <a16:creationId xmlns:a16="http://schemas.microsoft.com/office/drawing/2014/main" id="{FA78300D-2882-03B9-71D2-F78E93BDF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8542" y="909081"/>
            <a:ext cx="3385380" cy="5071731"/>
          </a:xfrm>
          <a:prstGeom prst="rect">
            <a:avLst/>
          </a:prstGeom>
        </p:spPr>
      </p:pic>
      <p:sp>
        <p:nvSpPr>
          <p:cNvPr id="6" name="Footer Placeholder 5">
            <a:extLst>
              <a:ext uri="{FF2B5EF4-FFF2-40B4-BE49-F238E27FC236}">
                <a16:creationId xmlns:a16="http://schemas.microsoft.com/office/drawing/2014/main" id="{2D28E677-EAD9-C7A6-7C96-336C1308BEFC}"/>
              </a:ext>
            </a:extLst>
          </p:cNvPr>
          <p:cNvSpPr>
            <a:spLocks noGrp="1"/>
          </p:cNvSpPr>
          <p:nvPr>
            <p:ph type="ftr" sz="quarter" idx="11"/>
          </p:nvPr>
        </p:nvSpPr>
        <p:spPr>
          <a:xfrm>
            <a:off x="4038600" y="6356350"/>
            <a:ext cx="3429942" cy="365125"/>
          </a:xfrm>
        </p:spPr>
        <p:txBody>
          <a:bodyPr/>
          <a:lstStyle/>
          <a:p>
            <a:r>
              <a:rPr lang="en-GB" dirty="0"/>
              <a:t>New Script for Mental Health: Community, Compassion, Connection, Choice</a:t>
            </a:r>
          </a:p>
        </p:txBody>
      </p:sp>
    </p:spTree>
    <p:extLst>
      <p:ext uri="{BB962C8B-B14F-4D97-AF65-F5344CB8AC3E}">
        <p14:creationId xmlns:p14="http://schemas.microsoft.com/office/powerpoint/2010/main" val="1424855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tanding in a room&#10;&#10;Description automatically generated">
            <a:extLst>
              <a:ext uri="{FF2B5EF4-FFF2-40B4-BE49-F238E27FC236}">
                <a16:creationId xmlns:a16="http://schemas.microsoft.com/office/drawing/2014/main" id="{0B5D3882-57B8-4F30-6E38-4BB72674EF71}"/>
              </a:ext>
            </a:extLst>
          </p:cNvPr>
          <p:cNvPicPr>
            <a:picLocks noChangeAspect="1"/>
          </p:cNvPicPr>
          <p:nvPr/>
        </p:nvPicPr>
        <p:blipFill rotWithShape="1">
          <a:blip r:embed="rId2">
            <a:extLst>
              <a:ext uri="{28A0092B-C50C-407E-A947-70E740481C1C}">
                <a14:useLocalDpi xmlns:a14="http://schemas.microsoft.com/office/drawing/2010/main" val="0"/>
              </a:ext>
            </a:extLst>
          </a:blip>
          <a:srcRect l="7596" r="25723"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C7379A61-A706-A5EA-26C3-96095DEFFF12}"/>
              </a:ext>
            </a:extLst>
          </p:cNvPr>
          <p:cNvSpPr>
            <a:spLocks noGrp="1"/>
          </p:cNvSpPr>
          <p:nvPr>
            <p:ph idx="1"/>
          </p:nvPr>
        </p:nvSpPr>
        <p:spPr>
          <a:xfrm>
            <a:off x="6364468" y="1620313"/>
            <a:ext cx="5291663" cy="3752849"/>
          </a:xfrm>
        </p:spPr>
        <p:txBody>
          <a:bodyPr>
            <a:normAutofit/>
          </a:bodyPr>
          <a:lstStyle/>
          <a:p>
            <a:pPr marL="0" indent="0" algn="ctr">
              <a:lnSpc>
                <a:spcPct val="150000"/>
              </a:lnSpc>
              <a:buNone/>
            </a:pPr>
            <a:r>
              <a:rPr lang="en-GB" sz="1800" dirty="0">
                <a:latin typeface="Georgia" panose="02040502050405020303" pitchFamily="18" charset="0"/>
              </a:rPr>
              <a:t>‘The crisis in mental health should be managed not as a crisis of individual conditions, but as a crisis of social obstacles which hinders individual rights. Mental health policies should address the “power imbalance” rather than “chemical imbalance’.</a:t>
            </a:r>
          </a:p>
          <a:p>
            <a:pPr marL="0" indent="0" algn="ctr">
              <a:lnSpc>
                <a:spcPct val="150000"/>
              </a:lnSpc>
              <a:buNone/>
            </a:pPr>
            <a:r>
              <a:rPr lang="en-GB" sz="1400" dirty="0">
                <a:latin typeface="Georgia" panose="02040502050405020303" pitchFamily="18" charset="0"/>
              </a:rPr>
              <a:t>Professor Dainius Puras, UN Special Rapporteur on the Right to Health (2019)</a:t>
            </a:r>
          </a:p>
        </p:txBody>
      </p:sp>
      <p:sp>
        <p:nvSpPr>
          <p:cNvPr id="6" name="Footer Placeholder 5">
            <a:extLst>
              <a:ext uri="{FF2B5EF4-FFF2-40B4-BE49-F238E27FC236}">
                <a16:creationId xmlns:a16="http://schemas.microsoft.com/office/drawing/2014/main" id="{E2701848-A43D-774C-4AD3-20C18916D751}"/>
              </a:ext>
            </a:extLst>
          </p:cNvPr>
          <p:cNvSpPr>
            <a:spLocks noGrp="1"/>
          </p:cNvSpPr>
          <p:nvPr>
            <p:ph type="ftr" sz="quarter" idx="11"/>
          </p:nvPr>
        </p:nvSpPr>
        <p:spPr>
          <a:xfrm>
            <a:off x="4216153" y="6356350"/>
            <a:ext cx="3498542" cy="365125"/>
          </a:xfrm>
        </p:spPr>
        <p:txBody>
          <a:bodyPr/>
          <a:lstStyle/>
          <a:p>
            <a:r>
              <a:rPr lang="en-GB" dirty="0"/>
              <a:t>New Script for Mental Health: Community, Compassion, Connection, Choice</a:t>
            </a:r>
          </a:p>
        </p:txBody>
      </p:sp>
    </p:spTree>
    <p:extLst>
      <p:ext uri="{BB962C8B-B14F-4D97-AF65-F5344CB8AC3E}">
        <p14:creationId xmlns:p14="http://schemas.microsoft.com/office/powerpoint/2010/main" val="2101631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group of people sitting in a room with a screen&#10;&#10;Description automatically generated">
            <a:extLst>
              <a:ext uri="{FF2B5EF4-FFF2-40B4-BE49-F238E27FC236}">
                <a16:creationId xmlns:a16="http://schemas.microsoft.com/office/drawing/2014/main" id="{65220EE0-8FA1-FD5F-9A89-103C9CDA6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690" y="1652155"/>
            <a:ext cx="7361877" cy="4916688"/>
          </a:xfrm>
          <a:prstGeom prst="rect">
            <a:avLst/>
          </a:prstGeom>
        </p:spPr>
      </p:pic>
      <p:pic>
        <p:nvPicPr>
          <p:cNvPr id="9" name="Picture 8" descr="A group of people sitting around a table with a plant in a basket&#10;&#10;Description automatically generated">
            <a:extLst>
              <a:ext uri="{FF2B5EF4-FFF2-40B4-BE49-F238E27FC236}">
                <a16:creationId xmlns:a16="http://schemas.microsoft.com/office/drawing/2014/main" id="{7B62B237-9B3A-DDA4-B1E0-3FF5A1E3EC4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32065" y="1673923"/>
            <a:ext cx="1603042" cy="2292783"/>
          </a:xfrm>
          <a:prstGeom prst="rect">
            <a:avLst/>
          </a:prstGeom>
        </p:spPr>
      </p:pic>
      <p:pic>
        <p:nvPicPr>
          <p:cNvPr id="15" name="Picture 14" descr="A person playing a harp&#10;&#10;Description automatically generated">
            <a:extLst>
              <a:ext uri="{FF2B5EF4-FFF2-40B4-BE49-F238E27FC236}">
                <a16:creationId xmlns:a16="http://schemas.microsoft.com/office/drawing/2014/main" id="{66FF7997-904E-A1ED-8658-CA9EEC2B49C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93786" y="1652155"/>
            <a:ext cx="1099993" cy="1583269"/>
          </a:xfrm>
          <a:prstGeom prst="rect">
            <a:avLst/>
          </a:prstGeom>
        </p:spPr>
      </p:pic>
      <p:pic>
        <p:nvPicPr>
          <p:cNvPr id="5" name="Picture 4" descr="Two women holding a red shirt&#10;&#10;Description automatically generated">
            <a:extLst>
              <a:ext uri="{FF2B5EF4-FFF2-40B4-BE49-F238E27FC236}">
                <a16:creationId xmlns:a16="http://schemas.microsoft.com/office/drawing/2014/main" id="{FCAD1EC0-AB1F-1BB9-245C-2715F87AB13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98605" y="3214614"/>
            <a:ext cx="1099993" cy="730324"/>
          </a:xfrm>
          <a:prstGeom prst="rect">
            <a:avLst/>
          </a:prstGeom>
        </p:spPr>
      </p:pic>
      <p:pic>
        <p:nvPicPr>
          <p:cNvPr id="11" name="Picture 10" descr="A group of people sitting around a table&#10;&#10;Description automatically generated">
            <a:extLst>
              <a:ext uri="{FF2B5EF4-FFF2-40B4-BE49-F238E27FC236}">
                <a16:creationId xmlns:a16="http://schemas.microsoft.com/office/drawing/2014/main" id="{437DF5EE-2956-C1C6-A9E7-194991850A3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332065" y="4037685"/>
            <a:ext cx="2766533" cy="2531158"/>
          </a:xfrm>
          <a:prstGeom prst="rect">
            <a:avLst/>
          </a:prstGeom>
        </p:spPr>
      </p:pic>
      <p:sp>
        <p:nvSpPr>
          <p:cNvPr id="2" name="Title 1">
            <a:extLst>
              <a:ext uri="{FF2B5EF4-FFF2-40B4-BE49-F238E27FC236}">
                <a16:creationId xmlns:a16="http://schemas.microsoft.com/office/drawing/2014/main" id="{4F4ABC1B-C85A-0608-A2BF-F9A90F18C434}"/>
              </a:ext>
            </a:extLst>
          </p:cNvPr>
          <p:cNvSpPr>
            <a:spLocks noGrp="1"/>
          </p:cNvSpPr>
          <p:nvPr>
            <p:ph type="title"/>
          </p:nvPr>
        </p:nvSpPr>
        <p:spPr>
          <a:xfrm>
            <a:off x="1481138" y="275292"/>
            <a:ext cx="10515600" cy="1505883"/>
          </a:xfrm>
        </p:spPr>
        <p:txBody>
          <a:bodyPr vert="horz" lIns="91440" tIns="45720" rIns="91440" bIns="45720" rtlCol="0" anchor="ctr">
            <a:normAutofit/>
          </a:bodyPr>
          <a:lstStyle/>
          <a:p>
            <a:r>
              <a:rPr lang="en-US" sz="3600" kern="1200" dirty="0">
                <a:solidFill>
                  <a:schemeClr val="tx1"/>
                </a:solidFill>
                <a:latin typeface="Georgia" panose="02040502050405020303" pitchFamily="18" charset="0"/>
              </a:rPr>
              <a:t>Time for a #NewScript for Mental Health</a:t>
            </a:r>
          </a:p>
        </p:txBody>
      </p:sp>
    </p:spTree>
    <p:extLst>
      <p:ext uri="{BB962C8B-B14F-4D97-AF65-F5344CB8AC3E}">
        <p14:creationId xmlns:p14="http://schemas.microsoft.com/office/powerpoint/2010/main" val="1242697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E8D41CF8-5232-42BC-8D05-AFEDE215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56"/>
            <a:ext cx="12192000" cy="6869256"/>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ounded Rectangle 5">
            <a:extLst>
              <a:ext uri="{FF2B5EF4-FFF2-40B4-BE49-F238E27FC236}">
                <a16:creationId xmlns:a16="http://schemas.microsoft.com/office/drawing/2014/main" id="{49237091-E62C-4878-AA4C-0B9995AD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tanding next to another person&#10;&#10;Description automatically generated">
            <a:extLst>
              <a:ext uri="{FF2B5EF4-FFF2-40B4-BE49-F238E27FC236}">
                <a16:creationId xmlns:a16="http://schemas.microsoft.com/office/drawing/2014/main" id="{07470103-185E-C7C3-6FB2-FEA8EA61AD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288" y="2601913"/>
            <a:ext cx="4303713" cy="2813050"/>
          </a:xfrm>
          <a:prstGeom prst="rect">
            <a:avLst/>
          </a:prstGeom>
        </p:spPr>
      </p:pic>
      <p:pic>
        <p:nvPicPr>
          <p:cNvPr id="9" name="Picture 8" descr="A hand holding a bottle with a label&#10;&#10;Description automatically generated">
            <a:extLst>
              <a:ext uri="{FF2B5EF4-FFF2-40B4-BE49-F238E27FC236}">
                <a16:creationId xmlns:a16="http://schemas.microsoft.com/office/drawing/2014/main" id="{3375BA3B-0D84-6509-893C-05ED9792C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9263" y="2601913"/>
            <a:ext cx="3382963" cy="2813050"/>
          </a:xfrm>
          <a:prstGeom prst="rect">
            <a:avLst/>
          </a:prstGeom>
        </p:spPr>
      </p:pic>
      <p:pic>
        <p:nvPicPr>
          <p:cNvPr id="11" name="Picture 10" descr="Two men standing together smiling&#10;&#10;Description automatically generated">
            <a:extLst>
              <a:ext uri="{FF2B5EF4-FFF2-40B4-BE49-F238E27FC236}">
                <a16:creationId xmlns:a16="http://schemas.microsoft.com/office/drawing/2014/main" id="{696B8385-FB0E-9093-47B2-F136B07C2AB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78900" y="2601913"/>
            <a:ext cx="2052638" cy="2813050"/>
          </a:xfrm>
          <a:prstGeom prst="rect">
            <a:avLst/>
          </a:prstGeom>
        </p:spPr>
      </p:pic>
      <p:sp>
        <p:nvSpPr>
          <p:cNvPr id="2" name="Title 1">
            <a:extLst>
              <a:ext uri="{FF2B5EF4-FFF2-40B4-BE49-F238E27FC236}">
                <a16:creationId xmlns:a16="http://schemas.microsoft.com/office/drawing/2014/main" id="{902F4515-FFB7-C69D-3266-3E971EE61D96}"/>
              </a:ext>
            </a:extLst>
          </p:cNvPr>
          <p:cNvSpPr>
            <a:spLocks noGrp="1"/>
          </p:cNvSpPr>
          <p:nvPr>
            <p:ph type="title"/>
          </p:nvPr>
        </p:nvSpPr>
        <p:spPr>
          <a:xfrm>
            <a:off x="838200" y="365125"/>
            <a:ext cx="10515600" cy="1325563"/>
          </a:xfrm>
          <a:prstGeom prst="ellipse">
            <a:avLst/>
          </a:prstGeom>
        </p:spPr>
        <p:txBody>
          <a:bodyPr vert="horz" lIns="91440" tIns="45720" rIns="91440" bIns="45720" rtlCol="0" anchor="ctr">
            <a:normAutofit/>
          </a:bodyPr>
          <a:lstStyle/>
          <a:p>
            <a:r>
              <a:rPr lang="en-US" sz="3600" kern="1200" dirty="0">
                <a:solidFill>
                  <a:schemeClr val="tx1"/>
                </a:solidFill>
                <a:latin typeface="Georgia" panose="02040502050405020303" pitchFamily="18" charset="0"/>
              </a:rPr>
              <a:t>Accountability</a:t>
            </a:r>
          </a:p>
        </p:txBody>
      </p:sp>
    </p:spTree>
    <p:extLst>
      <p:ext uri="{BB962C8B-B14F-4D97-AF65-F5344CB8AC3E}">
        <p14:creationId xmlns:p14="http://schemas.microsoft.com/office/powerpoint/2010/main" val="27992928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1154</TotalTime>
  <Words>1579</Words>
  <Application>Microsoft Office PowerPoint</Application>
  <PresentationFormat>Widescreen</PresentationFormat>
  <Paragraphs>196</Paragraphs>
  <Slides>27</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27</vt:i4>
      </vt:variant>
    </vt:vector>
  </HeadingPairs>
  <TitlesOfParts>
    <vt:vector size="41" baseType="lpstr">
      <vt:lpstr>Abadi</vt:lpstr>
      <vt:lpstr>Abadi Extra Light</vt:lpstr>
      <vt:lpstr>ADLaM Display</vt:lpstr>
      <vt:lpstr>Aptos</vt:lpstr>
      <vt:lpstr>Aptos Black</vt:lpstr>
      <vt:lpstr>Arial</vt:lpstr>
      <vt:lpstr>Book Antiqua</vt:lpstr>
      <vt:lpstr>Calibri</vt:lpstr>
      <vt:lpstr>Calibri Light</vt:lpstr>
      <vt:lpstr>Candara</vt:lpstr>
      <vt:lpstr>Georgia</vt:lpstr>
      <vt:lpstr>Times New Roman</vt:lpstr>
      <vt:lpstr>Wingdings</vt:lpstr>
      <vt:lpstr>Office Theme</vt:lpstr>
      <vt:lpstr>PowerPoint Presentation</vt:lpstr>
      <vt:lpstr>Welcome</vt:lpstr>
      <vt:lpstr>Evolution of the Mental Health Campaign  Sara Boyce PPR MH Campaign Organiser</vt:lpstr>
      <vt:lpstr>Data – Talking Therapies</vt:lpstr>
      <vt:lpstr>Data: Antidepressant Prescribing</vt:lpstr>
      <vt:lpstr>Data: Suicide &amp; Inequality</vt:lpstr>
      <vt:lpstr>PowerPoint Presentation</vt:lpstr>
      <vt:lpstr>Time for a #NewScript for Mental Health</vt:lpstr>
      <vt:lpstr>Accountability</vt:lpstr>
      <vt:lpstr>Alternatives: Creative, researched choices &amp; new ways of understanding mental health!</vt:lpstr>
      <vt:lpstr>Collective Care</vt:lpstr>
      <vt:lpstr>Purpose of Community Consultation</vt:lpstr>
      <vt:lpstr>Methodology</vt:lpstr>
      <vt:lpstr>Key Themes</vt:lpstr>
      <vt:lpstr>1. Reform Mental Health Services</vt:lpstr>
      <vt:lpstr>2. Wider Options for People</vt:lpstr>
      <vt:lpstr>3. Individual AND Collective Empowerment</vt:lpstr>
      <vt:lpstr>PowerPoint Presentation</vt:lpstr>
      <vt:lpstr>4. Address Underlying Causes of Emotional Pain &amp; Distress </vt:lpstr>
      <vt:lpstr>5. Underpinning Values</vt:lpstr>
      <vt:lpstr>Why I got involved: Caroline’s Story</vt:lpstr>
      <vt:lpstr>Why I got involved: Deirdre’s Story</vt:lpstr>
      <vt:lpstr>“Calligraphy Care”</vt:lpstr>
      <vt:lpstr>PowerPoint Presentation</vt:lpstr>
      <vt:lpstr>PowerPoint Presentation</vt:lpstr>
      <vt:lpstr>Thank You For  Joining Us Today! </vt:lpstr>
      <vt:lpstr>Contact Details and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Morrison</dc:creator>
  <cp:lastModifiedBy>Nicholas Campbell</cp:lastModifiedBy>
  <cp:revision>7</cp:revision>
  <dcterms:created xsi:type="dcterms:W3CDTF">2023-01-29T11:08:45Z</dcterms:created>
  <dcterms:modified xsi:type="dcterms:W3CDTF">2024-03-22T10:28:47Z</dcterms:modified>
</cp:coreProperties>
</file>