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Lst>
  <p:notesMasterIdLst>
    <p:notesMasterId r:id="rId65"/>
  </p:notesMasterIdLst>
  <p:sldIdLst>
    <p:sldId id="256" r:id="rId2"/>
    <p:sldId id="266" r:id="rId3"/>
    <p:sldId id="265" r:id="rId4"/>
    <p:sldId id="276" r:id="rId5"/>
    <p:sldId id="290" r:id="rId6"/>
    <p:sldId id="291" r:id="rId7"/>
    <p:sldId id="292" r:id="rId8"/>
    <p:sldId id="278" r:id="rId9"/>
    <p:sldId id="267" r:id="rId10"/>
    <p:sldId id="258" r:id="rId11"/>
    <p:sldId id="259" r:id="rId12"/>
    <p:sldId id="268" r:id="rId13"/>
    <p:sldId id="270" r:id="rId14"/>
    <p:sldId id="464" r:id="rId15"/>
    <p:sldId id="272" r:id="rId16"/>
    <p:sldId id="279" r:id="rId17"/>
    <p:sldId id="280" r:id="rId18"/>
    <p:sldId id="281" r:id="rId19"/>
    <p:sldId id="284" r:id="rId20"/>
    <p:sldId id="457" r:id="rId21"/>
    <p:sldId id="293" r:id="rId22"/>
    <p:sldId id="458" r:id="rId23"/>
    <p:sldId id="459" r:id="rId24"/>
    <p:sldId id="295" r:id="rId25"/>
    <p:sldId id="465" r:id="rId26"/>
    <p:sldId id="263" r:id="rId27"/>
    <p:sldId id="296" r:id="rId28"/>
    <p:sldId id="287" r:id="rId29"/>
    <p:sldId id="447" r:id="rId30"/>
    <p:sldId id="477" r:id="rId31"/>
    <p:sldId id="271" r:id="rId32"/>
    <p:sldId id="288" r:id="rId33"/>
    <p:sldId id="273" r:id="rId34"/>
    <p:sldId id="466" r:id="rId35"/>
    <p:sldId id="461" r:id="rId36"/>
    <p:sldId id="450" r:id="rId37"/>
    <p:sldId id="260" r:id="rId38"/>
    <p:sldId id="451" r:id="rId39"/>
    <p:sldId id="452" r:id="rId40"/>
    <p:sldId id="261" r:id="rId41"/>
    <p:sldId id="262" r:id="rId42"/>
    <p:sldId id="454" r:id="rId43"/>
    <p:sldId id="453" r:id="rId44"/>
    <p:sldId id="264" r:id="rId45"/>
    <p:sldId id="455" r:id="rId46"/>
    <p:sldId id="257" r:id="rId47"/>
    <p:sldId id="456" r:id="rId48"/>
    <p:sldId id="468" r:id="rId49"/>
    <p:sldId id="274" r:id="rId50"/>
    <p:sldId id="469" r:id="rId51"/>
    <p:sldId id="470" r:id="rId52"/>
    <p:sldId id="471" r:id="rId53"/>
    <p:sldId id="472" r:id="rId54"/>
    <p:sldId id="473" r:id="rId55"/>
    <p:sldId id="474" r:id="rId56"/>
    <p:sldId id="476" r:id="rId57"/>
    <p:sldId id="475" r:id="rId58"/>
    <p:sldId id="320" r:id="rId59"/>
    <p:sldId id="321" r:id="rId60"/>
    <p:sldId id="467" r:id="rId61"/>
    <p:sldId id="322" r:id="rId62"/>
    <p:sldId id="301" r:id="rId63"/>
    <p:sldId id="283" r:id="rId64"/>
  </p:sldIdLst>
  <p:sldSz cx="12192000" cy="6858000"/>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53" autoAdjust="0"/>
    <p:restoredTop sz="94660"/>
  </p:normalViewPr>
  <p:slideViewPr>
    <p:cSldViewPr snapToGrid="0">
      <p:cViewPr varScale="1">
        <p:scale>
          <a:sx n="69" d="100"/>
          <a:sy n="69" d="100"/>
        </p:scale>
        <p:origin x="236" y="44"/>
      </p:cViewPr>
      <p:guideLst/>
    </p:cSldViewPr>
  </p:slideViewPr>
  <p:notesTextViewPr>
    <p:cViewPr>
      <p:scale>
        <a:sx n="1" d="1"/>
        <a:sy n="1" d="1"/>
      </p:scale>
      <p:origin x="0" y="0"/>
    </p:cViewPr>
  </p:notesTextViewPr>
  <p:sorterViewPr>
    <p:cViewPr varScale="1">
      <p:scale>
        <a:sx n="100" d="100"/>
        <a:sy n="100" d="100"/>
      </p:scale>
      <p:origin x="0" y="-11116"/>
    </p:cViewPr>
  </p:sorterViewPr>
  <p:notesViewPr>
    <p:cSldViewPr snapToGrid="0">
      <p:cViewPr>
        <p:scale>
          <a:sx n="70" d="100"/>
          <a:sy n="70" d="100"/>
        </p:scale>
        <p:origin x="2300" y="-4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5.sv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7AD63-7C3F-4299-9E2D-679F73C5490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1034BC7-D607-410F-A6BC-BCE6EFFA842A}">
      <dgm:prSet custT="1"/>
      <dgm:spPr/>
      <dgm:t>
        <a:bodyPr/>
        <a:lstStyle/>
        <a:p>
          <a:pPr>
            <a:lnSpc>
              <a:spcPct val="100000"/>
            </a:lnSpc>
          </a:pPr>
          <a:endParaRPr lang="en-US" sz="2400" b="1" dirty="0"/>
        </a:p>
      </dgm:t>
    </dgm:pt>
    <dgm:pt modelId="{B4F7A8FB-478D-47D0-AB37-427494FFB9C1}" type="parTrans" cxnId="{C180E1AC-4709-4CEE-975F-ECCC03FB8511}">
      <dgm:prSet/>
      <dgm:spPr/>
      <dgm:t>
        <a:bodyPr/>
        <a:lstStyle/>
        <a:p>
          <a:endParaRPr lang="en-US"/>
        </a:p>
      </dgm:t>
    </dgm:pt>
    <dgm:pt modelId="{6C040CB5-7CA0-4447-A930-D00E6E70CF61}" type="sibTrans" cxnId="{C180E1AC-4709-4CEE-975F-ECCC03FB8511}">
      <dgm:prSet/>
      <dgm:spPr/>
      <dgm:t>
        <a:bodyPr/>
        <a:lstStyle/>
        <a:p>
          <a:pPr>
            <a:lnSpc>
              <a:spcPct val="100000"/>
            </a:lnSpc>
          </a:pPr>
          <a:endParaRPr lang="en-US"/>
        </a:p>
      </dgm:t>
    </dgm:pt>
    <dgm:pt modelId="{FA54DF79-E676-4289-9B99-F98C3D7E92CC}">
      <dgm:prSet custT="1"/>
      <dgm:spPr/>
      <dgm:t>
        <a:bodyPr/>
        <a:lstStyle/>
        <a:p>
          <a:pPr>
            <a:lnSpc>
              <a:spcPct val="100000"/>
            </a:lnSpc>
          </a:pPr>
          <a:endParaRPr lang="en-US" sz="2400" b="1" dirty="0"/>
        </a:p>
      </dgm:t>
    </dgm:pt>
    <dgm:pt modelId="{2B9923FE-FC26-4CA4-8AA2-FE21909DE120}" type="parTrans" cxnId="{D13C62DA-BABC-48FA-99BE-4D8EA0ED4EE8}">
      <dgm:prSet/>
      <dgm:spPr/>
      <dgm:t>
        <a:bodyPr/>
        <a:lstStyle/>
        <a:p>
          <a:endParaRPr lang="en-US"/>
        </a:p>
      </dgm:t>
    </dgm:pt>
    <dgm:pt modelId="{9B0619C7-802A-4055-8E28-B830475BEA44}" type="sibTrans" cxnId="{D13C62DA-BABC-48FA-99BE-4D8EA0ED4EE8}">
      <dgm:prSet/>
      <dgm:spPr/>
      <dgm:t>
        <a:bodyPr/>
        <a:lstStyle/>
        <a:p>
          <a:endParaRPr lang="en-US"/>
        </a:p>
      </dgm:t>
    </dgm:pt>
    <dgm:pt modelId="{3D2CCC9D-8E3C-47BB-A9CE-1094B8FB4528}" type="pres">
      <dgm:prSet presAssocID="{0697AD63-7C3F-4299-9E2D-679F73C5490F}" presName="root" presStyleCnt="0">
        <dgm:presLayoutVars>
          <dgm:dir/>
          <dgm:resizeHandles val="exact"/>
        </dgm:presLayoutVars>
      </dgm:prSet>
      <dgm:spPr/>
      <dgm:t>
        <a:bodyPr/>
        <a:lstStyle/>
        <a:p>
          <a:endParaRPr lang="en-US"/>
        </a:p>
      </dgm:t>
    </dgm:pt>
    <dgm:pt modelId="{22AAB6CB-4868-4791-9C63-60F02BBBEAD4}" type="pres">
      <dgm:prSet presAssocID="{0697AD63-7C3F-4299-9E2D-679F73C5490F}" presName="container" presStyleCnt="0">
        <dgm:presLayoutVars>
          <dgm:dir/>
          <dgm:resizeHandles val="exact"/>
        </dgm:presLayoutVars>
      </dgm:prSet>
      <dgm:spPr/>
    </dgm:pt>
    <dgm:pt modelId="{EE39B2E1-C6B9-4BAE-B320-43B01C9CB62E}" type="pres">
      <dgm:prSet presAssocID="{01034BC7-D607-410F-A6BC-BCE6EFFA842A}" presName="compNode" presStyleCnt="0"/>
      <dgm:spPr/>
    </dgm:pt>
    <dgm:pt modelId="{07BCDDAA-CC40-4E58-8F11-EE2AB0905DE2}" type="pres">
      <dgm:prSet presAssocID="{01034BC7-D607-410F-A6BC-BCE6EFFA842A}" presName="iconBgRect" presStyleLbl="bgShp" presStyleIdx="0" presStyleCnt="2" custLinFactNeighborX="90583" custLinFactNeighborY="28204"/>
      <dgm:spPr/>
    </dgm:pt>
    <dgm:pt modelId="{6BA6935D-2466-425B-A754-A70BFC4C3088}" type="pres">
      <dgm:prSet presAssocID="{01034BC7-D607-410F-A6BC-BCE6EFFA842A}" presName="iconRect" presStyleLbl="node1" presStyleIdx="0" presStyleCnt="2" custLinFactX="52256" custLinFactNeighborX="100000" custLinFactNeighborY="4552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en-US"/>
        </a:p>
      </dgm:t>
    </dgm:pt>
    <dgm:pt modelId="{586145CA-A7D7-4CE9-BDFE-FD5003C1B020}" type="pres">
      <dgm:prSet presAssocID="{01034BC7-D607-410F-A6BC-BCE6EFFA842A}" presName="spaceRect" presStyleCnt="0"/>
      <dgm:spPr/>
    </dgm:pt>
    <dgm:pt modelId="{E98851E2-F96A-464A-8E89-BCC350827916}" type="pres">
      <dgm:prSet presAssocID="{01034BC7-D607-410F-A6BC-BCE6EFFA842A}" presName="textRect" presStyleLbl="revTx" presStyleIdx="0" presStyleCnt="2" custLinFactNeighborX="-355" custLinFactNeighborY="-22756">
        <dgm:presLayoutVars>
          <dgm:chMax val="1"/>
          <dgm:chPref val="1"/>
        </dgm:presLayoutVars>
      </dgm:prSet>
      <dgm:spPr/>
      <dgm:t>
        <a:bodyPr/>
        <a:lstStyle/>
        <a:p>
          <a:endParaRPr lang="en-US"/>
        </a:p>
      </dgm:t>
    </dgm:pt>
    <dgm:pt modelId="{72E076D9-2A3A-4497-B460-37E0D168256E}" type="pres">
      <dgm:prSet presAssocID="{6C040CB5-7CA0-4447-A930-D00E6E70CF61}" presName="sibTrans" presStyleLbl="sibTrans2D1" presStyleIdx="0" presStyleCnt="0"/>
      <dgm:spPr/>
      <dgm:t>
        <a:bodyPr/>
        <a:lstStyle/>
        <a:p>
          <a:endParaRPr lang="en-US"/>
        </a:p>
      </dgm:t>
    </dgm:pt>
    <dgm:pt modelId="{235CDDE3-3BF7-4023-8221-F78C7C86E220}" type="pres">
      <dgm:prSet presAssocID="{FA54DF79-E676-4289-9B99-F98C3D7E92CC}" presName="compNode" presStyleCnt="0"/>
      <dgm:spPr/>
    </dgm:pt>
    <dgm:pt modelId="{02D542C3-F480-4B39-B59A-6DDB112773B3}" type="pres">
      <dgm:prSet presAssocID="{FA54DF79-E676-4289-9B99-F98C3D7E92CC}" presName="iconBgRect" presStyleLbl="bgShp" presStyleIdx="1" presStyleCnt="2" custLinFactX="79325" custLinFactNeighborX="100000" custLinFactNeighborY="20040"/>
      <dgm:spPr/>
    </dgm:pt>
    <dgm:pt modelId="{206D9ADF-C614-4A61-872F-B9566BEDF81B}" type="pres">
      <dgm:prSet presAssocID="{FA54DF79-E676-4289-9B99-F98C3D7E92CC}" presName="iconRect" presStyleLbl="node1" presStyleIdx="1" presStyleCnt="2" custLinFactX="120019" custLinFactNeighborX="200000" custLinFactNeighborY="2905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User"/>
        </a:ext>
      </dgm:extLst>
    </dgm:pt>
    <dgm:pt modelId="{D093E79F-6137-457D-88FA-F0B55195E96F}" type="pres">
      <dgm:prSet presAssocID="{FA54DF79-E676-4289-9B99-F98C3D7E92CC}" presName="spaceRect" presStyleCnt="0"/>
      <dgm:spPr/>
    </dgm:pt>
    <dgm:pt modelId="{B6FBED1B-1ED2-4732-BE44-87A54D701B9E}" type="pres">
      <dgm:prSet presAssocID="{FA54DF79-E676-4289-9B99-F98C3D7E92CC}" presName="textRect" presStyleLbl="revTx" presStyleIdx="1" presStyleCnt="2" custLinFactNeighborX="-1584" custLinFactNeighborY="-14454">
        <dgm:presLayoutVars>
          <dgm:chMax val="1"/>
          <dgm:chPref val="1"/>
        </dgm:presLayoutVars>
      </dgm:prSet>
      <dgm:spPr/>
      <dgm:t>
        <a:bodyPr/>
        <a:lstStyle/>
        <a:p>
          <a:endParaRPr lang="en-US"/>
        </a:p>
      </dgm:t>
    </dgm:pt>
  </dgm:ptLst>
  <dgm:cxnLst>
    <dgm:cxn modelId="{D13C62DA-BABC-48FA-99BE-4D8EA0ED4EE8}" srcId="{0697AD63-7C3F-4299-9E2D-679F73C5490F}" destId="{FA54DF79-E676-4289-9B99-F98C3D7E92CC}" srcOrd="1" destOrd="0" parTransId="{2B9923FE-FC26-4CA4-8AA2-FE21909DE120}" sibTransId="{9B0619C7-802A-4055-8E28-B830475BEA44}"/>
    <dgm:cxn modelId="{9FC2D445-3ED4-4656-AA59-0C97BDA5BA5F}" type="presOf" srcId="{0697AD63-7C3F-4299-9E2D-679F73C5490F}" destId="{3D2CCC9D-8E3C-47BB-A9CE-1094B8FB4528}" srcOrd="0" destOrd="0" presId="urn:microsoft.com/office/officeart/2018/2/layout/IconCircleList"/>
    <dgm:cxn modelId="{CD9ABE07-91DB-4DC7-A1EB-67FE90441804}" type="presOf" srcId="{FA54DF79-E676-4289-9B99-F98C3D7E92CC}" destId="{B6FBED1B-1ED2-4732-BE44-87A54D701B9E}" srcOrd="0" destOrd="0" presId="urn:microsoft.com/office/officeart/2018/2/layout/IconCircleList"/>
    <dgm:cxn modelId="{1859388F-8221-4EA0-9BBC-AED0532B91CC}" type="presOf" srcId="{6C040CB5-7CA0-4447-A930-D00E6E70CF61}" destId="{72E076D9-2A3A-4497-B460-37E0D168256E}" srcOrd="0" destOrd="0" presId="urn:microsoft.com/office/officeart/2018/2/layout/IconCircleList"/>
    <dgm:cxn modelId="{C180E1AC-4709-4CEE-975F-ECCC03FB8511}" srcId="{0697AD63-7C3F-4299-9E2D-679F73C5490F}" destId="{01034BC7-D607-410F-A6BC-BCE6EFFA842A}" srcOrd="0" destOrd="0" parTransId="{B4F7A8FB-478D-47D0-AB37-427494FFB9C1}" sibTransId="{6C040CB5-7CA0-4447-A930-D00E6E70CF61}"/>
    <dgm:cxn modelId="{04AEAE42-CB6B-4E54-96A6-294BB8872869}" type="presOf" srcId="{01034BC7-D607-410F-A6BC-BCE6EFFA842A}" destId="{E98851E2-F96A-464A-8E89-BCC350827916}" srcOrd="0" destOrd="0" presId="urn:microsoft.com/office/officeart/2018/2/layout/IconCircleList"/>
    <dgm:cxn modelId="{CCFE0337-792A-48F0-BFCE-8020BA3C1BDA}" type="presParOf" srcId="{3D2CCC9D-8E3C-47BB-A9CE-1094B8FB4528}" destId="{22AAB6CB-4868-4791-9C63-60F02BBBEAD4}" srcOrd="0" destOrd="0" presId="urn:microsoft.com/office/officeart/2018/2/layout/IconCircleList"/>
    <dgm:cxn modelId="{5080C611-D625-459E-9301-1DD745A75A10}" type="presParOf" srcId="{22AAB6CB-4868-4791-9C63-60F02BBBEAD4}" destId="{EE39B2E1-C6B9-4BAE-B320-43B01C9CB62E}" srcOrd="0" destOrd="0" presId="urn:microsoft.com/office/officeart/2018/2/layout/IconCircleList"/>
    <dgm:cxn modelId="{88D89E48-9413-449F-9201-F7E199CF7E33}" type="presParOf" srcId="{EE39B2E1-C6B9-4BAE-B320-43B01C9CB62E}" destId="{07BCDDAA-CC40-4E58-8F11-EE2AB0905DE2}" srcOrd="0" destOrd="0" presId="urn:microsoft.com/office/officeart/2018/2/layout/IconCircleList"/>
    <dgm:cxn modelId="{DB8D3D8E-20BF-4749-BEE1-24EA04F716EB}" type="presParOf" srcId="{EE39B2E1-C6B9-4BAE-B320-43B01C9CB62E}" destId="{6BA6935D-2466-425B-A754-A70BFC4C3088}" srcOrd="1" destOrd="0" presId="urn:microsoft.com/office/officeart/2018/2/layout/IconCircleList"/>
    <dgm:cxn modelId="{D4AC028F-4099-4FF9-B6C7-DB37B4708FB1}" type="presParOf" srcId="{EE39B2E1-C6B9-4BAE-B320-43B01C9CB62E}" destId="{586145CA-A7D7-4CE9-BDFE-FD5003C1B020}" srcOrd="2" destOrd="0" presId="urn:microsoft.com/office/officeart/2018/2/layout/IconCircleList"/>
    <dgm:cxn modelId="{851F1193-CA3E-4588-B5D4-80D40DBCACED}" type="presParOf" srcId="{EE39B2E1-C6B9-4BAE-B320-43B01C9CB62E}" destId="{E98851E2-F96A-464A-8E89-BCC350827916}" srcOrd="3" destOrd="0" presId="urn:microsoft.com/office/officeart/2018/2/layout/IconCircleList"/>
    <dgm:cxn modelId="{C433D100-7EC7-4B8F-A2B7-107B943AEA9D}" type="presParOf" srcId="{22AAB6CB-4868-4791-9C63-60F02BBBEAD4}" destId="{72E076D9-2A3A-4497-B460-37E0D168256E}" srcOrd="1" destOrd="0" presId="urn:microsoft.com/office/officeart/2018/2/layout/IconCircleList"/>
    <dgm:cxn modelId="{7E08EB46-D21C-49B7-82BD-F4C1CC22760F}" type="presParOf" srcId="{22AAB6CB-4868-4791-9C63-60F02BBBEAD4}" destId="{235CDDE3-3BF7-4023-8221-F78C7C86E220}" srcOrd="2" destOrd="0" presId="urn:microsoft.com/office/officeart/2018/2/layout/IconCircleList"/>
    <dgm:cxn modelId="{66BBA832-AEDF-48BA-B8C5-3609167DD969}" type="presParOf" srcId="{235CDDE3-3BF7-4023-8221-F78C7C86E220}" destId="{02D542C3-F480-4B39-B59A-6DDB112773B3}" srcOrd="0" destOrd="0" presId="urn:microsoft.com/office/officeart/2018/2/layout/IconCircleList"/>
    <dgm:cxn modelId="{A61EEB8E-9846-4E0F-B328-42A5E6C1FB85}" type="presParOf" srcId="{235CDDE3-3BF7-4023-8221-F78C7C86E220}" destId="{206D9ADF-C614-4A61-872F-B9566BEDF81B}" srcOrd="1" destOrd="0" presId="urn:microsoft.com/office/officeart/2018/2/layout/IconCircleList"/>
    <dgm:cxn modelId="{E48957CF-C9B8-48C4-837B-A23DB632CC34}" type="presParOf" srcId="{235CDDE3-3BF7-4023-8221-F78C7C86E220}" destId="{D093E79F-6137-457D-88FA-F0B55195E96F}" srcOrd="2" destOrd="0" presId="urn:microsoft.com/office/officeart/2018/2/layout/IconCircleList"/>
    <dgm:cxn modelId="{8804B6B0-DD3B-42E2-94D5-A8F71DE78ECF}" type="presParOf" srcId="{235CDDE3-3BF7-4023-8221-F78C7C86E220}" destId="{B6FBED1B-1ED2-4732-BE44-87A54D701B9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CDDAA-CC40-4E58-8F11-EE2AB0905DE2}">
      <dsp:nvSpPr>
        <dsp:cNvPr id="0" name=""/>
        <dsp:cNvSpPr/>
      </dsp:nvSpPr>
      <dsp:spPr>
        <a:xfrm>
          <a:off x="1408133" y="1719695"/>
          <a:ext cx="1330881" cy="13308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6935D-2466-425B-A754-A70BFC4C3088}">
      <dsp:nvSpPr>
        <dsp:cNvPr id="0" name=""/>
        <dsp:cNvSpPr/>
      </dsp:nvSpPr>
      <dsp:spPr>
        <a:xfrm>
          <a:off x="1657347" y="1975231"/>
          <a:ext cx="771911" cy="77191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851E2-F96A-464A-8E89-BCC350827916}">
      <dsp:nvSpPr>
        <dsp:cNvPr id="0" name=""/>
        <dsp:cNvSpPr/>
      </dsp:nvSpPr>
      <dsp:spPr>
        <a:xfrm>
          <a:off x="1807515" y="1041478"/>
          <a:ext cx="3137076" cy="133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endParaRPr lang="en-US" sz="2400" b="1" kern="1200" dirty="0"/>
        </a:p>
      </dsp:txBody>
      <dsp:txXfrm>
        <a:off x="1807515" y="1041478"/>
        <a:ext cx="3137076" cy="1330881"/>
      </dsp:txXfrm>
    </dsp:sp>
    <dsp:sp modelId="{02D542C3-F480-4B39-B59A-6DDB112773B3}">
      <dsp:nvSpPr>
        <dsp:cNvPr id="0" name=""/>
        <dsp:cNvSpPr/>
      </dsp:nvSpPr>
      <dsp:spPr>
        <a:xfrm>
          <a:off x="7888942" y="1611042"/>
          <a:ext cx="1330881" cy="133088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6D9ADF-C614-4A61-872F-B9566BEDF81B}">
      <dsp:nvSpPr>
        <dsp:cNvPr id="0" name=""/>
        <dsp:cNvSpPr/>
      </dsp:nvSpPr>
      <dsp:spPr>
        <a:xfrm>
          <a:off x="8252087" y="1848082"/>
          <a:ext cx="771911" cy="7719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FBED1B-1ED2-4732-BE44-87A54D701B9E}">
      <dsp:nvSpPr>
        <dsp:cNvPr id="0" name=""/>
        <dsp:cNvSpPr/>
      </dsp:nvSpPr>
      <dsp:spPr>
        <a:xfrm>
          <a:off x="7068718" y="1151968"/>
          <a:ext cx="3137076" cy="1330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endParaRPr lang="en-US" sz="2400" b="1" kern="1200" dirty="0"/>
        </a:p>
      </dsp:txBody>
      <dsp:txXfrm>
        <a:off x="7068718" y="1151968"/>
        <a:ext cx="3137076" cy="1330881"/>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FBD5B687-6F9F-4252-83E3-13928C5ED664}" type="datetimeFigureOut">
              <a:rPr lang="en-GB" smtClean="0"/>
              <a:t>12/03/2024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F693829C-CC06-43C9-9A53-9C8EFBC2A826}" type="slidenum">
              <a:rPr lang="en-GB" smtClean="0"/>
              <a:t>‹#›</a:t>
            </a:fld>
            <a:endParaRPr lang="en-GB"/>
          </a:p>
        </p:txBody>
      </p:sp>
    </p:spTree>
    <p:extLst>
      <p:ext uri="{BB962C8B-B14F-4D97-AF65-F5344CB8AC3E}">
        <p14:creationId xmlns:p14="http://schemas.microsoft.com/office/powerpoint/2010/main" val="23712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38.png"/></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bing.com/ck/a?!&amp;&amp;p=0c0823aabcaf4e43JmltdHM9MTcwODk5MjAwMCZpZ3VpZD0wMjUyYWIxMC04NDU2LTZkZDUtM2VjMy1iZjM3ODU2YzZjYmEmaW5zaWQ9NTUwNg&amp;ptn=3&amp;ver=2&amp;hsh=3&amp;fclid=0252ab10-8456-6dd5-3ec3-bf37856c6cba&amp;psq=good+decision+making+in+social+work+and+role+of+group+supervision&amp;u=a1aHR0cHM6Ly9vdXRjb21lcy5yaXBmYS5vcmcudWsvd3AtY29udGVudC91cGxvYWRzLzIwMTYvMDcvVG9vbC1HZXR0aW5nLXRoZS1tb3N0LW91dC1vZi1zdXBlcnZpc2lvbi5wZGYjOn46dGV4dD1Hcm91cCUyMHN1cGVydmlzaW9uJTIwJTI4Zm9yJTIwZXhhbXBsZSUyQyUyMGdyb3VwJTIwZGlzY3Vzc2lvbiUyMG9mJTIwY2FzZXMsaW4lMjB0aGUlMjBkYXktdG8tZGF5JTIwd29yayUyMG9mJTIwcHJhY3RpdGlvbmVycyUyMGFuZCUyMHN1cGVydmlzb3JzLg&amp;ntb=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4070"/>
            <a:ext cx="5704046" cy="4268490"/>
          </a:xfrm>
        </p:spPr>
        <p:txBody>
          <a:bodyPr/>
          <a:lstStyle/>
          <a:p>
            <a:pPr>
              <a:lnSpc>
                <a:spcPct val="107000"/>
              </a:lnSpc>
              <a:spcAft>
                <a:spcPts val="800"/>
              </a:spcAft>
            </a:pPr>
            <a:r>
              <a:rPr lang="en-GB"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Alison – introduction/housekeeping</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Susan does slides 1 &amp; 2</a:t>
            </a:r>
          </a:p>
          <a:p>
            <a:pPr marL="285750" indent="-285750">
              <a:lnSpc>
                <a:spcPct val="107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Hi my name is Susan Ritchie and I am a professional officer in the Office of Social services  in the Department of Health</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 would like to </a:t>
            </a:r>
            <a:r>
              <a:rPr lang="en-US" sz="2400" kern="100" dirty="0">
                <a:latin typeface="Calibri" panose="020F0502020204030204" pitchFamily="34" charset="0"/>
                <a:ea typeface="Calibri" panose="020F0502020204030204" pitchFamily="34" charset="0"/>
                <a:cs typeface="Times New Roman" panose="02020603050405020304" pitchFamily="18" charset="0"/>
              </a:rPr>
              <a:t>t</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hank everyone for attending today – </a:t>
            </a:r>
            <a:r>
              <a:rPr lang="en-US" sz="2400" kern="100" dirty="0">
                <a:latin typeface="Calibri" panose="020F0502020204030204" pitchFamily="34" charset="0"/>
                <a:ea typeface="Calibri" panose="020F0502020204030204" pitchFamily="34" charset="0"/>
                <a:cs typeface="Times New Roman" panose="02020603050405020304" pitchFamily="18" charset="0"/>
              </a:rPr>
              <a:t>I am</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delighted with the interest in the new policy</a:t>
            </a:r>
          </a:p>
          <a:p>
            <a:pPr marL="285750" indent="-285750">
              <a:lnSpc>
                <a:spcPct val="107000"/>
              </a:lnSpc>
              <a:spcAft>
                <a:spcPts val="800"/>
              </a:spcAft>
              <a:buFont typeface="Arial" panose="020B0604020202020204" pitchFamily="34" charset="0"/>
              <a:buChar char="•"/>
            </a:pPr>
            <a:r>
              <a:rPr lang="en-US" sz="2400" kern="100" dirty="0">
                <a:latin typeface="Calibri" panose="020F0502020204030204" pitchFamily="34" charset="0"/>
                <a:ea typeface="Calibri" panose="020F0502020204030204" pitchFamily="34" charset="0"/>
                <a:cs typeface="Times New Roman" panose="02020603050405020304" pitchFamily="18" charset="0"/>
              </a:rPr>
              <a:t>Next slide – outline of the session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2597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00" dirty="0">
                <a:latin typeface="Calibri" panose="020F0502020204030204" pitchFamily="34" charset="0"/>
                <a:ea typeface="Calibri" panose="020F0502020204030204" pitchFamily="34" charset="0"/>
                <a:cs typeface="Times New Roman" panose="02020603050405020304" pitchFamily="18" charset="0"/>
              </a:rPr>
              <a:t>A</a:t>
            </a: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s mentioned previously two regional surveys of supervision in social work were undertaken in 2018 and 2019 to determine the prevalence, quality and impact of professional supervision for social workers from both the supervisee and supervisor perspectives. </a:t>
            </a:r>
          </a:p>
          <a:p>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chemeClr val="tx1"/>
                </a:solidFill>
                <a:latin typeface="Arial" panose="020B0604020202020204" pitchFamily="34" charset="0"/>
                <a:cs typeface="Arial" panose="020B0604020202020204" pitchFamily="34" charset="0"/>
              </a:rPr>
              <a:t>The surveys provided a rich source of intelligence and evidence about supervision practice and </a:t>
            </a:r>
          </a:p>
          <a:p>
            <a:r>
              <a:rPr lang="en-US" sz="1600" dirty="0">
                <a:solidFill>
                  <a:schemeClr val="tx1"/>
                </a:solidFill>
                <a:latin typeface="Arial" panose="020B0604020202020204" pitchFamily="34" charset="0"/>
                <a:cs typeface="Arial" panose="020B0604020202020204" pitchFamily="34" charset="0"/>
              </a:rPr>
              <a:t>informed the draft social work supervision policy developed by the regional group.</a:t>
            </a:r>
          </a:p>
          <a:p>
            <a:endParaRPr lang="en-US" sz="1200" dirty="0">
              <a:solidFill>
                <a:schemeClr val="tx1"/>
              </a:solidFill>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Key messages were about the challenge of adequately covering all the functions of supervision by relying </a:t>
            </a:r>
            <a:r>
              <a:rPr lang="en-US" sz="1400" b="1" dirty="0">
                <a:latin typeface="Arial" panose="020B0604020202020204" pitchFamily="34" charset="0"/>
                <a:cs typeface="Arial" panose="020B0604020202020204" pitchFamily="34" charset="0"/>
              </a:rPr>
              <a:t>only</a:t>
            </a:r>
            <a:r>
              <a:rPr lang="en-US" sz="1400" dirty="0">
                <a:latin typeface="Arial" panose="020B0604020202020204" pitchFamily="34" charset="0"/>
                <a:cs typeface="Arial" panose="020B0604020202020204" pitchFamily="34" charset="0"/>
              </a:rPr>
              <a:t> on 1-1 LM supervision, that services should be able to adapt supervision methods to suits their service requirements (onto next slide)</a:t>
            </a:r>
          </a:p>
          <a:p>
            <a:endParaRPr lang="en-US" sz="1200" dirty="0">
              <a:solidFill>
                <a:schemeClr val="tx1"/>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kern="100" dirty="0">
              <a:latin typeface="Calibri" panose="020F0502020204030204" pitchFamily="34" charset="0"/>
              <a:ea typeface="Calibri" panose="020F0502020204030204" pitchFamily="34" charset="0"/>
              <a:cs typeface="Times New Roman" panose="02020603050405020304" pitchFamily="18" charset="0"/>
            </a:endParaRP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10</a:t>
            </a:fld>
            <a:endParaRPr lang="en-GB"/>
          </a:p>
        </p:txBody>
      </p:sp>
    </p:spTree>
    <p:extLst>
      <p:ext uri="{BB962C8B-B14F-4D97-AF65-F5344CB8AC3E}">
        <p14:creationId xmlns:p14="http://schemas.microsoft.com/office/powerpoint/2010/main" val="250783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a:p>
            <a:r>
              <a:rPr lang="en-GB" sz="1600" dirty="0"/>
              <a:t>That social workers learn from their peers and thrive in a team environment so group learning approaches should be utilised more often</a:t>
            </a:r>
          </a:p>
          <a:p>
            <a:endParaRPr lang="en-GB" sz="1600" dirty="0"/>
          </a:p>
          <a:p>
            <a:r>
              <a:rPr lang="en-GB" sz="1600" dirty="0"/>
              <a:t>That supervisors should be trained in supervision skills</a:t>
            </a:r>
          </a:p>
          <a:p>
            <a:endParaRPr lang="en-GB" sz="1600" dirty="0"/>
          </a:p>
          <a:p>
            <a:r>
              <a:rPr lang="en-GB" sz="1600" dirty="0"/>
              <a:t>That supervision should seek feedback regularly to ensure it is meeting practitioner and supervisor needs</a:t>
            </a:r>
          </a:p>
        </p:txBody>
      </p:sp>
      <p:sp>
        <p:nvSpPr>
          <p:cNvPr id="4" name="Slide Number Placeholder 3"/>
          <p:cNvSpPr>
            <a:spLocks noGrp="1"/>
          </p:cNvSpPr>
          <p:nvPr>
            <p:ph type="sldNum" sz="quarter" idx="5"/>
          </p:nvPr>
        </p:nvSpPr>
        <p:spPr/>
        <p:txBody>
          <a:bodyPr/>
          <a:lstStyle/>
          <a:p>
            <a:fld id="{F693829C-CC06-43C9-9A53-9C8EFBC2A826}" type="slidenum">
              <a:rPr lang="en-GB" smtClean="0"/>
              <a:t>11</a:t>
            </a:fld>
            <a:endParaRPr lang="en-GB"/>
          </a:p>
        </p:txBody>
      </p:sp>
    </p:spTree>
    <p:extLst>
      <p:ext uri="{BB962C8B-B14F-4D97-AF65-F5344CB8AC3E}">
        <p14:creationId xmlns:p14="http://schemas.microsoft.com/office/powerpoint/2010/main" val="32484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sz="1800" dirty="0"/>
              <a:t>So in conclusion the SW Sup policy 2024 takes into account ….</a:t>
            </a:r>
          </a:p>
          <a:p>
            <a:endParaRPr lang="en-GB" sz="1800" dirty="0"/>
          </a:p>
          <a:p>
            <a:r>
              <a:rPr lang="en-GB" sz="1800" dirty="0">
                <a:solidFill>
                  <a:srgbClr val="FF0000"/>
                </a:solidFill>
              </a:rPr>
              <a:t>Read slide</a:t>
            </a:r>
          </a:p>
          <a:p>
            <a:endParaRPr lang="en-GB" dirty="0"/>
          </a:p>
          <a:p>
            <a:endParaRPr lang="en-GB" sz="1800" dirty="0"/>
          </a:p>
          <a:p>
            <a:r>
              <a:rPr lang="en-GB" sz="1800" dirty="0"/>
              <a:t> So I am now going to hand you over to Susan Ritchie PO OSS who is going to provide further details on the policy content</a:t>
            </a:r>
          </a:p>
        </p:txBody>
      </p:sp>
      <p:sp>
        <p:nvSpPr>
          <p:cNvPr id="4" name="Slide Number Placeholder 3"/>
          <p:cNvSpPr>
            <a:spLocks noGrp="1"/>
          </p:cNvSpPr>
          <p:nvPr>
            <p:ph type="sldNum" sz="quarter" idx="5"/>
          </p:nvPr>
        </p:nvSpPr>
        <p:spPr/>
        <p:txBody>
          <a:bodyPr/>
          <a:lstStyle/>
          <a:p>
            <a:fld id="{F693829C-CC06-43C9-9A53-9C8EFBC2A826}" type="slidenum">
              <a:rPr lang="en-GB" smtClean="0"/>
              <a:t>12</a:t>
            </a:fld>
            <a:endParaRPr lang="en-GB"/>
          </a:p>
        </p:txBody>
      </p:sp>
    </p:spTree>
    <p:extLst>
      <p:ext uri="{BB962C8B-B14F-4D97-AF65-F5344CB8AC3E}">
        <p14:creationId xmlns:p14="http://schemas.microsoft.com/office/powerpoint/2010/main" val="193167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84071"/>
            <a:ext cx="5447030" cy="3692418"/>
          </a:xfrm>
        </p:spPr>
        <p:txBody>
          <a:bodyPr/>
          <a:lstStyle/>
          <a:p>
            <a:r>
              <a:rPr lang="en-US" sz="2000" dirty="0"/>
              <a:t>Thankyou - Aine has provided the context of the supervision policy</a:t>
            </a:r>
          </a:p>
          <a:p>
            <a:endParaRPr lang="en-US" sz="2000" dirty="0"/>
          </a:p>
          <a:p>
            <a:r>
              <a:rPr lang="en-US" sz="2000" dirty="0"/>
              <a:t>I am going to provide an outline of the content and what the policy may mean for you as a supervisee or supervisor</a:t>
            </a:r>
          </a:p>
          <a:p>
            <a:endParaRPr lang="en-US" sz="2000" dirty="0"/>
          </a:p>
          <a:p>
            <a:r>
              <a:rPr lang="en-US" sz="2000" dirty="0"/>
              <a:t>This will be a very brief overview and you will learn more about the policy in organizational awareness sessions</a:t>
            </a:r>
          </a:p>
          <a:p>
            <a:endParaRPr lang="en-US" sz="2000" dirty="0"/>
          </a:p>
        </p:txBody>
      </p:sp>
    </p:spTree>
    <p:extLst>
      <p:ext uri="{BB962C8B-B14F-4D97-AF65-F5344CB8AC3E}">
        <p14:creationId xmlns:p14="http://schemas.microsoft.com/office/powerpoint/2010/main" val="358555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84070"/>
            <a:ext cx="5704046" cy="3914239"/>
          </a:xfrm>
        </p:spPr>
        <p:txBody>
          <a:bodyPr/>
          <a:lstStyle/>
          <a:p>
            <a:r>
              <a:rPr lang="en-US" sz="2400" dirty="0"/>
              <a:t>So the starting point for the policy was identifying the underpinning values and principles </a:t>
            </a:r>
          </a:p>
          <a:p>
            <a:endParaRPr lang="en-US" sz="2400" dirty="0"/>
          </a:p>
          <a:p>
            <a:r>
              <a:rPr lang="en-US" sz="2400" dirty="0"/>
              <a:t>There are more within the policy itself but these are some of the key ones</a:t>
            </a:r>
          </a:p>
          <a:p>
            <a:endParaRPr lang="en-US" sz="2400" dirty="0"/>
          </a:p>
          <a:p>
            <a:r>
              <a:rPr lang="en-US" sz="2400" dirty="0"/>
              <a:t>Read slide…….I will be referring later in the session to these principles and values</a:t>
            </a:r>
          </a:p>
          <a:p>
            <a:endParaRPr lang="en-US" sz="2400" dirty="0"/>
          </a:p>
          <a:p>
            <a:endParaRPr lang="en-US" sz="2400" dirty="0"/>
          </a:p>
        </p:txBody>
      </p:sp>
      <p:sp>
        <p:nvSpPr>
          <p:cNvPr id="4" name="Slide Number Placeholder 3"/>
          <p:cNvSpPr>
            <a:spLocks noGrp="1"/>
          </p:cNvSpPr>
          <p:nvPr>
            <p:ph type="sldNum" sz="quarter" idx="5"/>
          </p:nvPr>
        </p:nvSpPr>
        <p:spPr/>
        <p:txBody>
          <a:bodyPr/>
          <a:lstStyle/>
          <a:p>
            <a:fld id="{F693829C-CC06-43C9-9A53-9C8EFBC2A826}" type="slidenum">
              <a:rPr lang="en-GB" smtClean="0"/>
              <a:t>14</a:t>
            </a:fld>
            <a:endParaRPr lang="en-GB"/>
          </a:p>
        </p:txBody>
      </p:sp>
    </p:spTree>
    <p:extLst>
      <p:ext uri="{BB962C8B-B14F-4D97-AF65-F5344CB8AC3E}">
        <p14:creationId xmlns:p14="http://schemas.microsoft.com/office/powerpoint/2010/main" val="197977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the policy framework provides 3 core functions of supervision </a:t>
            </a:r>
          </a:p>
          <a:p>
            <a:endParaRPr lang="en-US" sz="1800" dirty="0"/>
          </a:p>
          <a:p>
            <a:r>
              <a:rPr lang="en-US" sz="1800" dirty="0"/>
              <a:t>All are interdependent and overlap</a:t>
            </a:r>
          </a:p>
          <a:p>
            <a:endParaRPr lang="en-US" sz="1800" dirty="0"/>
          </a:p>
          <a:p>
            <a:r>
              <a:rPr lang="en-US" sz="1800" dirty="0"/>
              <a:t>All Supervision functions must be met – but they can be met using different methods to do so</a:t>
            </a:r>
          </a:p>
          <a:p>
            <a:endParaRPr lang="en-US" sz="1800" dirty="0"/>
          </a:p>
          <a:p>
            <a:r>
              <a:rPr lang="en-US" sz="1800" dirty="0"/>
              <a:t>Read slide </a:t>
            </a:r>
          </a:p>
          <a:p>
            <a:endParaRPr lang="en-US" sz="1800" dirty="0"/>
          </a:p>
          <a:p>
            <a:endParaRPr lang="en-US" sz="1800" dirty="0"/>
          </a:p>
          <a:p>
            <a:endParaRPr lang="en-GB" sz="1800" dirty="0"/>
          </a:p>
        </p:txBody>
      </p:sp>
      <p:sp>
        <p:nvSpPr>
          <p:cNvPr id="4" name="Slide Number Placeholder 3"/>
          <p:cNvSpPr>
            <a:spLocks noGrp="1"/>
          </p:cNvSpPr>
          <p:nvPr>
            <p:ph type="sldNum" sz="quarter" idx="5"/>
          </p:nvPr>
        </p:nvSpPr>
        <p:spPr/>
        <p:txBody>
          <a:bodyPr/>
          <a:lstStyle/>
          <a:p>
            <a:fld id="{F693829C-CC06-43C9-9A53-9C8EFBC2A826}" type="slidenum">
              <a:rPr lang="en-GB" smtClean="0"/>
              <a:t>15</a:t>
            </a:fld>
            <a:endParaRPr lang="en-GB"/>
          </a:p>
        </p:txBody>
      </p:sp>
    </p:spTree>
    <p:extLst>
      <p:ext uri="{BB962C8B-B14F-4D97-AF65-F5344CB8AC3E}">
        <p14:creationId xmlns:p14="http://schemas.microsoft.com/office/powerpoint/2010/main" val="343594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25431" y="4807231"/>
            <a:ext cx="5859494" cy="3914239"/>
          </a:xfrm>
        </p:spPr>
        <p:txBody>
          <a:bodyPr/>
          <a:lstStyle/>
          <a:p>
            <a:r>
              <a:rPr lang="en-US" dirty="0"/>
              <a:t>This is the function of supervision that focusses on case discussions/casework decisions, risk management, compliance with statutory functions, legislation, policy </a:t>
            </a:r>
            <a:r>
              <a:rPr lang="en-US" dirty="0" err="1"/>
              <a:t>etc</a:t>
            </a:r>
            <a:r>
              <a:rPr lang="en-US" dirty="0"/>
              <a:t> </a:t>
            </a:r>
          </a:p>
          <a:p>
            <a:endParaRPr lang="en-US" dirty="0"/>
          </a:p>
          <a:p>
            <a:r>
              <a:rPr lang="en-US" dirty="0"/>
              <a:t>It is where the supervisor provides direction, sets standards of practice,  and when required to provides an evidence base and  guidance to support decision making</a:t>
            </a:r>
          </a:p>
          <a:p>
            <a:endParaRPr lang="en-US" dirty="0"/>
          </a:p>
          <a:p>
            <a:r>
              <a:rPr lang="en-US" dirty="0"/>
              <a:t>As part of it supervisors model and also ensure practitioners adhere to social work values attitudes and </a:t>
            </a:r>
            <a:r>
              <a:rPr lang="en-US" dirty="0" err="1"/>
              <a:t>behaviours</a:t>
            </a:r>
            <a:r>
              <a:rPr lang="en-US" dirty="0"/>
              <a:t>.</a:t>
            </a:r>
          </a:p>
          <a:p>
            <a:endParaRPr lang="en-US" dirty="0"/>
          </a:p>
          <a:p>
            <a:r>
              <a:rPr lang="en-US" dirty="0"/>
              <a:t>It is not a standalone function but interlinks with professional development and the personal wellbeing functions…For example where a reflective discussion concerning casework and decision making  takes place  and at the same time it is evident the role is impacting on wellbeing  and that is discussed – this crosses all 3 functions </a:t>
            </a:r>
          </a:p>
          <a:p>
            <a:endParaRPr lang="en-US" dirty="0"/>
          </a:p>
          <a:p>
            <a:r>
              <a:rPr lang="en-US" dirty="0"/>
              <a:t>The organizational function will primarily be met through 1-1 supervision with a line manager however professional consultation with a principal or senior practitioner to discuss and reflect on complex casework also meets the </a:t>
            </a:r>
            <a:r>
              <a:rPr lang="en-US" dirty="0" err="1"/>
              <a:t>organisational</a:t>
            </a:r>
            <a:r>
              <a:rPr lang="en-US" dirty="0"/>
              <a:t> function, and I will explain that further into the presentation</a:t>
            </a:r>
          </a:p>
          <a:p>
            <a:endParaRPr lang="en-US" dirty="0"/>
          </a:p>
          <a:p>
            <a:endParaRPr lang="en-GB" dirty="0"/>
          </a:p>
        </p:txBody>
      </p:sp>
    </p:spTree>
    <p:extLst>
      <p:ext uri="{BB962C8B-B14F-4D97-AF65-F5344CB8AC3E}">
        <p14:creationId xmlns:p14="http://schemas.microsoft.com/office/powerpoint/2010/main" val="842379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4070"/>
            <a:ext cx="5704046" cy="3914239"/>
          </a:xfrm>
        </p:spPr>
        <p:txBody>
          <a:bodyPr/>
          <a:lstStyle/>
          <a:p>
            <a:r>
              <a:rPr lang="en-US" sz="1600" dirty="0"/>
              <a:t>This is the learning component of supervision and is </a:t>
            </a:r>
            <a:r>
              <a:rPr lang="en-US" sz="1600" b="1" dirty="0"/>
              <a:t>integral</a:t>
            </a:r>
            <a:r>
              <a:rPr lang="en-US" sz="1600" dirty="0"/>
              <a:t> to developing competent and confident practitioners</a:t>
            </a:r>
          </a:p>
          <a:p>
            <a:r>
              <a:rPr lang="en-US" sz="1600" dirty="0"/>
              <a:t>Reflective discussions are how we learn and improve our practice</a:t>
            </a:r>
          </a:p>
          <a:p>
            <a:r>
              <a:rPr lang="en-US" sz="1600" dirty="0"/>
              <a:t>A Key message of the policy is that Individual supervision should always use any opportunities to reflect on practice and address the professional development function</a:t>
            </a:r>
          </a:p>
          <a:p>
            <a:endParaRPr lang="en-US" sz="1600" dirty="0"/>
          </a:p>
          <a:p>
            <a:r>
              <a:rPr lang="en-US" sz="1600" dirty="0"/>
              <a:t>However it is recognized that individual supervision is dominated with the demands of the organizational function as outlined in the previous slide. And that can place limits on how much the professional development function is addressed. </a:t>
            </a:r>
          </a:p>
          <a:p>
            <a:endParaRPr lang="en-US" sz="1600" dirty="0"/>
          </a:p>
          <a:p>
            <a:r>
              <a:rPr lang="en-US" sz="1600" dirty="0"/>
              <a:t>Therefore the policy outlines a menu of group supervision methods that can be used alongside or in place of individual supervision at 4 points in the year to enhance the pd function </a:t>
            </a:r>
          </a:p>
          <a:p>
            <a:endParaRPr lang="en-US" sz="1400" dirty="0"/>
          </a:p>
          <a:p>
            <a:endParaRPr lang="en-US" dirty="0"/>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17</a:t>
            </a:fld>
            <a:endParaRPr lang="en-GB"/>
          </a:p>
        </p:txBody>
      </p:sp>
    </p:spTree>
    <p:extLst>
      <p:ext uri="{BB962C8B-B14F-4D97-AF65-F5344CB8AC3E}">
        <p14:creationId xmlns:p14="http://schemas.microsoft.com/office/powerpoint/2010/main" val="362681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third function of supervision is the Personal well-being function – which must always be explored in individual supervision</a:t>
            </a:r>
          </a:p>
          <a:p>
            <a:endParaRPr lang="en-US" sz="1400" dirty="0"/>
          </a:p>
          <a:p>
            <a:r>
              <a:rPr lang="en-US" sz="1400" dirty="0"/>
              <a:t>Where a social worker either experiences </a:t>
            </a:r>
          </a:p>
          <a:p>
            <a:pPr marL="171450" indent="-171450">
              <a:buFont typeface="Arial" panose="020B0604020202020204" pitchFamily="34" charset="0"/>
              <a:buChar char="•"/>
            </a:pPr>
            <a:r>
              <a:rPr lang="en-US" sz="1400" dirty="0"/>
              <a:t>a role related violent incident or</a:t>
            </a:r>
          </a:p>
          <a:p>
            <a:pPr marL="171450" indent="-171450">
              <a:buFont typeface="Arial" panose="020B0604020202020204" pitchFamily="34" charset="0"/>
              <a:buChar char="•"/>
            </a:pPr>
            <a:r>
              <a:rPr lang="en-US" sz="1400" dirty="0"/>
              <a:t>The role is having a detrimental impact on wellbeing</a:t>
            </a:r>
          </a:p>
          <a:p>
            <a:endParaRPr lang="en-US" sz="1400" dirty="0"/>
          </a:p>
          <a:p>
            <a:r>
              <a:rPr lang="en-US" sz="1400" dirty="0"/>
              <a:t>This should be </a:t>
            </a:r>
          </a:p>
          <a:p>
            <a:pPr marL="171450" indent="-171450">
              <a:buFont typeface="Arial" panose="020B0604020202020204" pitchFamily="34" charset="0"/>
              <a:buChar char="•"/>
            </a:pPr>
            <a:r>
              <a:rPr lang="en-US" sz="1400" dirty="0"/>
              <a:t>discussed in individual supervision</a:t>
            </a:r>
          </a:p>
          <a:p>
            <a:pPr marL="171450" indent="-171450">
              <a:buFont typeface="Arial" panose="020B0604020202020204" pitchFamily="34" charset="0"/>
              <a:buChar char="•"/>
            </a:pPr>
            <a:r>
              <a:rPr lang="en-US" sz="1400" dirty="0"/>
              <a:t>If applicable an incident debrief/or personal impact assessment offered</a:t>
            </a:r>
          </a:p>
          <a:p>
            <a:pPr marL="171450" indent="-171450">
              <a:buFont typeface="Arial" panose="020B0604020202020204" pitchFamily="34" charset="0"/>
              <a:buChar char="•"/>
            </a:pPr>
            <a:r>
              <a:rPr lang="en-US" sz="1400" dirty="0"/>
              <a:t>Risk management plans /safe working practices reviewed</a:t>
            </a:r>
          </a:p>
          <a:p>
            <a:pPr marL="171450" indent="-171450">
              <a:buFont typeface="Arial" panose="020B0604020202020204" pitchFamily="34" charset="0"/>
              <a:buChar char="•"/>
            </a:pPr>
            <a:r>
              <a:rPr lang="en-GB" sz="1400" dirty="0"/>
              <a:t>Organisational processes in relation to wellbeing followed </a:t>
            </a:r>
          </a:p>
          <a:p>
            <a:pPr marL="171450" indent="-171450">
              <a:buFont typeface="Arial" panose="020B0604020202020204" pitchFamily="34" charset="0"/>
              <a:buChar char="•"/>
            </a:pPr>
            <a:r>
              <a:rPr lang="en-GB" sz="1400" dirty="0"/>
              <a:t>A practitioner wellbeing and support plan put in place and reviewed </a:t>
            </a:r>
          </a:p>
          <a:p>
            <a:pPr marL="171450" indent="-171450">
              <a:buFont typeface="Arial" panose="020B0604020202020204" pitchFamily="34" charset="0"/>
              <a:buChar char="•"/>
            </a:pPr>
            <a:r>
              <a:rPr lang="en-GB" sz="1400" dirty="0"/>
              <a:t>Wider lessons learned for the service shared</a:t>
            </a:r>
          </a:p>
          <a:p>
            <a:r>
              <a:rPr lang="en-GB" sz="1400" dirty="0">
                <a:solidFill>
                  <a:srgbClr val="FF0000"/>
                </a:solidFill>
              </a:rPr>
              <a:t>So what are the key messages of the policy about the 3 functions of supervision?</a:t>
            </a:r>
          </a:p>
        </p:txBody>
      </p:sp>
      <p:sp>
        <p:nvSpPr>
          <p:cNvPr id="4" name="Slide Number Placeholder 3"/>
          <p:cNvSpPr>
            <a:spLocks noGrp="1"/>
          </p:cNvSpPr>
          <p:nvPr>
            <p:ph type="sldNum" sz="quarter" idx="5"/>
          </p:nvPr>
        </p:nvSpPr>
        <p:spPr/>
        <p:txBody>
          <a:bodyPr/>
          <a:lstStyle/>
          <a:p>
            <a:fld id="{F693829C-CC06-43C9-9A53-9C8EFBC2A826}" type="slidenum">
              <a:rPr lang="en-GB" smtClean="0"/>
              <a:t>18</a:t>
            </a:fld>
            <a:endParaRPr lang="en-GB"/>
          </a:p>
        </p:txBody>
      </p:sp>
    </p:spTree>
    <p:extLst>
      <p:ext uri="{BB962C8B-B14F-4D97-AF65-F5344CB8AC3E}">
        <p14:creationId xmlns:p14="http://schemas.microsoft.com/office/powerpoint/2010/main" val="3604286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slides</a:t>
            </a:r>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19</a:t>
            </a:fld>
            <a:endParaRPr lang="en-GB"/>
          </a:p>
        </p:txBody>
      </p:sp>
    </p:spTree>
    <p:extLst>
      <p:ext uri="{BB962C8B-B14F-4D97-AF65-F5344CB8AC3E}">
        <p14:creationId xmlns:p14="http://schemas.microsoft.com/office/powerpoint/2010/main" val="1709650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84070"/>
            <a:ext cx="5447030" cy="4113042"/>
          </a:xfrm>
        </p:spPr>
        <p:txBody>
          <a:bodyPr/>
          <a:lstStyle/>
          <a:p>
            <a:r>
              <a:rPr lang="en-US" sz="1600" dirty="0"/>
              <a:t>Susan </a:t>
            </a:r>
          </a:p>
          <a:p>
            <a:r>
              <a:rPr lang="en-US" sz="1800" dirty="0"/>
              <a:t>Today we will hear from….slide</a:t>
            </a:r>
          </a:p>
          <a:p>
            <a:endParaRPr lang="en-US" sz="1800" dirty="0"/>
          </a:p>
          <a:p>
            <a:pPr marL="285750"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see that there is no question and answer session built into todays seminar .</a:t>
            </a:r>
          </a:p>
          <a:p>
            <a:pPr marL="285750" indent="-285750">
              <a:buFont typeface="Arial" panose="020B0604020202020204" pitchFamily="34" charset="0"/>
              <a:buChar cha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Instead I would ask you to </a:t>
            </a:r>
            <a:r>
              <a:rPr lang="en-US" sz="1800" kern="100" dirty="0">
                <a:latin typeface="Calibri" panose="020F0502020204030204" pitchFamily="34" charset="0"/>
                <a:ea typeface="Calibri" panose="020F0502020204030204" pitchFamily="34" charset="0"/>
                <a:cs typeface="Times New Roman" panose="02020603050405020304" pitchFamily="18" charset="0"/>
              </a:rPr>
              <a:t>take any queries back to your organization and they can be addressed during the awareness sessions that will be delivered in your </a:t>
            </a:r>
            <a:r>
              <a:rPr lang="en-US" sz="1800" kern="100" dirty="0" err="1">
                <a:latin typeface="Calibri" panose="020F0502020204030204" pitchFamily="34" charset="0"/>
                <a:ea typeface="Calibri" panose="020F0502020204030204" pitchFamily="34" charset="0"/>
                <a:cs typeface="Times New Roman" panose="02020603050405020304" pitchFamily="18" charset="0"/>
              </a:rPr>
              <a:t>organisation</a:t>
            </a:r>
            <a:r>
              <a:rPr lang="en-US" sz="1800" kern="100" dirty="0">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endParaRPr lang="en-US" sz="1800" kern="100"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dirty="0"/>
              <a:t>Introduce Aine Morrison CSWO DoH who will talk to us about the importance of supervision in </a:t>
            </a:r>
            <a:r>
              <a:rPr lang="en-US" sz="1800" dirty="0" err="1"/>
              <a:t>sw</a:t>
            </a:r>
            <a:r>
              <a:rPr lang="en-US" sz="1800" dirty="0"/>
              <a:t> and explain the evolution of the 2024 </a:t>
            </a:r>
            <a:r>
              <a:rPr lang="en-US" sz="1800" dirty="0" err="1"/>
              <a:t>sw</a:t>
            </a:r>
            <a:r>
              <a:rPr lang="en-US" sz="1800" dirty="0"/>
              <a:t> supervision policy</a:t>
            </a:r>
            <a:endParaRPr lang="en-GB" sz="1800" dirty="0"/>
          </a:p>
        </p:txBody>
      </p:sp>
      <p:sp>
        <p:nvSpPr>
          <p:cNvPr id="4" name="Slide Number Placeholder 3"/>
          <p:cNvSpPr>
            <a:spLocks noGrp="1"/>
          </p:cNvSpPr>
          <p:nvPr>
            <p:ph type="sldNum" sz="quarter" idx="5"/>
          </p:nvPr>
        </p:nvSpPr>
        <p:spPr/>
        <p:txBody>
          <a:bodyPr/>
          <a:lstStyle/>
          <a:p>
            <a:fld id="{F693829C-CC06-43C9-9A53-9C8EFBC2A826}" type="slidenum">
              <a:rPr lang="en-GB" smtClean="0"/>
              <a:t>2</a:t>
            </a:fld>
            <a:endParaRPr lang="en-GB"/>
          </a:p>
        </p:txBody>
      </p:sp>
    </p:spTree>
    <p:extLst>
      <p:ext uri="{BB962C8B-B14F-4D97-AF65-F5344CB8AC3E}">
        <p14:creationId xmlns:p14="http://schemas.microsoft.com/office/powerpoint/2010/main" val="1844219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950913"/>
            <a:ext cx="5961062" cy="3354387"/>
          </a:xfrm>
        </p:spPr>
      </p:sp>
      <p:sp>
        <p:nvSpPr>
          <p:cNvPr id="3" name="Notes Placeholder 2"/>
          <p:cNvSpPr>
            <a:spLocks noGrp="1"/>
          </p:cNvSpPr>
          <p:nvPr>
            <p:ph type="body" idx="1"/>
          </p:nvPr>
        </p:nvSpPr>
        <p:spPr/>
        <p:txBody>
          <a:bodyPr/>
          <a:lstStyle/>
          <a:p>
            <a:r>
              <a:rPr lang="en-US" dirty="0"/>
              <a:t>Read slide </a:t>
            </a:r>
          </a:p>
          <a:p>
            <a:endParaRPr lang="en-US" dirty="0"/>
          </a:p>
          <a:p>
            <a:r>
              <a:rPr lang="en-US" sz="1400" dirty="0">
                <a:solidFill>
                  <a:srgbClr val="FF0000"/>
                </a:solidFill>
              </a:rPr>
              <a:t>So what can all this  look like in practice?</a:t>
            </a:r>
          </a:p>
          <a:p>
            <a:endParaRPr lang="en-US" sz="1400" dirty="0">
              <a:solidFill>
                <a:srgbClr val="FF0000"/>
              </a:solidFill>
            </a:endParaRPr>
          </a:p>
          <a:p>
            <a:endParaRPr lang="en-US" sz="1400" dirty="0"/>
          </a:p>
          <a:p>
            <a:r>
              <a:rPr lang="en-US" sz="1400" dirty="0"/>
              <a:t>Here are examples of how a service might use the mixed methods approach to supervision And what supervision could look like for practitioners</a:t>
            </a:r>
            <a:endParaRPr lang="en-GB" sz="1400" dirty="0"/>
          </a:p>
        </p:txBody>
      </p:sp>
      <p:sp>
        <p:nvSpPr>
          <p:cNvPr id="4" name="Slide Number Placeholder 3"/>
          <p:cNvSpPr>
            <a:spLocks noGrp="1"/>
          </p:cNvSpPr>
          <p:nvPr>
            <p:ph type="sldNum" sz="quarter" idx="5"/>
          </p:nvPr>
        </p:nvSpPr>
        <p:spPr/>
        <p:txBody>
          <a:bodyPr/>
          <a:lstStyle/>
          <a:p>
            <a:fld id="{F693829C-CC06-43C9-9A53-9C8EFBC2A826}" type="slidenum">
              <a:rPr lang="en-GB" smtClean="0"/>
              <a:t>20</a:t>
            </a:fld>
            <a:endParaRPr lang="en-GB"/>
          </a:p>
        </p:txBody>
      </p:sp>
    </p:spTree>
    <p:extLst>
      <p:ext uri="{BB962C8B-B14F-4D97-AF65-F5344CB8AC3E}">
        <p14:creationId xmlns:p14="http://schemas.microsoft.com/office/powerpoint/2010/main" val="2510033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slide</a:t>
            </a:r>
          </a:p>
          <a:p>
            <a:endParaRPr lang="en-US" dirty="0"/>
          </a:p>
          <a:p>
            <a:endParaRPr lang="en-US" dirty="0"/>
          </a:p>
          <a:p>
            <a:r>
              <a:rPr lang="en-US" sz="1600" dirty="0"/>
              <a:t>So a service may decide that monthly individual line manager supervision remains and that it meets all the functions and supervisory needs of staff in their service – so no other methods of sup are used</a:t>
            </a:r>
          </a:p>
          <a:p>
            <a:endParaRPr lang="en-US" sz="1600" dirty="0"/>
          </a:p>
          <a:p>
            <a:r>
              <a:rPr lang="en-US" sz="1600" dirty="0"/>
              <a:t>or </a:t>
            </a:r>
            <a:endParaRPr lang="en-GB" sz="1600" dirty="0"/>
          </a:p>
        </p:txBody>
      </p:sp>
      <p:sp>
        <p:nvSpPr>
          <p:cNvPr id="4" name="Slide Number Placeholder 3"/>
          <p:cNvSpPr>
            <a:spLocks noGrp="1"/>
          </p:cNvSpPr>
          <p:nvPr>
            <p:ph type="sldNum" sz="quarter" idx="5"/>
          </p:nvPr>
        </p:nvSpPr>
        <p:spPr/>
        <p:txBody>
          <a:bodyPr/>
          <a:lstStyle/>
          <a:p>
            <a:fld id="{F693829C-CC06-43C9-9A53-9C8EFBC2A826}" type="slidenum">
              <a:rPr lang="en-GB" smtClean="0"/>
              <a:t>21</a:t>
            </a:fld>
            <a:endParaRPr lang="en-GB"/>
          </a:p>
        </p:txBody>
      </p:sp>
    </p:spTree>
    <p:extLst>
      <p:ext uri="{BB962C8B-B14F-4D97-AF65-F5344CB8AC3E}">
        <p14:creationId xmlns:p14="http://schemas.microsoft.com/office/powerpoint/2010/main" val="2991279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3863" y="4784070"/>
            <a:ext cx="5897424" cy="3914239"/>
          </a:xfrm>
        </p:spPr>
        <p:txBody>
          <a:bodyPr/>
          <a:lstStyle/>
          <a:p>
            <a:r>
              <a:rPr lang="en-US" dirty="0"/>
              <a:t>A service may decide that up to four times in a year individual LM supervision will be replaced</a:t>
            </a:r>
          </a:p>
          <a:p>
            <a:endParaRPr lang="en-US" dirty="0"/>
          </a:p>
          <a:p>
            <a:endParaRPr lang="en-US" dirty="0"/>
          </a:p>
          <a:p>
            <a:r>
              <a:rPr lang="en-US" dirty="0"/>
              <a:t>4 times in the year  it could be a group supervision method  that replaces individual supervision</a:t>
            </a:r>
          </a:p>
          <a:p>
            <a:endParaRPr lang="en-US" dirty="0"/>
          </a:p>
          <a:p>
            <a:r>
              <a:rPr lang="en-US" dirty="0"/>
              <a:t> or</a:t>
            </a:r>
          </a:p>
          <a:p>
            <a:endParaRPr lang="en-US" dirty="0"/>
          </a:p>
          <a:p>
            <a:r>
              <a:rPr lang="en-US" dirty="0"/>
              <a:t> it could be 4 professional consultations with a SW senior or PP  that replace </a:t>
            </a:r>
            <a:r>
              <a:rPr lang="en-US" dirty="0" err="1"/>
              <a:t>ind</a:t>
            </a:r>
            <a:r>
              <a:rPr lang="en-US" dirty="0"/>
              <a:t> LM supervision </a:t>
            </a:r>
          </a:p>
          <a:p>
            <a:endParaRPr lang="en-US" dirty="0"/>
          </a:p>
          <a:p>
            <a:endParaRPr lang="en-US" dirty="0"/>
          </a:p>
          <a:p>
            <a:r>
              <a:rPr lang="en-US" dirty="0"/>
              <a:t>Or it could be a mixture of both 4 times in the year</a:t>
            </a:r>
          </a:p>
          <a:p>
            <a:endParaRPr lang="en-US" dirty="0"/>
          </a:p>
          <a:p>
            <a:r>
              <a:rPr lang="en-US" dirty="0"/>
              <a:t>$ times max important so practitioners still receive individual supervision regularly across the year</a:t>
            </a:r>
          </a:p>
          <a:p>
            <a:endParaRPr lang="en-US" dirty="0"/>
          </a:p>
          <a:p>
            <a:r>
              <a:rPr lang="en-US" dirty="0"/>
              <a:t>However there is a third option available </a:t>
            </a:r>
          </a:p>
          <a:p>
            <a:endParaRPr lang="en-US" dirty="0"/>
          </a:p>
          <a:p>
            <a:endParaRPr lang="en-US" dirty="0"/>
          </a:p>
        </p:txBody>
      </p:sp>
      <p:sp>
        <p:nvSpPr>
          <p:cNvPr id="4" name="Slide Number Placeholder 3"/>
          <p:cNvSpPr>
            <a:spLocks noGrp="1"/>
          </p:cNvSpPr>
          <p:nvPr>
            <p:ph type="sldNum" sz="quarter" idx="5"/>
          </p:nvPr>
        </p:nvSpPr>
        <p:spPr/>
        <p:txBody>
          <a:bodyPr/>
          <a:lstStyle/>
          <a:p>
            <a:fld id="{F693829C-CC06-43C9-9A53-9C8EFBC2A826}" type="slidenum">
              <a:rPr lang="en-GB" smtClean="0"/>
              <a:t>22</a:t>
            </a:fld>
            <a:endParaRPr lang="en-GB"/>
          </a:p>
        </p:txBody>
      </p:sp>
    </p:spTree>
    <p:extLst>
      <p:ext uri="{BB962C8B-B14F-4D97-AF65-F5344CB8AC3E}">
        <p14:creationId xmlns:p14="http://schemas.microsoft.com/office/powerpoint/2010/main" val="2090360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800" dirty="0"/>
              <a:t>That a service continues with individual monthly LM supervision but in addition makes groupwork or professional consultations available as required across the year</a:t>
            </a:r>
          </a:p>
          <a:p>
            <a:endParaRPr lang="en-US" sz="1800" dirty="0"/>
          </a:p>
          <a:p>
            <a:endParaRPr lang="en-US" sz="1800" dirty="0"/>
          </a:p>
          <a:p>
            <a:r>
              <a:rPr lang="en-US" sz="1800" dirty="0"/>
              <a:t>So they are 3 examples of how a service can used a mixed method approach to supervision</a:t>
            </a:r>
            <a:endParaRPr lang="en-GB" sz="1800" dirty="0"/>
          </a:p>
        </p:txBody>
      </p:sp>
      <p:sp>
        <p:nvSpPr>
          <p:cNvPr id="4" name="Slide Number Placeholder 3"/>
          <p:cNvSpPr>
            <a:spLocks noGrp="1"/>
          </p:cNvSpPr>
          <p:nvPr>
            <p:ph type="sldNum" sz="quarter" idx="5"/>
          </p:nvPr>
        </p:nvSpPr>
        <p:spPr/>
        <p:txBody>
          <a:bodyPr/>
          <a:lstStyle/>
          <a:p>
            <a:fld id="{F693829C-CC06-43C9-9A53-9C8EFBC2A826}" type="slidenum">
              <a:rPr lang="en-GB" smtClean="0"/>
              <a:t>23</a:t>
            </a:fld>
            <a:endParaRPr lang="en-GB"/>
          </a:p>
        </p:txBody>
      </p:sp>
    </p:spTree>
    <p:extLst>
      <p:ext uri="{BB962C8B-B14F-4D97-AF65-F5344CB8AC3E}">
        <p14:creationId xmlns:p14="http://schemas.microsoft.com/office/powerpoint/2010/main" val="130939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517525"/>
            <a:ext cx="5961062" cy="3354388"/>
          </a:xfrm>
        </p:spPr>
      </p:sp>
      <p:sp>
        <p:nvSpPr>
          <p:cNvPr id="3" name="Notes Placeholder 2"/>
          <p:cNvSpPr>
            <a:spLocks noGrp="1"/>
          </p:cNvSpPr>
          <p:nvPr>
            <p:ph type="body" idx="1"/>
          </p:nvPr>
        </p:nvSpPr>
        <p:spPr>
          <a:xfrm>
            <a:off x="680879" y="4090738"/>
            <a:ext cx="5447030" cy="4607572"/>
          </a:xfrm>
        </p:spPr>
        <p:txBody>
          <a:bodyPr/>
          <a:lstStyle/>
          <a:p>
            <a:r>
              <a:rPr lang="en-US" dirty="0"/>
              <a:t>So I have referred to a mixed menu of sup methods- let me just go over those methods</a:t>
            </a:r>
          </a:p>
          <a:p>
            <a:endParaRPr lang="en-US" dirty="0"/>
          </a:p>
          <a:p>
            <a:r>
              <a:rPr lang="en-US" dirty="0"/>
              <a:t>individual supervision continues for all – policy sets some standards around it </a:t>
            </a:r>
          </a:p>
          <a:p>
            <a:endParaRPr lang="en-US" dirty="0"/>
          </a:p>
          <a:p>
            <a:pPr marL="171450" indent="-171450">
              <a:buFont typeface="Arial" panose="020B0604020202020204" pitchFamily="34" charset="0"/>
              <a:buChar char="•"/>
            </a:pPr>
            <a:r>
              <a:rPr lang="en-US" dirty="0"/>
              <a:t>Monthly majority with SWLM</a:t>
            </a:r>
          </a:p>
          <a:p>
            <a:pPr marL="171450" indent="-171450">
              <a:buFont typeface="Arial" panose="020B0604020202020204" pitchFamily="34" charset="0"/>
              <a:buChar char="•"/>
            </a:pPr>
            <a:r>
              <a:rPr lang="en-US" dirty="0"/>
              <a:t>Mostly in person some may be on line </a:t>
            </a:r>
          </a:p>
          <a:p>
            <a:pPr marL="171450" indent="-171450">
              <a:buFont typeface="Arial" panose="020B0604020202020204" pitchFamily="34" charset="0"/>
              <a:buChar char="•"/>
            </a:pPr>
            <a:r>
              <a:rPr lang="en-US" dirty="0"/>
              <a:t>In the unavoidable absence of a line manager, senior social work practitioners who are trained in supervision skills may supervise social workers as a temporary measure.</a:t>
            </a:r>
          </a:p>
          <a:p>
            <a:pPr marL="171450" indent="-171450">
              <a:buFont typeface="Arial" panose="020B0604020202020204" pitchFamily="34" charset="0"/>
              <a:buChar char="•"/>
            </a:pPr>
            <a:r>
              <a:rPr lang="en-US" dirty="0"/>
              <a:t>Individual supervision minutes should be typed, shared, and signed by both parties within ten working days.</a:t>
            </a:r>
          </a:p>
          <a:p>
            <a:pPr marL="171450" indent="-171450">
              <a:buFont typeface="Arial" panose="020B0604020202020204" pitchFamily="34" charset="0"/>
              <a:buChar char="•"/>
            </a:pPr>
            <a:r>
              <a:rPr lang="en-US" dirty="0"/>
              <a:t> • There may be times where frequency of individual supervision is increased to meet/ address supervisee needs</a:t>
            </a:r>
          </a:p>
          <a:p>
            <a:pPr marL="171450" indent="-171450">
              <a:buFont typeface="Arial" panose="020B0604020202020204" pitchFamily="34" charset="0"/>
              <a:buChar char="•"/>
            </a:pPr>
            <a:r>
              <a:rPr lang="en-US" dirty="0"/>
              <a:t>Case decisions made in individual supervision should be recorded as a note on a service users digital record. As this is a record that can be viewed by the service user, it is important that wording is considered for potential impact on the service user and agreed with the line manager.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we have said that …..Up to four times in a year individual monthly line manager supervision may be replaced by: • 1. professional consultation with a </a:t>
            </a:r>
            <a:r>
              <a:rPr lang="en-US" dirty="0" err="1"/>
              <a:t>principalor</a:t>
            </a:r>
            <a:r>
              <a:rPr lang="en-US" dirty="0"/>
              <a:t> senior social work practitioner to discuss and reflect on complex casework and/or • 2. a range of group-work supervision methods to support and enhance the professional development function….what do they mean?</a:t>
            </a:r>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24</a:t>
            </a:fld>
            <a:endParaRPr lang="en-GB"/>
          </a:p>
        </p:txBody>
      </p:sp>
    </p:spTree>
    <p:extLst>
      <p:ext uri="{BB962C8B-B14F-4D97-AF65-F5344CB8AC3E}">
        <p14:creationId xmlns:p14="http://schemas.microsoft.com/office/powerpoint/2010/main" val="638430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25</a:t>
            </a:fld>
            <a:endParaRPr lang="en-GB"/>
          </a:p>
        </p:txBody>
      </p:sp>
      <p:pic>
        <p:nvPicPr>
          <p:cNvPr id="5" name="Picture 4">
            <a:extLst>
              <a:ext uri="{FF2B5EF4-FFF2-40B4-BE49-F238E27FC236}">
                <a16:creationId xmlns:a16="http://schemas.microsoft.com/office/drawing/2014/main" id="{3550EF09-57A3-DCB5-336B-72B0B04260BE}"/>
              </a:ext>
            </a:extLst>
          </p:cNvPr>
          <p:cNvPicPr>
            <a:picLocks noChangeAspect="1"/>
          </p:cNvPicPr>
          <p:nvPr/>
        </p:nvPicPr>
        <p:blipFill>
          <a:blip r:embed="rId3"/>
          <a:stretch>
            <a:fillRect/>
          </a:stretch>
        </p:blipFill>
        <p:spPr>
          <a:xfrm>
            <a:off x="777068" y="4798145"/>
            <a:ext cx="4105033" cy="2111538"/>
          </a:xfrm>
          <a:prstGeom prst="rect">
            <a:avLst/>
          </a:prstGeom>
        </p:spPr>
      </p:pic>
      <p:pic>
        <p:nvPicPr>
          <p:cNvPr id="7" name="Picture 6">
            <a:extLst>
              <a:ext uri="{FF2B5EF4-FFF2-40B4-BE49-F238E27FC236}">
                <a16:creationId xmlns:a16="http://schemas.microsoft.com/office/drawing/2014/main" id="{F399ABD7-45BF-D2A5-5FCA-2B03E6DAB806}"/>
              </a:ext>
            </a:extLst>
          </p:cNvPr>
          <p:cNvPicPr>
            <a:picLocks noChangeAspect="1"/>
          </p:cNvPicPr>
          <p:nvPr/>
        </p:nvPicPr>
        <p:blipFill>
          <a:blip r:embed="rId4"/>
          <a:stretch>
            <a:fillRect/>
          </a:stretch>
        </p:blipFill>
        <p:spPr>
          <a:xfrm>
            <a:off x="777068" y="6923758"/>
            <a:ext cx="3906250" cy="1731392"/>
          </a:xfrm>
          <a:prstGeom prst="rect">
            <a:avLst/>
          </a:prstGeom>
        </p:spPr>
      </p:pic>
    </p:spTree>
    <p:extLst>
      <p:ext uri="{BB962C8B-B14F-4D97-AF65-F5344CB8AC3E}">
        <p14:creationId xmlns:p14="http://schemas.microsoft.com/office/powerpoint/2010/main" val="39024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023" y="4784071"/>
            <a:ext cx="5447030" cy="2979186"/>
          </a:xfrm>
        </p:spPr>
        <p:txBody>
          <a:bodyPr/>
          <a:lstStyle/>
          <a:p>
            <a:r>
              <a:rPr lang="en-US" dirty="0"/>
              <a:t>Group supervision methods – </a:t>
            </a:r>
            <a:r>
              <a:rPr lang="en-US" dirty="0" err="1"/>
              <a:t>Im</a:t>
            </a:r>
            <a:r>
              <a:rPr lang="en-US" dirty="0"/>
              <a:t> not going to explain what each one is as the policy clearly describes each method and its purpose……and Maria will be discussing the value of using group and peer supervision in her presentation but key messages are that-</a:t>
            </a:r>
          </a:p>
          <a:p>
            <a:endParaRPr lang="en-US" dirty="0"/>
          </a:p>
          <a:p>
            <a:pPr marL="285750" indent="-285750">
              <a:buFont typeface="Arial" panose="020B0604020202020204" pitchFamily="34" charset="0"/>
              <a:buChar char="•"/>
            </a:pPr>
            <a:r>
              <a:rPr lang="en-US" sz="1200" b="1" dirty="0"/>
              <a:t>Requires a qualified social worker with relevant training and experience. </a:t>
            </a:r>
          </a:p>
          <a:p>
            <a:pPr marL="285750" indent="-285750">
              <a:buFont typeface="Arial" panose="020B0604020202020204" pitchFamily="34" charset="0"/>
              <a:buChar char="•"/>
            </a:pPr>
            <a:r>
              <a:rPr lang="en-US" sz="1200" b="1" dirty="0"/>
              <a:t>Does not have to be facilitated by the supervisee’s line manager. </a:t>
            </a:r>
          </a:p>
          <a:p>
            <a:pPr marL="285750" indent="-285750">
              <a:buFont typeface="Arial" panose="020B0604020202020204" pitchFamily="34" charset="0"/>
              <a:buChar char="•"/>
            </a:pPr>
            <a:r>
              <a:rPr lang="en-US" sz="1200" b="1" dirty="0"/>
              <a:t>Works best when in person. </a:t>
            </a:r>
          </a:p>
          <a:p>
            <a:pPr marL="285750" indent="-285750">
              <a:buFont typeface="Arial" panose="020B0604020202020204" pitchFamily="34" charset="0"/>
              <a:buChar char="•"/>
            </a:pPr>
            <a:r>
              <a:rPr lang="en-US" b="1" dirty="0"/>
              <a:t>Should support the Prof dev function of supervision</a:t>
            </a:r>
          </a:p>
          <a:p>
            <a:pPr marL="285750" indent="-285750">
              <a:buFont typeface="Arial" panose="020B0604020202020204" pitchFamily="34" charset="0"/>
              <a:buChar char="•"/>
            </a:pPr>
            <a:r>
              <a:rPr lang="en-US" b="1" dirty="0"/>
              <a:t>Decisions made re casework should  go back through the LM with operational responsibility for agreement</a:t>
            </a:r>
          </a:p>
          <a:p>
            <a:pPr marL="285750" indent="-285750">
              <a:buFont typeface="Arial" panose="020B0604020202020204" pitchFamily="34" charset="0"/>
              <a:buChar char="•"/>
            </a:pPr>
            <a:endParaRPr lang="en-US" sz="1200" b="1" dirty="0"/>
          </a:p>
          <a:p>
            <a:pPr marL="285750" indent="-285750">
              <a:buFont typeface="Arial" panose="020B0604020202020204" pitchFamily="34" charset="0"/>
              <a:buChar char="•"/>
            </a:pPr>
            <a:endParaRPr lang="en-US" sz="1200" b="1" dirty="0"/>
          </a:p>
          <a:p>
            <a:endParaRPr lang="en-US" dirty="0"/>
          </a:p>
          <a:p>
            <a:endParaRPr lang="en-US" dirty="0"/>
          </a:p>
        </p:txBody>
      </p:sp>
      <p:sp>
        <p:nvSpPr>
          <p:cNvPr id="4" name="Slide Number Placeholder 3"/>
          <p:cNvSpPr>
            <a:spLocks noGrp="1"/>
          </p:cNvSpPr>
          <p:nvPr>
            <p:ph type="sldNum" sz="quarter" idx="5"/>
          </p:nvPr>
        </p:nvSpPr>
        <p:spPr/>
        <p:txBody>
          <a:bodyPr/>
          <a:lstStyle/>
          <a:p>
            <a:fld id="{F693829C-CC06-43C9-9A53-9C8EFBC2A826}" type="slidenum">
              <a:rPr lang="en-GB" smtClean="0"/>
              <a:t>26</a:t>
            </a:fld>
            <a:endParaRPr lang="en-GB"/>
          </a:p>
        </p:txBody>
      </p:sp>
    </p:spTree>
    <p:extLst>
      <p:ext uri="{BB962C8B-B14F-4D97-AF65-F5344CB8AC3E}">
        <p14:creationId xmlns:p14="http://schemas.microsoft.com/office/powerpoint/2010/main" val="3140408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5AC2F-C71F-C34C-3583-92E4EABE05AC}"/>
              </a:ext>
            </a:extLst>
          </p:cNvPr>
          <p:cNvSpPr>
            <a:spLocks noGrp="1" noRot="1" noChangeAspect="1"/>
          </p:cNvSpPr>
          <p:nvPr>
            <p:ph type="sldImg"/>
          </p:nvPr>
        </p:nvSpPr>
        <p:spPr>
          <a:xfrm>
            <a:off x="522288" y="1243013"/>
            <a:ext cx="5962650" cy="3354387"/>
          </a:xfrm>
        </p:spPr>
      </p:sp>
      <p:graphicFrame>
        <p:nvGraphicFramePr>
          <p:cNvPr id="3" name="Table 2">
            <a:extLst>
              <a:ext uri="{FF2B5EF4-FFF2-40B4-BE49-F238E27FC236}">
                <a16:creationId xmlns:a16="http://schemas.microsoft.com/office/drawing/2014/main" id="{D5F4B746-2882-76A2-FBE2-A2AE5FD5AA10}"/>
              </a:ext>
            </a:extLst>
          </p:cNvPr>
          <p:cNvGraphicFramePr>
            <a:graphicFrameLocks noGrp="1"/>
          </p:cNvGraphicFramePr>
          <p:nvPr>
            <p:extLst>
              <p:ext uri="{D42A27DB-BD31-4B8C-83A1-F6EECF244321}">
                <p14:modId xmlns:p14="http://schemas.microsoft.com/office/powerpoint/2010/main" val="1713870366"/>
              </p:ext>
            </p:extLst>
          </p:nvPr>
        </p:nvGraphicFramePr>
        <p:xfrm>
          <a:off x="621792" y="4611814"/>
          <a:ext cx="5052198" cy="4206240"/>
        </p:xfrm>
        <a:graphic>
          <a:graphicData uri="http://schemas.openxmlformats.org/drawingml/2006/table">
            <a:tbl>
              <a:tblPr firstRow="1" bandRow="1">
                <a:tableStyleId>{5C22544A-7EE6-4342-B048-85BDC9FD1C3A}</a:tableStyleId>
              </a:tblPr>
              <a:tblGrid>
                <a:gridCol w="5052198">
                  <a:extLst>
                    <a:ext uri="{9D8B030D-6E8A-4147-A177-3AD203B41FA5}">
                      <a16:colId xmlns:a16="http://schemas.microsoft.com/office/drawing/2014/main" val="3480836657"/>
                    </a:ext>
                  </a:extLst>
                </a:gridCol>
              </a:tblGrid>
              <a:tr h="851168">
                <a:tc>
                  <a:txBody>
                    <a:bodyPr/>
                    <a:lstStyle/>
                    <a:p>
                      <a:r>
                        <a:rPr lang="en-US" dirty="0"/>
                        <a:t>Read slide </a:t>
                      </a:r>
                      <a:endParaRPr lang="en-US" dirty="0">
                        <a:solidFill>
                          <a:schemeClr val="tx1"/>
                        </a:solidFill>
                      </a:endParaRPr>
                    </a:p>
                    <a:p>
                      <a:r>
                        <a:rPr lang="en-US" b="0" dirty="0">
                          <a:solidFill>
                            <a:schemeClr val="tx1"/>
                          </a:solidFill>
                        </a:rPr>
                        <a:t>Slide</a:t>
                      </a:r>
                    </a:p>
                    <a:p>
                      <a:endParaRPr lang="en-US" b="0" dirty="0">
                        <a:solidFill>
                          <a:schemeClr val="tx1"/>
                        </a:solidFill>
                      </a:endParaRPr>
                    </a:p>
                    <a:p>
                      <a:r>
                        <a:rPr lang="en-US" b="0" dirty="0">
                          <a:solidFill>
                            <a:schemeClr val="tx1"/>
                          </a:solidFill>
                        </a:rPr>
                        <a:t>Second point </a:t>
                      </a:r>
                      <a:r>
                        <a:rPr lang="en-US" b="0" dirty="0" err="1">
                          <a:solidFill>
                            <a:schemeClr val="tx1"/>
                          </a:solidFill>
                        </a:rPr>
                        <a:t>eg</a:t>
                      </a:r>
                      <a:r>
                        <a:rPr lang="en-US" b="0" dirty="0">
                          <a:solidFill>
                            <a:schemeClr val="tx1"/>
                          </a:solidFill>
                        </a:rPr>
                        <a:t> a </a:t>
                      </a:r>
                      <a:r>
                        <a:rPr lang="en-US" b="0" dirty="0" err="1">
                          <a:solidFill>
                            <a:schemeClr val="tx1"/>
                          </a:solidFill>
                        </a:rPr>
                        <a:t>sw</a:t>
                      </a:r>
                      <a:r>
                        <a:rPr lang="en-US" b="0" dirty="0">
                          <a:solidFill>
                            <a:schemeClr val="tx1"/>
                          </a:solidFill>
                        </a:rPr>
                        <a:t> who is a care manager who doesn’t need to be a </a:t>
                      </a:r>
                      <a:r>
                        <a:rPr lang="en-US" b="0" dirty="0" err="1">
                          <a:solidFill>
                            <a:schemeClr val="tx1"/>
                          </a:solidFill>
                        </a:rPr>
                        <a:t>sw</a:t>
                      </a:r>
                      <a:r>
                        <a:rPr lang="en-US" b="0" dirty="0">
                          <a:solidFill>
                            <a:schemeClr val="tx1"/>
                          </a:solidFill>
                        </a:rPr>
                        <a:t> but needs a prof qualification – they still require prof </a:t>
                      </a:r>
                      <a:r>
                        <a:rPr lang="en-US" b="0" dirty="0" err="1">
                          <a:solidFill>
                            <a:schemeClr val="tx1"/>
                          </a:solidFill>
                        </a:rPr>
                        <a:t>sw</a:t>
                      </a:r>
                      <a:r>
                        <a:rPr lang="en-US" b="0" dirty="0">
                          <a:solidFill>
                            <a:schemeClr val="tx1"/>
                          </a:solidFill>
                        </a:rPr>
                        <a:t> sup at 4 points in the year</a:t>
                      </a:r>
                    </a:p>
                    <a:p>
                      <a:endParaRPr lang="en-US" b="0" dirty="0">
                        <a:solidFill>
                          <a:schemeClr val="tx1"/>
                        </a:solidFill>
                      </a:endParaRPr>
                    </a:p>
                    <a:p>
                      <a:r>
                        <a:rPr lang="en-US" b="0" dirty="0">
                          <a:solidFill>
                            <a:schemeClr val="tx1"/>
                          </a:solidFill>
                        </a:rPr>
                        <a:t>Policy = role of prof supervisor and provides standards </a:t>
                      </a:r>
                    </a:p>
                    <a:p>
                      <a:r>
                        <a:rPr lang="en-US" b="0" dirty="0">
                          <a:solidFill>
                            <a:schemeClr val="tx1"/>
                          </a:solidFill>
                        </a:rPr>
                        <a:t>4 times annually</a:t>
                      </a:r>
                    </a:p>
                    <a:p>
                      <a:r>
                        <a:rPr lang="en-US" b="0" dirty="0">
                          <a:solidFill>
                            <a:schemeClr val="tx1"/>
                          </a:solidFill>
                        </a:rPr>
                        <a:t>Ideally in person</a:t>
                      </a:r>
                    </a:p>
                    <a:p>
                      <a:r>
                        <a:rPr lang="en-US" b="0" dirty="0">
                          <a:solidFill>
                            <a:schemeClr val="tx1"/>
                          </a:solidFill>
                        </a:rPr>
                        <a:t>Annual </a:t>
                      </a:r>
                      <a:r>
                        <a:rPr lang="en-US" b="0" dirty="0" err="1">
                          <a:solidFill>
                            <a:schemeClr val="tx1"/>
                          </a:solidFill>
                        </a:rPr>
                        <a:t>tripartitie</a:t>
                      </a:r>
                      <a:r>
                        <a:rPr lang="en-US" b="0" dirty="0">
                          <a:solidFill>
                            <a:schemeClr val="tx1"/>
                          </a:solidFill>
                        </a:rPr>
                        <a:t> between line manager </a:t>
                      </a:r>
                      <a:r>
                        <a:rPr lang="en-US" b="0" dirty="0" err="1">
                          <a:solidFill>
                            <a:schemeClr val="tx1"/>
                          </a:solidFill>
                        </a:rPr>
                        <a:t>supervsiee</a:t>
                      </a:r>
                      <a:r>
                        <a:rPr lang="en-US" b="0" dirty="0">
                          <a:solidFill>
                            <a:schemeClr val="tx1"/>
                          </a:solidFill>
                        </a:rPr>
                        <a:t> and prof supervisor to clarify /review roles and communication</a:t>
                      </a:r>
                      <a:endParaRPr lang="en-GB" b="0" dirty="0">
                        <a:solidFill>
                          <a:schemeClr val="tx1"/>
                        </a:solidFill>
                      </a:endParaRPr>
                    </a:p>
                  </a:txBody>
                  <a:tcPr>
                    <a:noFill/>
                  </a:tcPr>
                </a:tc>
                <a:extLst>
                  <a:ext uri="{0D108BD9-81ED-4DB2-BD59-A6C34878D82A}">
                    <a16:rowId xmlns:a16="http://schemas.microsoft.com/office/drawing/2014/main" val="1621039948"/>
                  </a:ext>
                </a:extLst>
              </a:tr>
            </a:tbl>
          </a:graphicData>
        </a:graphic>
      </p:graphicFrame>
    </p:spTree>
    <p:extLst>
      <p:ext uri="{BB962C8B-B14F-4D97-AF65-F5344CB8AC3E}">
        <p14:creationId xmlns:p14="http://schemas.microsoft.com/office/powerpoint/2010/main" val="1906383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28</a:t>
            </a:fld>
            <a:endParaRPr lang="en-GB"/>
          </a:p>
        </p:txBody>
      </p:sp>
    </p:spTree>
    <p:extLst>
      <p:ext uri="{BB962C8B-B14F-4D97-AF65-F5344CB8AC3E}">
        <p14:creationId xmlns:p14="http://schemas.microsoft.com/office/powerpoint/2010/main" val="350754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20000"/>
              </a:lnSpc>
              <a:spcAft>
                <a:spcPts val="0"/>
              </a:spcAft>
              <a:buFont typeface="Symbol" panose="05050102010706020507" pitchFamily="18" charset="2"/>
              <a:buChar char=""/>
            </a:pPr>
            <a:r>
              <a:rPr lang="en-GB" sz="1200" b="0" dirty="0">
                <a:latin typeface="Arial" panose="020B0604020202020204" pitchFamily="34" charset="0"/>
                <a:ea typeface="Times New Roman" panose="02020603050405020304" pitchFamily="18" charset="0"/>
                <a:cs typeface="Arial" panose="020B0604020202020204" pitchFamily="34" charset="0"/>
              </a:rPr>
              <a:t>Working in close proximity to social work colleagues and managers positively impacts on a NQSW’s quality of practice and improves motivation to remain in the profession. </a:t>
            </a:r>
            <a:endParaRPr lang="en-GB" sz="1200" b="0" dirty="0">
              <a:latin typeface="Arial" panose="020B0604020202020204" pitchFamily="34" charset="0"/>
              <a:ea typeface="Calibri" panose="020F0502020204030204" pitchFamily="34" charset="0"/>
              <a:cs typeface="Arial" panose="020B0604020202020204" pitchFamily="34" charset="0"/>
            </a:endParaRPr>
          </a:p>
          <a:p>
            <a:pPr indent="0">
              <a:lnSpc>
                <a:spcPct val="120000"/>
              </a:lnSpc>
              <a:spcAft>
                <a:spcPts val="0"/>
              </a:spcAft>
              <a:buNone/>
            </a:pPr>
            <a:r>
              <a:rPr lang="en-GB" sz="1200" dirty="0">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20000"/>
              </a:lnSpc>
              <a:spcAft>
                <a:spcPts val="0"/>
              </a:spcAft>
              <a:buFont typeface="Symbol" panose="05050102010706020507" pitchFamily="18" charset="2"/>
              <a:buChar char=""/>
            </a:pPr>
            <a:r>
              <a:rPr lang="en-GB" sz="1200" b="0" dirty="0">
                <a:latin typeface="Arial" panose="020B0604020202020204" pitchFamily="34" charset="0"/>
                <a:ea typeface="Times New Roman" panose="02020603050405020304" pitchFamily="18" charset="0"/>
                <a:cs typeface="Arial" panose="020B0604020202020204" pitchFamily="34" charset="0"/>
              </a:rPr>
              <a:t>Regular access to and interactions with peers helps NQSWs to develop and enhance their confidence and competence in decision-making.  </a:t>
            </a:r>
            <a:endParaRPr lang="en-GB" sz="1200" b="0" dirty="0">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Aft>
                <a:spcPts val="0"/>
              </a:spcAft>
              <a:buNone/>
            </a:pPr>
            <a:r>
              <a:rPr lang="en-GB" sz="1200" b="0" dirty="0">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20000"/>
              </a:lnSpc>
              <a:spcAft>
                <a:spcPts val="0"/>
              </a:spcAft>
              <a:buFont typeface="Symbol" panose="05050102010706020507" pitchFamily="18" charset="2"/>
              <a:buChar char=""/>
            </a:pPr>
            <a:r>
              <a:rPr lang="en-GB" sz="1200" b="0" dirty="0">
                <a:latin typeface="Arial" panose="020B0604020202020204" pitchFamily="34" charset="0"/>
                <a:ea typeface="Times New Roman" panose="02020603050405020304" pitchFamily="18" charset="0"/>
                <a:cs typeface="Arial" panose="020B0604020202020204" pitchFamily="34" charset="0"/>
              </a:rPr>
              <a:t>Peer support, advice, and guidance is beneficial to NQSWs in both the immediate and longer terms. </a:t>
            </a:r>
            <a:endParaRPr lang="en-GB" sz="1200" b="0" dirty="0">
              <a:latin typeface="Arial" panose="020B0604020202020204" pitchFamily="34" charset="0"/>
              <a:ea typeface="Calibri" panose="020F0502020204030204" pitchFamily="34" charset="0"/>
              <a:cs typeface="Arial" panose="020B0604020202020204" pitchFamily="34" charset="0"/>
            </a:endParaRPr>
          </a:p>
          <a:p>
            <a:pPr marL="0" indent="0">
              <a:lnSpc>
                <a:spcPct val="120000"/>
              </a:lnSpc>
              <a:spcAft>
                <a:spcPts val="0"/>
              </a:spcAft>
              <a:buNone/>
            </a:pPr>
            <a:r>
              <a:rPr lang="en-GB" sz="1200" b="0" dirty="0">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20000"/>
              </a:lnSpc>
              <a:spcAft>
                <a:spcPts val="0"/>
              </a:spcAft>
              <a:buFont typeface="Symbol" panose="05050102010706020507" pitchFamily="18" charset="2"/>
              <a:buChar char=""/>
            </a:pPr>
            <a:r>
              <a:rPr lang="en-GB" sz="1200" b="0" dirty="0">
                <a:latin typeface="Arial" panose="020B0604020202020204" pitchFamily="34" charset="0"/>
                <a:ea typeface="Times New Roman" panose="02020603050405020304" pitchFamily="18" charset="0"/>
                <a:cs typeface="Arial" panose="020B0604020202020204" pitchFamily="34" charset="0"/>
              </a:rPr>
              <a:t>Supervisors/managers should demonstrate and model compassion, encouragement and a reflective, learning culture in their interactions with NQSWs</a:t>
            </a:r>
            <a:r>
              <a:rPr lang="en-GB" sz="1600" b="0" dirty="0">
                <a:latin typeface="Arial" panose="020B0604020202020204" pitchFamily="34" charset="0"/>
                <a:ea typeface="Times New Roman" panose="02020603050405020304" pitchFamily="18" charset="0"/>
                <a:cs typeface="Arial" panose="020B0604020202020204" pitchFamily="34" charset="0"/>
              </a:rPr>
              <a:t>. </a:t>
            </a:r>
            <a:endParaRPr lang="en-GB" sz="1600" b="0" dirty="0">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29</a:t>
            </a:fld>
            <a:endParaRPr lang="en-GB"/>
          </a:p>
        </p:txBody>
      </p:sp>
    </p:spTree>
    <p:extLst>
      <p:ext uri="{BB962C8B-B14F-4D97-AF65-F5344CB8AC3E}">
        <p14:creationId xmlns:p14="http://schemas.microsoft.com/office/powerpoint/2010/main" val="417381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84071"/>
            <a:ext cx="5447030" cy="4039890"/>
          </a:xfrm>
        </p:spPr>
        <p:txBody>
          <a:bodyPr/>
          <a:lstStyle/>
          <a:p>
            <a:r>
              <a:rPr lang="en-US" sz="1600" dirty="0"/>
              <a:t>Thankyou to all for attending</a:t>
            </a:r>
          </a:p>
          <a:p>
            <a:endParaRPr lang="en-US" sz="1600" dirty="0"/>
          </a:p>
          <a:p>
            <a:r>
              <a:rPr lang="en-US" sz="1600" dirty="0"/>
              <a:t>I am delighted to be able to launch today’s policy </a:t>
            </a:r>
          </a:p>
          <a:p>
            <a:endParaRPr lang="en-US" sz="1600" dirty="0"/>
          </a:p>
          <a:p>
            <a:r>
              <a:rPr lang="en-US" sz="1600" dirty="0"/>
              <a:t>It is so important that the </a:t>
            </a:r>
            <a:r>
              <a:rPr lang="en-US" sz="1600" dirty="0" err="1"/>
              <a:t>sw</a:t>
            </a:r>
            <a:r>
              <a:rPr lang="en-US" sz="1600" dirty="0"/>
              <a:t> profession has a robust supervision policy in place that promotes quality supervision and supports social work practitioners in their role. </a:t>
            </a:r>
          </a:p>
          <a:p>
            <a:endParaRPr lang="en-US" sz="1600" dirty="0"/>
          </a:p>
          <a:p>
            <a:endParaRPr lang="en-US" sz="1600" dirty="0"/>
          </a:p>
          <a:p>
            <a:r>
              <a:rPr lang="en-US" sz="1600" dirty="0"/>
              <a:t>The SW Supervision Policy 2024 applies to all social workers employed in H&amp;SCTs and in the Childrens Court Guardian Agency for NI……..but we hope that other employers of social work find it useful and adopt it.</a:t>
            </a:r>
          </a:p>
          <a:p>
            <a:endParaRPr lang="en-US" sz="1600" dirty="0"/>
          </a:p>
          <a:p>
            <a:r>
              <a:rPr lang="en-US" sz="1600" dirty="0"/>
              <a:t>So why is supervision important in SW – next slide</a:t>
            </a:r>
            <a:endParaRPr lang="en-GB" sz="1600" dirty="0"/>
          </a:p>
        </p:txBody>
      </p:sp>
      <p:sp>
        <p:nvSpPr>
          <p:cNvPr id="4" name="Slide Number Placeholder 3"/>
          <p:cNvSpPr>
            <a:spLocks noGrp="1"/>
          </p:cNvSpPr>
          <p:nvPr>
            <p:ph type="sldNum" sz="quarter" idx="5"/>
          </p:nvPr>
        </p:nvSpPr>
        <p:spPr/>
        <p:txBody>
          <a:bodyPr/>
          <a:lstStyle/>
          <a:p>
            <a:fld id="{F693829C-CC06-43C9-9A53-9C8EFBC2A826}" type="slidenum">
              <a:rPr lang="en-GB" smtClean="0"/>
              <a:t>3</a:t>
            </a:fld>
            <a:endParaRPr lang="en-GB"/>
          </a:p>
        </p:txBody>
      </p:sp>
    </p:spTree>
    <p:extLst>
      <p:ext uri="{BB962C8B-B14F-4D97-AF65-F5344CB8AC3E}">
        <p14:creationId xmlns:p14="http://schemas.microsoft.com/office/powerpoint/2010/main" val="1762727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Service sup plan </a:t>
            </a:r>
          </a:p>
          <a:p>
            <a:pPr marL="285750" indent="-285750">
              <a:buFont typeface="Arial" panose="020B0604020202020204" pitchFamily="34" charset="0"/>
              <a:buChar char="•"/>
            </a:pPr>
            <a:r>
              <a:rPr lang="en-US" sz="1600" dirty="0"/>
              <a:t>outlines the methods of supervision that will be used in a service to meet the functions of supervision,</a:t>
            </a:r>
          </a:p>
          <a:p>
            <a:pPr marL="285750" indent="-285750">
              <a:buFont typeface="Arial" panose="020B0604020202020204" pitchFamily="34" charset="0"/>
              <a:buChar char="•"/>
            </a:pPr>
            <a:r>
              <a:rPr lang="en-US" sz="1600" dirty="0"/>
              <a:t> identifies who will deliver different methods of supervision </a:t>
            </a:r>
          </a:p>
          <a:p>
            <a:pPr marL="285750" indent="-285750">
              <a:buFont typeface="Arial" panose="020B0604020202020204" pitchFamily="34" charset="0"/>
              <a:buChar char="•"/>
            </a:pPr>
            <a:r>
              <a:rPr lang="en-US" sz="1600" dirty="0"/>
              <a:t>Identifies who needs trained</a:t>
            </a:r>
          </a:p>
          <a:p>
            <a:pPr marL="285750" indent="-285750">
              <a:buFont typeface="Arial" panose="020B0604020202020204" pitchFamily="34" charset="0"/>
              <a:buChar char="•"/>
            </a:pPr>
            <a:r>
              <a:rPr lang="en-US" sz="1600" dirty="0"/>
              <a:t>Completed by a senior manager</a:t>
            </a:r>
          </a:p>
          <a:p>
            <a:endParaRPr lang="en-US" sz="1600" dirty="0"/>
          </a:p>
          <a:p>
            <a:endParaRPr lang="en-US" dirty="0"/>
          </a:p>
          <a:p>
            <a:r>
              <a:rPr lang="en-US" sz="1600" b="1" dirty="0"/>
              <a:t>Supervision agreement</a:t>
            </a:r>
          </a:p>
          <a:p>
            <a:r>
              <a:rPr lang="en-US" sz="1600" dirty="0"/>
              <a:t>Contract between a supervisor and a supervisee – outlines the supervision arrangements for each social worker- must refer to the supervision plan where a mixed methods approach is taking place so </a:t>
            </a:r>
            <a:r>
              <a:rPr lang="en-US" sz="1600" dirty="0" err="1"/>
              <a:t>sw</a:t>
            </a:r>
            <a:r>
              <a:rPr lang="en-US" sz="1600" dirty="0"/>
              <a:t> staff are clear on their supervision arrangements</a:t>
            </a:r>
          </a:p>
          <a:p>
            <a:endParaRPr lang="en-US" sz="1600" dirty="0"/>
          </a:p>
          <a:p>
            <a:r>
              <a:rPr lang="en-US" sz="1600" dirty="0"/>
              <a:t>Next page for audit</a:t>
            </a:r>
          </a:p>
          <a:p>
            <a:endParaRPr lang="en-US" dirty="0"/>
          </a:p>
          <a:p>
            <a:endParaRPr lang="en-GB" dirty="0"/>
          </a:p>
        </p:txBody>
      </p:sp>
    </p:spTree>
    <p:extLst>
      <p:ext uri="{BB962C8B-B14F-4D97-AF65-F5344CB8AC3E}">
        <p14:creationId xmlns:p14="http://schemas.microsoft.com/office/powerpoint/2010/main" val="3376077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assure that the policy is implemented and that practitioners are receiving supervision to the standard required?</a:t>
            </a:r>
          </a:p>
          <a:p>
            <a:endParaRPr lang="en-US" dirty="0"/>
          </a:p>
          <a:p>
            <a:r>
              <a:rPr lang="en-US" dirty="0"/>
              <a:t>Annually each organization will audit supervision against 7 key standards </a:t>
            </a:r>
          </a:p>
          <a:p>
            <a:endParaRPr lang="en-US" dirty="0"/>
          </a:p>
          <a:p>
            <a:r>
              <a:rPr lang="en-US" dirty="0"/>
              <a:t>This will assure the organization that supervision is taking place in keeping with the policy</a:t>
            </a:r>
          </a:p>
          <a:p>
            <a:endParaRPr lang="en-US" dirty="0"/>
          </a:p>
          <a:p>
            <a:r>
              <a:rPr lang="en-US" dirty="0"/>
              <a:t>Where its not improvement plans will be developed= in most </a:t>
            </a:r>
            <a:r>
              <a:rPr lang="en-US" dirty="0" err="1"/>
              <a:t>organisations</a:t>
            </a:r>
            <a:r>
              <a:rPr lang="en-US" dirty="0"/>
              <a:t> </a:t>
            </a:r>
          </a:p>
          <a:p>
            <a:endParaRPr lang="en-US" dirty="0"/>
          </a:p>
          <a:p>
            <a:r>
              <a:rPr lang="en-US" dirty="0"/>
              <a:t>this will be led by </a:t>
            </a:r>
            <a:r>
              <a:rPr lang="en-US" dirty="0" err="1"/>
              <a:t>sw</a:t>
            </a:r>
            <a:r>
              <a:rPr lang="en-US" dirty="0"/>
              <a:t> governance leads</a:t>
            </a:r>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31</a:t>
            </a:fld>
            <a:endParaRPr lang="en-GB"/>
          </a:p>
        </p:txBody>
      </p:sp>
    </p:spTree>
    <p:extLst>
      <p:ext uri="{BB962C8B-B14F-4D97-AF65-F5344CB8AC3E}">
        <p14:creationId xmlns:p14="http://schemas.microsoft.com/office/powerpoint/2010/main" val="28442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have other ways of assuring quality supervision too </a:t>
            </a:r>
          </a:p>
          <a:p>
            <a:endParaRPr lang="en-US" dirty="0"/>
          </a:p>
          <a:p>
            <a:r>
              <a:rPr lang="en-US" dirty="0"/>
              <a:t>Evaluation integrated into sup twice a year</a:t>
            </a:r>
          </a:p>
          <a:p>
            <a:endParaRPr lang="en-US" dirty="0"/>
          </a:p>
          <a:p>
            <a:r>
              <a:rPr lang="en-US" dirty="0"/>
              <a:t>Managers of line managers being assured </a:t>
            </a:r>
            <a:r>
              <a:rPr lang="en-US" dirty="0" err="1"/>
              <a:t>sw</a:t>
            </a:r>
            <a:r>
              <a:rPr lang="en-US" dirty="0"/>
              <a:t> staff are receiving sup and they get the opportunity reflect on supervision</a:t>
            </a:r>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32</a:t>
            </a:fld>
            <a:endParaRPr lang="en-GB"/>
          </a:p>
        </p:txBody>
      </p:sp>
    </p:spTree>
    <p:extLst>
      <p:ext uri="{BB962C8B-B14F-4D97-AF65-F5344CB8AC3E}">
        <p14:creationId xmlns:p14="http://schemas.microsoft.com/office/powerpoint/2010/main" val="1575923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Finally – to be assured that those who deliver supervision are skilled and those who receive supervision understand its importance training is key…</a:t>
            </a:r>
            <a:endParaRPr lang="en-GB" sz="1800" dirty="0"/>
          </a:p>
        </p:txBody>
      </p:sp>
      <p:sp>
        <p:nvSpPr>
          <p:cNvPr id="4" name="Slide Number Placeholder 3"/>
          <p:cNvSpPr>
            <a:spLocks noGrp="1"/>
          </p:cNvSpPr>
          <p:nvPr>
            <p:ph type="sldNum" sz="quarter" idx="5"/>
          </p:nvPr>
        </p:nvSpPr>
        <p:spPr/>
        <p:txBody>
          <a:bodyPr/>
          <a:lstStyle/>
          <a:p>
            <a:fld id="{F693829C-CC06-43C9-9A53-9C8EFBC2A826}" type="slidenum">
              <a:rPr lang="en-GB" smtClean="0"/>
              <a:t>33</a:t>
            </a:fld>
            <a:endParaRPr lang="en-GB"/>
          </a:p>
        </p:txBody>
      </p:sp>
    </p:spTree>
    <p:extLst>
      <p:ext uri="{BB962C8B-B14F-4D97-AF65-F5344CB8AC3E}">
        <p14:creationId xmlns:p14="http://schemas.microsoft.com/office/powerpoint/2010/main" val="4118342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34</a:t>
            </a:fld>
            <a:endParaRPr lang="en-GB"/>
          </a:p>
        </p:txBody>
      </p:sp>
    </p:spTree>
    <p:extLst>
      <p:ext uri="{BB962C8B-B14F-4D97-AF65-F5344CB8AC3E}">
        <p14:creationId xmlns:p14="http://schemas.microsoft.com/office/powerpoint/2010/main" val="189053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I hope it has been useful to hear about the contents of the policy</a:t>
            </a:r>
          </a:p>
          <a:p>
            <a:endParaRPr lang="en-US" sz="1400" dirty="0"/>
          </a:p>
          <a:p>
            <a:r>
              <a:rPr lang="en-US" sz="1400" dirty="0"/>
              <a:t>The take away message is ….read slide</a:t>
            </a:r>
          </a:p>
          <a:p>
            <a:endParaRPr lang="en-US" sz="1400" dirty="0"/>
          </a:p>
          <a:p>
            <a:endParaRPr lang="en-US" sz="1400" dirty="0"/>
          </a:p>
          <a:p>
            <a:r>
              <a:rPr lang="en-US" sz="1400" dirty="0" err="1"/>
              <a:t>Im</a:t>
            </a:r>
            <a:r>
              <a:rPr lang="en-US" sz="1400" dirty="0"/>
              <a:t> now going to hand you over to Paula </a:t>
            </a:r>
            <a:r>
              <a:rPr lang="en-US" sz="1400" dirty="0" err="1"/>
              <a:t>Mcfadden</a:t>
            </a:r>
            <a:endParaRPr lang="en-GB" sz="1400" dirty="0"/>
          </a:p>
        </p:txBody>
      </p:sp>
      <p:sp>
        <p:nvSpPr>
          <p:cNvPr id="4" name="Slide Number Placeholder 3"/>
          <p:cNvSpPr>
            <a:spLocks noGrp="1"/>
          </p:cNvSpPr>
          <p:nvPr>
            <p:ph type="sldNum" sz="quarter" idx="5"/>
          </p:nvPr>
        </p:nvSpPr>
        <p:spPr/>
        <p:txBody>
          <a:bodyPr/>
          <a:lstStyle/>
          <a:p>
            <a:fld id="{F693829C-CC06-43C9-9A53-9C8EFBC2A826}" type="slidenum">
              <a:rPr lang="en-GB" smtClean="0"/>
              <a:t>35</a:t>
            </a:fld>
            <a:endParaRPr lang="en-GB"/>
          </a:p>
        </p:txBody>
      </p:sp>
    </p:spTree>
    <p:extLst>
      <p:ext uri="{BB962C8B-B14F-4D97-AF65-F5344CB8AC3E}">
        <p14:creationId xmlns:p14="http://schemas.microsoft.com/office/powerpoint/2010/main" val="51537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36</a:t>
            </a:fld>
            <a:endParaRPr lang="en-GB"/>
          </a:p>
        </p:txBody>
      </p:sp>
    </p:spTree>
    <p:extLst>
      <p:ext uri="{BB962C8B-B14F-4D97-AF65-F5344CB8AC3E}">
        <p14:creationId xmlns:p14="http://schemas.microsoft.com/office/powerpoint/2010/main" val="3215987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37</a:t>
            </a:fld>
            <a:endParaRPr lang="en-GB"/>
          </a:p>
        </p:txBody>
      </p:sp>
    </p:spTree>
    <p:extLst>
      <p:ext uri="{BB962C8B-B14F-4D97-AF65-F5344CB8AC3E}">
        <p14:creationId xmlns:p14="http://schemas.microsoft.com/office/powerpoint/2010/main" val="3895791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38</a:t>
            </a:fld>
            <a:endParaRPr lang="en-GB"/>
          </a:p>
        </p:txBody>
      </p:sp>
    </p:spTree>
    <p:extLst>
      <p:ext uri="{BB962C8B-B14F-4D97-AF65-F5344CB8AC3E}">
        <p14:creationId xmlns:p14="http://schemas.microsoft.com/office/powerpoint/2010/main" val="2406592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39</a:t>
            </a:fld>
            <a:endParaRPr lang="en-GB"/>
          </a:p>
        </p:txBody>
      </p:sp>
    </p:spTree>
    <p:extLst>
      <p:ext uri="{BB962C8B-B14F-4D97-AF65-F5344CB8AC3E}">
        <p14:creationId xmlns:p14="http://schemas.microsoft.com/office/powerpoint/2010/main" val="90482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kern="100" dirty="0">
              <a:latin typeface="Calibri" panose="020F0502020204030204" pitchFamily="34" charset="0"/>
              <a:cs typeface="Times New Roman" panose="02020603050405020304" pitchFamily="18" charset="0"/>
            </a:endParaRPr>
          </a:p>
          <a:p>
            <a:r>
              <a:rPr lang="en-US" dirty="0"/>
              <a:t> </a:t>
            </a:r>
            <a:r>
              <a:rPr lang="en-US" sz="1800" dirty="0"/>
              <a:t>SW’s need regular supervision to </a:t>
            </a:r>
          </a:p>
          <a:p>
            <a:pPr marL="171450" indent="-171450">
              <a:buFont typeface="Arial" panose="020B0604020202020204" pitchFamily="34" charset="0"/>
              <a:buChar char="•"/>
            </a:pPr>
            <a:r>
              <a:rPr lang="en-US" sz="1800" dirty="0"/>
              <a:t>develop skills  </a:t>
            </a:r>
          </a:p>
          <a:p>
            <a:pPr marL="171450" indent="-171450">
              <a:buFont typeface="Arial" panose="020B0604020202020204" pitchFamily="34" charset="0"/>
              <a:buChar char="•"/>
            </a:pPr>
            <a:r>
              <a:rPr lang="en-US" sz="1800" dirty="0"/>
              <a:t>maintain standards of practice</a:t>
            </a:r>
          </a:p>
          <a:p>
            <a:pPr marL="171450" indent="-171450">
              <a:buFont typeface="Arial" panose="020B0604020202020204" pitchFamily="34" charset="0"/>
              <a:buChar char="•"/>
            </a:pPr>
            <a:r>
              <a:rPr lang="en-US" sz="1800" dirty="0"/>
              <a:t>professional development</a:t>
            </a:r>
          </a:p>
          <a:p>
            <a:pPr marL="171450" indent="-171450">
              <a:buFont typeface="Arial" panose="020B0604020202020204" pitchFamily="34" charset="0"/>
              <a:buChar char="•"/>
            </a:pPr>
            <a:r>
              <a:rPr lang="en-US" sz="1800" dirty="0"/>
              <a:t>maintain wellbeing</a:t>
            </a:r>
          </a:p>
          <a:p>
            <a:pPr marL="171450" indent="-171450">
              <a:buFont typeface="Arial" panose="020B0604020202020204" pitchFamily="34" charset="0"/>
              <a:buChar char="•"/>
            </a:pPr>
            <a:r>
              <a:rPr lang="en-US" sz="1800" dirty="0"/>
              <a:t>develop confidence and competence in role</a:t>
            </a:r>
          </a:p>
          <a:p>
            <a:pPr marL="171450" indent="-171450">
              <a:buFont typeface="Arial" panose="020B0604020202020204" pitchFamily="34" charset="0"/>
              <a:buChar char="•"/>
            </a:pPr>
            <a:r>
              <a:rPr lang="en-US" sz="1800" dirty="0"/>
              <a:t>facilitate improved outcomes for those they work with</a:t>
            </a:r>
          </a:p>
          <a:p>
            <a:endParaRPr lang="en-US" sz="1800" dirty="0"/>
          </a:p>
          <a:p>
            <a:endParaRPr lang="en-US" sz="1800" dirty="0"/>
          </a:p>
          <a:p>
            <a:r>
              <a:rPr lang="en-US" sz="1800" dirty="0"/>
              <a:t>It is therefore key that organization’s embrace its importance and that supervisees and supervisors work jointly to ensure quality supervision takes place regularly</a:t>
            </a:r>
            <a:endParaRPr lang="en-GB" sz="1800" dirty="0"/>
          </a:p>
        </p:txBody>
      </p:sp>
      <p:sp>
        <p:nvSpPr>
          <p:cNvPr id="4" name="Slide Number Placeholder 3"/>
          <p:cNvSpPr>
            <a:spLocks noGrp="1"/>
          </p:cNvSpPr>
          <p:nvPr>
            <p:ph type="sldNum" sz="quarter" idx="5"/>
          </p:nvPr>
        </p:nvSpPr>
        <p:spPr/>
        <p:txBody>
          <a:bodyPr/>
          <a:lstStyle/>
          <a:p>
            <a:fld id="{F693829C-CC06-43C9-9A53-9C8EFBC2A826}" type="slidenum">
              <a:rPr lang="en-GB" smtClean="0"/>
              <a:t>4</a:t>
            </a:fld>
            <a:endParaRPr lang="en-GB" dirty="0"/>
          </a:p>
        </p:txBody>
      </p:sp>
    </p:spTree>
    <p:extLst>
      <p:ext uri="{BB962C8B-B14F-4D97-AF65-F5344CB8AC3E}">
        <p14:creationId xmlns:p14="http://schemas.microsoft.com/office/powerpoint/2010/main" val="206379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94783-DD85-CECF-4F58-4DF63003B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131A6-68A2-0788-46C4-24770424A0B1}"/>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8EA8F081-9DE8-33BC-EF4E-C95435BD338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DFE5CA-0D74-405F-A3DE-B9022AF1B367}" type="slidenum">
              <a:t>40</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41</a:t>
            </a:fld>
            <a:endParaRPr lang="en-GB"/>
          </a:p>
        </p:txBody>
      </p:sp>
    </p:spTree>
    <p:extLst>
      <p:ext uri="{BB962C8B-B14F-4D97-AF65-F5344CB8AC3E}">
        <p14:creationId xmlns:p14="http://schemas.microsoft.com/office/powerpoint/2010/main" val="1272964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42</a:t>
            </a:fld>
            <a:endParaRPr lang="en-GB"/>
          </a:p>
        </p:txBody>
      </p:sp>
    </p:spTree>
    <p:extLst>
      <p:ext uri="{BB962C8B-B14F-4D97-AF65-F5344CB8AC3E}">
        <p14:creationId xmlns:p14="http://schemas.microsoft.com/office/powerpoint/2010/main" val="2168455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43</a:t>
            </a:fld>
            <a:endParaRPr lang="en-GB"/>
          </a:p>
        </p:txBody>
      </p:sp>
    </p:spTree>
    <p:extLst>
      <p:ext uri="{BB962C8B-B14F-4D97-AF65-F5344CB8AC3E}">
        <p14:creationId xmlns:p14="http://schemas.microsoft.com/office/powerpoint/2010/main" val="4251375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44</a:t>
            </a:fld>
            <a:endParaRPr lang="en-GB"/>
          </a:p>
        </p:txBody>
      </p:sp>
    </p:spTree>
    <p:extLst>
      <p:ext uri="{BB962C8B-B14F-4D97-AF65-F5344CB8AC3E}">
        <p14:creationId xmlns:p14="http://schemas.microsoft.com/office/powerpoint/2010/main" val="774529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45</a:t>
            </a:fld>
            <a:endParaRPr lang="en-GB"/>
          </a:p>
        </p:txBody>
      </p:sp>
    </p:spTree>
    <p:extLst>
      <p:ext uri="{BB962C8B-B14F-4D97-AF65-F5344CB8AC3E}">
        <p14:creationId xmlns:p14="http://schemas.microsoft.com/office/powerpoint/2010/main" val="1945105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46</a:t>
            </a:fld>
            <a:endParaRPr lang="en-GB"/>
          </a:p>
        </p:txBody>
      </p:sp>
    </p:spTree>
    <p:extLst>
      <p:ext uri="{BB962C8B-B14F-4D97-AF65-F5344CB8AC3E}">
        <p14:creationId xmlns:p14="http://schemas.microsoft.com/office/powerpoint/2010/main" val="2550740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47</a:t>
            </a:fld>
            <a:endParaRPr lang="en-GB"/>
          </a:p>
        </p:txBody>
      </p:sp>
    </p:spTree>
    <p:extLst>
      <p:ext uri="{BB962C8B-B14F-4D97-AF65-F5344CB8AC3E}">
        <p14:creationId xmlns:p14="http://schemas.microsoft.com/office/powerpoint/2010/main" val="3760954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48</a:t>
            </a:fld>
            <a:endParaRPr lang="en-GB"/>
          </a:p>
        </p:txBody>
      </p:sp>
    </p:spTree>
    <p:extLst>
      <p:ext uri="{BB962C8B-B14F-4D97-AF65-F5344CB8AC3E}">
        <p14:creationId xmlns:p14="http://schemas.microsoft.com/office/powerpoint/2010/main" val="2776597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workers avail of a range of professional support systems. The survey listed these and asked respondents to indicate the frequency of which they use these supports. All of these are mechanisms to support supervision, not replace it. As shown in the table below, the most frequently used forms of support are informal and ad hoc consultations and conversations with peers and colleagues. This raises questions about how robust these methods are, how they are recorded and how can the quality be assured.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While holding to a clear set of supervision standards, principles, and functions, the policy provides a flexible approach to supervision arrangements designed to allow a service and its teams to plan a model of supervision that will work best in their settings. Group supervision in</a:t>
            </a:r>
            <a:r>
              <a:rPr lang="en-GB" sz="1200" b="1" baseline="0" dirty="0"/>
              <a:t> encouraged to be used to enhance Individual supervision</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49</a:t>
            </a:fld>
            <a:endParaRPr lang="en-GB"/>
          </a:p>
        </p:txBody>
      </p:sp>
    </p:spTree>
    <p:extLst>
      <p:ext uri="{BB962C8B-B14F-4D97-AF65-F5344CB8AC3E}">
        <p14:creationId xmlns:p14="http://schemas.microsoft.com/office/powerpoint/2010/main" val="325070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Later Paula McFadden will share further research in relation to supervision….but the supervision policy references SCIE research indicating that good quality, regular supervision -</a:t>
            </a:r>
          </a:p>
          <a:p>
            <a:endParaRPr lang="en-US" sz="1800" dirty="0"/>
          </a:p>
          <a:p>
            <a:pPr marL="285750" indent="-285750">
              <a:buFont typeface="Arial" panose="020B0604020202020204" pitchFamily="34" charset="0"/>
              <a:buChar char="•"/>
            </a:pPr>
            <a:r>
              <a:rPr lang="en-US" sz="1800" dirty="0"/>
              <a:t>Can reduce staff turnover</a:t>
            </a:r>
          </a:p>
          <a:p>
            <a:endParaRPr lang="en-US" sz="1800" dirty="0"/>
          </a:p>
          <a:p>
            <a:pPr marL="285750" indent="-285750">
              <a:buFont typeface="Arial" panose="020B0604020202020204" pitchFamily="34" charset="0"/>
              <a:buChar char="•"/>
            </a:pPr>
            <a:r>
              <a:rPr lang="en-US" sz="1800" dirty="0"/>
              <a:t>Improve worker effectiveness</a:t>
            </a:r>
          </a:p>
          <a:p>
            <a:endParaRPr lang="en-US" sz="1800" dirty="0"/>
          </a:p>
          <a:p>
            <a:pPr marL="285750" indent="-285750">
              <a:buFont typeface="Arial" panose="020B0604020202020204" pitchFamily="34" charset="0"/>
              <a:buChar char="•"/>
            </a:pPr>
            <a:r>
              <a:rPr lang="en-US" sz="1800" dirty="0"/>
              <a:t>Works best when there is a positive relationship between supervisor and supervisee</a:t>
            </a:r>
          </a:p>
          <a:p>
            <a:r>
              <a:rPr lang="en-US" sz="1800" dirty="0">
                <a:solidFill>
                  <a:srgbClr val="FF0000"/>
                </a:solidFill>
              </a:rPr>
              <a:t>Next slide continues these points</a:t>
            </a:r>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5</a:t>
            </a:fld>
            <a:endParaRPr lang="en-GB"/>
          </a:p>
        </p:txBody>
      </p:sp>
    </p:spTree>
    <p:extLst>
      <p:ext uri="{BB962C8B-B14F-4D97-AF65-F5344CB8AC3E}">
        <p14:creationId xmlns:p14="http://schemas.microsoft.com/office/powerpoint/2010/main" val="281646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“Know one knows</a:t>
            </a:r>
            <a:r>
              <a:rPr lang="en-GB" sz="1200" b="0" i="0" kern="1200" baseline="0" dirty="0">
                <a:solidFill>
                  <a:schemeClr val="tx1"/>
                </a:solidFill>
                <a:effectLst/>
                <a:latin typeface="+mn-lt"/>
                <a:ea typeface="+mn-ea"/>
                <a:cs typeface="+mn-cs"/>
              </a:rPr>
              <a:t> as much as all of us do” </a:t>
            </a:r>
            <a:r>
              <a:rPr lang="en-GB" sz="1200" b="0" i="0" kern="1200" dirty="0">
                <a:solidFill>
                  <a:schemeClr val="tx1"/>
                </a:solidFill>
                <a:effectLst/>
                <a:latin typeface="+mn-lt"/>
                <a:ea typeface="+mn-ea"/>
                <a:cs typeface="+mn-cs"/>
              </a:rPr>
              <a:t>Needs</a:t>
            </a:r>
            <a:r>
              <a:rPr lang="en-GB" sz="1200" b="0" i="0" kern="1200" baseline="0" dirty="0">
                <a:solidFill>
                  <a:schemeClr val="tx1"/>
                </a:solidFill>
                <a:effectLst/>
                <a:latin typeface="+mn-lt"/>
                <a:ea typeface="+mn-ea"/>
                <a:cs typeface="+mn-cs"/>
              </a:rPr>
              <a:t> to have safety in the group: </a:t>
            </a:r>
            <a:r>
              <a:rPr lang="en-GB" sz="1200" b="0" i="0" kern="1200" dirty="0">
                <a:solidFill>
                  <a:schemeClr val="tx1"/>
                </a:solidFill>
                <a:effectLst/>
                <a:latin typeface="+mn-lt"/>
                <a:ea typeface="+mn-ea"/>
                <a:cs typeface="+mn-cs"/>
              </a:rPr>
              <a:t>The underlying assumptions that ‘people do the best they can with the resources they have' and ‘it's OK to make mistakes' need to be present. The degree of effectiveness of the peer supervision is directly related to the degree to which supervisees feel safe in sharing their incompetence in front of their peers and thus exposing themselves to their learning edges.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Poppins" panose="020B0604020202020204" charset="0"/>
                <a:cs typeface="Poppins" panose="020B0604020202020204" charset="0"/>
              </a:rPr>
              <a:t>The goal of the session may be to solve problems, plan work and set priorities, learn from others or make decisions</a:t>
            </a:r>
          </a:p>
          <a:p>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50</a:t>
            </a:fld>
            <a:endParaRPr lang="en-GB"/>
          </a:p>
        </p:txBody>
      </p:sp>
    </p:spTree>
    <p:extLst>
      <p:ext uri="{BB962C8B-B14F-4D97-AF65-F5344CB8AC3E}">
        <p14:creationId xmlns:p14="http://schemas.microsoft.com/office/powerpoint/2010/main" val="1650002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Needs</a:t>
            </a:r>
            <a:r>
              <a:rPr lang="en-GB" sz="1200" b="0" i="0" kern="1200" baseline="0" dirty="0">
                <a:solidFill>
                  <a:schemeClr val="tx1"/>
                </a:solidFill>
                <a:effectLst/>
                <a:latin typeface="+mn-lt"/>
                <a:ea typeface="+mn-ea"/>
                <a:cs typeface="+mn-cs"/>
              </a:rPr>
              <a:t> to have safety in the group: </a:t>
            </a:r>
            <a:r>
              <a:rPr lang="en-GB" sz="1200" b="0" i="0" kern="1200" dirty="0">
                <a:solidFill>
                  <a:schemeClr val="tx1"/>
                </a:solidFill>
                <a:effectLst/>
                <a:latin typeface="+mn-lt"/>
                <a:ea typeface="+mn-ea"/>
                <a:cs typeface="+mn-cs"/>
              </a:rPr>
              <a:t>The underlying assumptions that ‘people do the best they can with the resources they have' and ‘it's OK to make mistakes' need to be present. The degree of effectiveness of the peer supervision is directly related to the degree to which supervisees feel safe in sharing their incompetence in front of their peers and thus exposing themselves to their learning edges.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Challenges if structure</a:t>
            </a:r>
            <a:r>
              <a:rPr lang="en-GB" sz="1200" b="0" i="0" kern="1200" baseline="0" dirty="0">
                <a:solidFill>
                  <a:schemeClr val="tx1"/>
                </a:solidFill>
                <a:effectLst/>
                <a:latin typeface="+mn-lt"/>
                <a:ea typeface="+mn-ea"/>
                <a:cs typeface="+mn-cs"/>
              </a:rPr>
              <a:t> and agreement is not in place. </a:t>
            </a:r>
            <a:r>
              <a:rPr lang="en-GB" sz="1200" b="0" i="0" kern="1200" dirty="0">
                <a:solidFill>
                  <a:schemeClr val="tx1"/>
                </a:solidFill>
                <a:effectLst/>
                <a:latin typeface="+mn-lt"/>
                <a:ea typeface="+mn-ea"/>
                <a:cs typeface="+mn-cs"/>
              </a:rPr>
              <a:t>For the facilitator, challenges can include being more demanding because of the multiple dynamics, it can confuse boundaries of responsibility and structures or require them to focus on individual and group dynamics at the same time. For the group, it can reflect or amplify dysfunctional team processes, be dominated by a few loud voices, allowing others to hide, or can make it seem less relevant to group members who are at different stages of professional development </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Both</a:t>
            </a:r>
            <a:r>
              <a:rPr lang="en-GB" baseline="0" dirty="0"/>
              <a:t> need to have an agreed structure and purpose – Why are we here, what are we trying to achieve , how will we best do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are established models, some may feel clunky when getting used to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Within team or between </a:t>
            </a:r>
            <a:r>
              <a:rPr lang="en-GB" baseline="0" dirty="0" err="1"/>
              <a:t>sw</a:t>
            </a:r>
            <a:r>
              <a:rPr lang="en-GB" baseline="0" dirty="0"/>
              <a:t> and other professionals from other disciplines</a:t>
            </a:r>
          </a:p>
          <a:p>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51</a:t>
            </a:fld>
            <a:endParaRPr lang="en-GB"/>
          </a:p>
        </p:txBody>
      </p:sp>
    </p:spTree>
    <p:extLst>
      <p:ext uri="{BB962C8B-B14F-4D97-AF65-F5344CB8AC3E}">
        <p14:creationId xmlns:p14="http://schemas.microsoft.com/office/powerpoint/2010/main" val="1248775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dirty="0">
                <a:solidFill>
                  <a:schemeClr val="tx1"/>
                </a:solidFill>
                <a:effectLst/>
                <a:latin typeface="+mn-lt"/>
                <a:ea typeface="+mn-ea"/>
                <a:cs typeface="+mn-cs"/>
              </a:rPr>
              <a:t>The impact of the group process may foster a sense of team cohesion and reduce the risk of dependence upon an individual supervisor. It can expand the skills and knowledge base of group members and may increase the pool of options and ideas. It may also help the development of more innovative practice. However, there are disadvantages. (Morrison, 2005; Davys and </a:t>
            </a:r>
            <a:r>
              <a:rPr lang="en-GB" sz="1100" b="0" i="0" kern="1200" dirty="0" err="1">
                <a:solidFill>
                  <a:schemeClr val="tx1"/>
                </a:solidFill>
                <a:effectLst/>
                <a:latin typeface="+mn-lt"/>
                <a:ea typeface="+mn-ea"/>
                <a:cs typeface="+mn-cs"/>
              </a:rPr>
              <a:t>Beddoe</a:t>
            </a:r>
            <a:r>
              <a:rPr lang="en-GB" sz="1100" b="0" i="0" kern="1200" dirty="0">
                <a:solidFill>
                  <a:schemeClr val="tx1"/>
                </a:solidFill>
                <a:effectLst/>
                <a:latin typeface="+mn-lt"/>
                <a:ea typeface="+mn-ea"/>
                <a:cs typeface="+mn-cs"/>
              </a:rPr>
              <a:t>,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enables supervisees to “think aloud”, or reflect with colleagues, about their practice both to better understand or assess the difficulties that clients are experiencing and to improve the subsequent service provided (</a:t>
            </a:r>
            <a:r>
              <a:rPr lang="en-GB" sz="1200" kern="1200" dirty="0" err="1">
                <a:solidFill>
                  <a:schemeClr val="tx1"/>
                </a:solidFill>
                <a:effectLst/>
                <a:latin typeface="+mn-lt"/>
                <a:ea typeface="+mn-ea"/>
                <a:cs typeface="+mn-cs"/>
              </a:rPr>
              <a:t>Beddoe</a:t>
            </a:r>
            <a:r>
              <a:rPr lang="en-GB" sz="1200" kern="1200" dirty="0">
                <a:solidFill>
                  <a:schemeClr val="tx1"/>
                </a:solidFill>
                <a:effectLst/>
                <a:latin typeface="+mn-lt"/>
                <a:ea typeface="+mn-ea"/>
                <a:cs typeface="+mn-cs"/>
              </a:rPr>
              <a:t> &amp; Davys,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p>
        </p:txBody>
      </p:sp>
      <p:sp>
        <p:nvSpPr>
          <p:cNvPr id="4" name="Slide Number Placeholder 3"/>
          <p:cNvSpPr>
            <a:spLocks noGrp="1"/>
          </p:cNvSpPr>
          <p:nvPr>
            <p:ph type="sldNum" sz="quarter" idx="10"/>
          </p:nvPr>
        </p:nvSpPr>
        <p:spPr/>
        <p:txBody>
          <a:bodyPr/>
          <a:lstStyle/>
          <a:p>
            <a:fld id="{7BCC50DA-27BC-489E-AE19-503A757E4D5D}" type="slidenum">
              <a:rPr lang="en-GB" smtClean="0"/>
              <a:t>52</a:t>
            </a:fld>
            <a:endParaRPr lang="en-GB"/>
          </a:p>
        </p:txBody>
      </p:sp>
    </p:spTree>
    <p:extLst>
      <p:ext uri="{BB962C8B-B14F-4D97-AF65-F5344CB8AC3E}">
        <p14:creationId xmlns:p14="http://schemas.microsoft.com/office/powerpoint/2010/main" val="35219968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53</a:t>
            </a:fld>
            <a:endParaRPr lang="en-GB"/>
          </a:p>
        </p:txBody>
      </p:sp>
    </p:spTree>
    <p:extLst>
      <p:ext uri="{BB962C8B-B14F-4D97-AF65-F5344CB8AC3E}">
        <p14:creationId xmlns:p14="http://schemas.microsoft.com/office/powerpoint/2010/main" val="2771350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Practice is complex and often crises driven</a:t>
            </a:r>
          </a:p>
          <a:p>
            <a:r>
              <a:rPr lang="en-GB" sz="1200" dirty="0"/>
              <a:t>Individual supervision becomes task focused</a:t>
            </a:r>
          </a:p>
          <a:p>
            <a:r>
              <a:rPr lang="en-GB" sz="1200" dirty="0"/>
              <a:t>Less time for reflective space</a:t>
            </a:r>
          </a:p>
          <a:p>
            <a:endParaRPr lang="en-GB" dirty="0"/>
          </a:p>
          <a:p>
            <a:r>
              <a:rPr lang="en-GB" dirty="0"/>
              <a:t>Reflective</a:t>
            </a:r>
            <a:r>
              <a:rPr lang="en-GB" baseline="0" dirty="0"/>
              <a:t> discussion and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for example, group discussion of cases or debriefings) can play a significant part in encouraging reflective practice and in providing support, and ad hoc supervision (where advice or guidance is sought as and when it is needed) plays a crucial role in the day-to-day work of practitioners and supervisors </a:t>
            </a:r>
            <a:r>
              <a:rPr lang="en-GB" sz="1200" b="0" u="sng" kern="1200" dirty="0">
                <a:solidFill>
                  <a:schemeClr val="tx1"/>
                </a:solidFill>
                <a:effectLst/>
                <a:latin typeface="+mn-lt"/>
                <a:ea typeface="+mn-ea"/>
                <a:cs typeface="+mn-cs"/>
                <a:hlinkClick r:id="rId3"/>
              </a:rPr>
              <a:t>Getting the most out of supervision</a:t>
            </a:r>
            <a:r>
              <a:rPr lang="en-GB" sz="1200" b="1" u="sng" kern="1200" dirty="0">
                <a:solidFill>
                  <a:schemeClr val="tx1"/>
                </a:solidFill>
                <a:effectLst/>
                <a:latin typeface="+mn-lt"/>
                <a:ea typeface="+mn-ea"/>
                <a:cs typeface="+mn-cs"/>
                <a:hlinkClick r:id="rId3"/>
              </a:rPr>
              <a:t> - </a:t>
            </a:r>
            <a:r>
              <a:rPr lang="en-GB" sz="1200" b="1" u="sng" kern="1200" dirty="0" err="1">
                <a:solidFill>
                  <a:schemeClr val="tx1"/>
                </a:solidFill>
                <a:effectLst/>
                <a:latin typeface="+mn-lt"/>
                <a:ea typeface="+mn-ea"/>
                <a:cs typeface="+mn-cs"/>
                <a:hlinkClick r:id="rId3"/>
              </a:rPr>
              <a:t>RiPfA</a:t>
            </a:r>
            <a:endParaRPr lang="en-GB" sz="1200" b="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54</a:t>
            </a:fld>
            <a:endParaRPr lang="en-GB"/>
          </a:p>
        </p:txBody>
      </p:sp>
    </p:spTree>
    <p:extLst>
      <p:ext uri="{BB962C8B-B14F-4D97-AF65-F5344CB8AC3E}">
        <p14:creationId xmlns:p14="http://schemas.microsoft.com/office/powerpoint/2010/main" val="1888795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4</a:t>
            </a:r>
            <a:r>
              <a:rPr lang="en-GB" baseline="0" dirty="0"/>
              <a:t> C </a:t>
            </a:r>
            <a:r>
              <a:rPr lang="en-GB" sz="1200" b="0" i="0" kern="1200" dirty="0">
                <a:solidFill>
                  <a:schemeClr val="tx1"/>
                </a:solidFill>
                <a:effectLst/>
                <a:latin typeface="+mn-lt"/>
                <a:ea typeface="+mn-ea"/>
                <a:cs typeface="+mn-cs"/>
              </a:rPr>
              <a:t>increase confidence, competence, compassion, and creativity </a:t>
            </a:r>
            <a:r>
              <a:rPr lang="en-GB" sz="1200" b="0" i="0" kern="1200" dirty="0" err="1">
                <a:solidFill>
                  <a:schemeClr val="tx1"/>
                </a:solidFill>
                <a:effectLst/>
                <a:latin typeface="+mn-lt"/>
                <a:ea typeface="+mn-ea"/>
                <a:cs typeface="+mn-cs"/>
              </a:rPr>
              <a:t>Bridgid</a:t>
            </a:r>
            <a:r>
              <a:rPr lang="en-GB" sz="1200" b="0" i="0" kern="1200" baseline="0" dirty="0">
                <a:solidFill>
                  <a:schemeClr val="tx1"/>
                </a:solidFill>
                <a:effectLst/>
                <a:latin typeface="+mn-lt"/>
                <a:ea typeface="+mn-ea"/>
                <a:cs typeface="+mn-cs"/>
              </a:rPr>
              <a:t> Proctor, who also suggested that engaging in group supervision that worked well, promoted participants to make better use of individual supervision</a:t>
            </a:r>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55</a:t>
            </a:fld>
            <a:endParaRPr lang="en-GB"/>
          </a:p>
        </p:txBody>
      </p:sp>
    </p:spTree>
    <p:extLst>
      <p:ext uri="{BB962C8B-B14F-4D97-AF65-F5344CB8AC3E}">
        <p14:creationId xmlns:p14="http://schemas.microsoft.com/office/powerpoint/2010/main" val="305019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56</a:t>
            </a:fld>
            <a:endParaRPr lang="en-GB"/>
          </a:p>
        </p:txBody>
      </p:sp>
    </p:spTree>
    <p:extLst>
      <p:ext uri="{BB962C8B-B14F-4D97-AF65-F5344CB8AC3E}">
        <p14:creationId xmlns:p14="http://schemas.microsoft.com/office/powerpoint/2010/main" val="912566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CC50DA-27BC-489E-AE19-503A757E4D5D}" type="slidenum">
              <a:rPr lang="en-GB" smtClean="0"/>
              <a:t>57</a:t>
            </a:fld>
            <a:endParaRPr lang="en-GB"/>
          </a:p>
        </p:txBody>
      </p:sp>
    </p:spTree>
    <p:extLst>
      <p:ext uri="{BB962C8B-B14F-4D97-AF65-F5344CB8AC3E}">
        <p14:creationId xmlns:p14="http://schemas.microsoft.com/office/powerpoint/2010/main" val="2696192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B61DD6-4985-44F5-8F91-EBD892A55B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276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59</a:t>
            </a:fld>
            <a:endParaRPr lang="en-GB"/>
          </a:p>
        </p:txBody>
      </p:sp>
    </p:spTree>
    <p:extLst>
      <p:ext uri="{BB962C8B-B14F-4D97-AF65-F5344CB8AC3E}">
        <p14:creationId xmlns:p14="http://schemas.microsoft.com/office/powerpoint/2010/main" val="213196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a:p>
            <a:pPr marL="171450" indent="-171450">
              <a:buFont typeface="Arial" panose="020B0604020202020204" pitchFamily="34" charset="0"/>
              <a:buChar char="•"/>
            </a:pPr>
            <a:r>
              <a:rPr lang="en-GB" sz="2000" dirty="0"/>
              <a:t>Works best where it promotes reflection</a:t>
            </a:r>
          </a:p>
          <a:p>
            <a:endParaRPr lang="en-GB" sz="2000" dirty="0"/>
          </a:p>
          <a:p>
            <a:pPr marL="171450" indent="-171450">
              <a:buFont typeface="Arial" panose="020B0604020202020204" pitchFamily="34" charset="0"/>
              <a:buChar char="•"/>
            </a:pPr>
            <a:r>
              <a:rPr lang="en-GB" sz="2000" dirty="0"/>
              <a:t>Where  expert knowledge is shared </a:t>
            </a:r>
          </a:p>
          <a:p>
            <a:endParaRPr lang="en-GB" sz="2000" dirty="0"/>
          </a:p>
          <a:p>
            <a:pPr marL="342900" indent="-342900">
              <a:buFont typeface="Arial" panose="020B0604020202020204" pitchFamily="34" charset="0"/>
              <a:buChar char="•"/>
            </a:pPr>
            <a:r>
              <a:rPr lang="en-GB" sz="2000" dirty="0"/>
              <a:t>Promotes better outcomes for those we work with</a:t>
            </a:r>
          </a:p>
        </p:txBody>
      </p:sp>
      <p:sp>
        <p:nvSpPr>
          <p:cNvPr id="4" name="Slide Number Placeholder 3"/>
          <p:cNvSpPr>
            <a:spLocks noGrp="1"/>
          </p:cNvSpPr>
          <p:nvPr>
            <p:ph type="sldNum" sz="quarter" idx="5"/>
          </p:nvPr>
        </p:nvSpPr>
        <p:spPr/>
        <p:txBody>
          <a:bodyPr/>
          <a:lstStyle/>
          <a:p>
            <a:fld id="{F693829C-CC06-43C9-9A53-9C8EFBC2A826}" type="slidenum">
              <a:rPr lang="en-GB" smtClean="0"/>
              <a:t>6</a:t>
            </a:fld>
            <a:endParaRPr lang="en-GB"/>
          </a:p>
        </p:txBody>
      </p:sp>
    </p:spTree>
    <p:extLst>
      <p:ext uri="{BB962C8B-B14F-4D97-AF65-F5344CB8AC3E}">
        <p14:creationId xmlns:p14="http://schemas.microsoft.com/office/powerpoint/2010/main" val="29698094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60</a:t>
            </a:fld>
            <a:endParaRPr lang="en-GB"/>
          </a:p>
        </p:txBody>
      </p:sp>
    </p:spTree>
    <p:extLst>
      <p:ext uri="{BB962C8B-B14F-4D97-AF65-F5344CB8AC3E}">
        <p14:creationId xmlns:p14="http://schemas.microsoft.com/office/powerpoint/2010/main" val="41858206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61</a:t>
            </a:fld>
            <a:endParaRPr lang="en-GB"/>
          </a:p>
        </p:txBody>
      </p:sp>
    </p:spTree>
    <p:extLst>
      <p:ext uri="{BB962C8B-B14F-4D97-AF65-F5344CB8AC3E}">
        <p14:creationId xmlns:p14="http://schemas.microsoft.com/office/powerpoint/2010/main" val="7615111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62</a:t>
            </a:fld>
            <a:endParaRPr lang="en-GB"/>
          </a:p>
        </p:txBody>
      </p:sp>
    </p:spTree>
    <p:extLst>
      <p:ext uri="{BB962C8B-B14F-4D97-AF65-F5344CB8AC3E}">
        <p14:creationId xmlns:p14="http://schemas.microsoft.com/office/powerpoint/2010/main" val="3505645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93829C-CC06-43C9-9A53-9C8EFBC2A826}" type="slidenum">
              <a:rPr lang="en-GB" smtClean="0"/>
              <a:t>63</a:t>
            </a:fld>
            <a:endParaRPr lang="en-GB"/>
          </a:p>
        </p:txBody>
      </p:sp>
    </p:spTree>
    <p:extLst>
      <p:ext uri="{BB962C8B-B14F-4D97-AF65-F5344CB8AC3E}">
        <p14:creationId xmlns:p14="http://schemas.microsoft.com/office/powerpoint/2010/main" val="239360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879" y="4784070"/>
            <a:ext cx="5447030" cy="4093553"/>
          </a:xfrm>
        </p:spPr>
        <p:txBody>
          <a:bodyPr/>
          <a:lstStyle/>
          <a:p>
            <a:r>
              <a:rPr lang="en-US" sz="1600" dirty="0"/>
              <a:t>Key to good quality supervision is the role of the supervisor. </a:t>
            </a:r>
          </a:p>
          <a:p>
            <a:endParaRPr lang="en-US" sz="1600" dirty="0"/>
          </a:p>
          <a:p>
            <a:r>
              <a:rPr lang="en-US" sz="1600" dirty="0"/>
              <a:t>The supervisory role is a highly responsible one that requires strong SW skills, knowledge and values</a:t>
            </a:r>
          </a:p>
          <a:p>
            <a:endParaRPr lang="en-US" sz="1600" dirty="0"/>
          </a:p>
          <a:p>
            <a:r>
              <a:rPr lang="en-US" sz="1600" dirty="0"/>
              <a:t>A supervisor should</a:t>
            </a:r>
          </a:p>
          <a:p>
            <a:endParaRPr lang="en-US" sz="1600" dirty="0"/>
          </a:p>
          <a:p>
            <a:r>
              <a:rPr lang="en-US" sz="1600" dirty="0"/>
              <a:t>- develop a positive, reflective and developmental relationship with the supervisee</a:t>
            </a:r>
          </a:p>
          <a:p>
            <a:endParaRPr lang="en-US" sz="1600" dirty="0"/>
          </a:p>
          <a:p>
            <a:r>
              <a:rPr lang="en-US" sz="1600" dirty="0"/>
              <a:t>- provide direction, guidance and support  - but promote independent decision making and confidence in role</a:t>
            </a:r>
          </a:p>
          <a:p>
            <a:endParaRPr lang="en-US" sz="1600" dirty="0"/>
          </a:p>
          <a:p>
            <a:r>
              <a:rPr lang="en-US" sz="1600" dirty="0"/>
              <a:t>-promote the use of up to date knowledge and research to promote best practice</a:t>
            </a:r>
          </a:p>
          <a:p>
            <a:r>
              <a:rPr lang="en-US" sz="1600" dirty="0">
                <a:solidFill>
                  <a:srgbClr val="FF0000"/>
                </a:solidFill>
              </a:rPr>
              <a:t>Continues on next page</a:t>
            </a:r>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7</a:t>
            </a:fld>
            <a:endParaRPr lang="en-GB"/>
          </a:p>
        </p:txBody>
      </p:sp>
    </p:spTree>
    <p:extLst>
      <p:ext uri="{BB962C8B-B14F-4D97-AF65-F5344CB8AC3E}">
        <p14:creationId xmlns:p14="http://schemas.microsoft.com/office/powerpoint/2010/main" val="423931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 good supervisor:</a:t>
            </a:r>
          </a:p>
          <a:p>
            <a:endParaRPr lang="en-US" dirty="0"/>
          </a:p>
          <a:p>
            <a:endParaRPr lang="en-US" dirty="0"/>
          </a:p>
          <a:p>
            <a:r>
              <a:rPr lang="en-GB" dirty="0"/>
              <a:t>- </a:t>
            </a:r>
            <a:r>
              <a:rPr lang="en-GB" sz="1600" dirty="0"/>
              <a:t>enables reflection, learning &amp; development</a:t>
            </a:r>
          </a:p>
          <a:p>
            <a:endParaRPr lang="en-GB" sz="1600" dirty="0"/>
          </a:p>
          <a:p>
            <a:r>
              <a:rPr lang="en-GB" sz="1600" dirty="0"/>
              <a:t>- models and adheres to </a:t>
            </a:r>
            <a:r>
              <a:rPr lang="en-GB" sz="1600" dirty="0" err="1"/>
              <a:t>sw</a:t>
            </a:r>
            <a:r>
              <a:rPr lang="en-GB" sz="1600" dirty="0"/>
              <a:t> values, attitudes and behaviours</a:t>
            </a:r>
          </a:p>
          <a:p>
            <a:endParaRPr lang="en-GB" sz="1600" dirty="0"/>
          </a:p>
          <a:p>
            <a:r>
              <a:rPr lang="en-GB" sz="1600" dirty="0"/>
              <a:t>- understands that the </a:t>
            </a:r>
            <a:r>
              <a:rPr lang="en-GB" sz="1600" dirty="0" err="1"/>
              <a:t>sw</a:t>
            </a:r>
            <a:r>
              <a:rPr lang="en-GB" sz="1600" dirty="0"/>
              <a:t> role can impact of well-being and addresses it in supervision</a:t>
            </a:r>
          </a:p>
          <a:p>
            <a:endParaRPr lang="en-GB" sz="1600" dirty="0"/>
          </a:p>
          <a:p>
            <a:endParaRPr lang="en-GB" sz="1600" dirty="0"/>
          </a:p>
          <a:p>
            <a:endParaRPr lang="en-GB" dirty="0"/>
          </a:p>
          <a:p>
            <a:endParaRPr lang="en-GB" dirty="0"/>
          </a:p>
        </p:txBody>
      </p:sp>
      <p:sp>
        <p:nvSpPr>
          <p:cNvPr id="4" name="Slide Number Placeholder 3"/>
          <p:cNvSpPr>
            <a:spLocks noGrp="1"/>
          </p:cNvSpPr>
          <p:nvPr>
            <p:ph type="sldNum" sz="quarter" idx="5"/>
          </p:nvPr>
        </p:nvSpPr>
        <p:spPr/>
        <p:txBody>
          <a:bodyPr/>
          <a:lstStyle/>
          <a:p>
            <a:fld id="{F693829C-CC06-43C9-9A53-9C8EFBC2A826}" type="slidenum">
              <a:rPr lang="en-GB" smtClean="0"/>
              <a:t>8</a:t>
            </a:fld>
            <a:endParaRPr lang="en-GB"/>
          </a:p>
        </p:txBody>
      </p:sp>
    </p:spTree>
    <p:extLst>
      <p:ext uri="{BB962C8B-B14F-4D97-AF65-F5344CB8AC3E}">
        <p14:creationId xmlns:p14="http://schemas.microsoft.com/office/powerpoint/2010/main" val="1858751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1175" y="1287463"/>
            <a:ext cx="5961063" cy="3354387"/>
          </a:xfrm>
        </p:spPr>
      </p:sp>
      <p:sp>
        <p:nvSpPr>
          <p:cNvPr id="3" name="Notes Placeholder 2"/>
          <p:cNvSpPr>
            <a:spLocks noGrp="1"/>
          </p:cNvSpPr>
          <p:nvPr>
            <p:ph type="body" idx="1"/>
          </p:nvPr>
        </p:nvSpPr>
        <p:spPr>
          <a:xfrm>
            <a:off x="680879" y="4784070"/>
            <a:ext cx="5447030" cy="4219388"/>
          </a:xfrm>
        </p:spPr>
        <p:txBody>
          <a:bodyPr/>
          <a:lstStyle/>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Just to provide you with some b</a:t>
            </a:r>
            <a:r>
              <a:rPr lang="en-US" kern="100" dirty="0">
                <a:effectLst/>
                <a:latin typeface="Calibri" panose="020F0502020204030204" pitchFamily="34" charset="0"/>
                <a:ea typeface="Calibri" panose="020F0502020204030204" pitchFamily="34" charset="0"/>
                <a:cs typeface="Times New Roman" panose="02020603050405020304" pitchFamily="18" charset="0"/>
              </a:rPr>
              <a:t>ackground context to the new policy…..</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kern="100" dirty="0">
                <a:effectLst/>
                <a:latin typeface="Calibri" panose="020F0502020204030204" pitchFamily="34" charset="0"/>
                <a:ea typeface="Calibri" panose="020F0502020204030204" pitchFamily="34" charset="0"/>
                <a:cs typeface="Times New Roman" panose="02020603050405020304" pitchFamily="18" charset="0"/>
              </a:rPr>
              <a:t>A key priority of the Social Work Strategy (DOH 2016) was to strengthen the capacity and capability of the workforce and</a:t>
            </a:r>
            <a:r>
              <a:rPr lang="en-US" kern="100" dirty="0">
                <a:effectLst/>
                <a:latin typeface="Calibri" panose="020F0502020204030204" pitchFamily="34" charset="0"/>
                <a:ea typeface="Calibri" panose="020F0502020204030204" pitchFamily="34" charset="0"/>
                <a:cs typeface="Times New Roman" panose="02020603050405020304" pitchFamily="18" charset="0"/>
              </a:rPr>
              <a:t> at that time</a:t>
            </a:r>
            <a:r>
              <a:rPr lang="en-US" kern="100" dirty="0">
                <a:latin typeface="Calibri" panose="020F0502020204030204" pitchFamily="34" charset="0"/>
                <a:ea typeface="Calibri" panose="020F0502020204030204" pitchFamily="34" charset="0"/>
                <a:cs typeface="Times New Roman" panose="02020603050405020304" pitchFamily="18" charset="0"/>
              </a:rPr>
              <a:t> </a:t>
            </a:r>
            <a:r>
              <a:rPr lang="en-US" kern="100" dirty="0">
                <a:effectLst/>
                <a:latin typeface="Calibri" panose="020F0502020204030204" pitchFamily="34" charset="0"/>
                <a:ea typeface="Calibri" panose="020F0502020204030204" pitchFamily="34" charset="0"/>
                <a:cs typeface="Times New Roman" panose="02020603050405020304" pitchFamily="18" charset="0"/>
              </a:rPr>
              <a:t>there was a sense that the existing </a:t>
            </a:r>
            <a:r>
              <a:rPr lang="en-US" kern="100" dirty="0" err="1">
                <a:effectLst/>
                <a:latin typeface="Calibri" panose="020F0502020204030204" pitchFamily="34" charset="0"/>
                <a:ea typeface="Calibri" panose="020F0502020204030204" pitchFamily="34" charset="0"/>
                <a:cs typeface="Times New Roman" panose="02020603050405020304" pitchFamily="18" charset="0"/>
              </a:rPr>
              <a:t>sw</a:t>
            </a:r>
            <a:r>
              <a:rPr lang="en-US" kern="100" dirty="0">
                <a:effectLst/>
                <a:latin typeface="Calibri" panose="020F0502020204030204" pitchFamily="34" charset="0"/>
                <a:ea typeface="Calibri" panose="020F0502020204030204" pitchFamily="34" charset="0"/>
                <a:cs typeface="Times New Roman" panose="02020603050405020304" pitchFamily="18" charset="0"/>
              </a:rPr>
              <a:t> supervision policy was not completely relevant to contemporary practice</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So two regional surveys of supervision in social work were undertaken in 2018 and 2019 And I will talk more about those in my next 2 slides</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In 2019 regional working groups developed a draft policy and guidance – many of those involved in those groups are present today and I would like to take the opportunity to thank all those who worked to develop the draft policy and guidance at that time.</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COVID 19 crisis delayed further policy development – instead the draft policy was piloted in sites across H&amp;SCT’s to provide assurance that policy recommendations would be effective and fit for purpose, and </a:t>
            </a:r>
            <a:r>
              <a:rPr lang="en-GB" dirty="0">
                <a:effectLst/>
                <a:latin typeface="Calibri" panose="020F0502020204030204" pitchFamily="34" charset="0"/>
                <a:ea typeface="Calibri" panose="020F0502020204030204" pitchFamily="34" charset="0"/>
                <a:cs typeface="Times New Roman" panose="02020603050405020304" pitchFamily="18" charset="0"/>
              </a:rPr>
              <a:t>the policy and guidance were amended to reflect that feedback between 2019-23</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Arial" panose="020B0604020202020204" pitchFamily="34" charset="0"/>
              <a:buChar char="•"/>
              <a:tabLst>
                <a:tab pos="457200" algn="l"/>
              </a:tabLst>
            </a:pPr>
            <a:r>
              <a:rPr lang="en-GB" sz="1400" dirty="0">
                <a:latin typeface="Calibri" panose="020F0502020204030204" pitchFamily="34" charset="0"/>
                <a:cs typeface="Times New Roman" panose="02020603050405020304" pitchFamily="18" charset="0"/>
              </a:rPr>
              <a:t>Today marks the completion of that  work with the launch of the policy</a:t>
            </a:r>
            <a:endParaRPr lang="en-GB" sz="1400" dirty="0"/>
          </a:p>
        </p:txBody>
      </p:sp>
      <p:sp>
        <p:nvSpPr>
          <p:cNvPr id="4" name="Slide Number Placeholder 3"/>
          <p:cNvSpPr>
            <a:spLocks noGrp="1"/>
          </p:cNvSpPr>
          <p:nvPr>
            <p:ph type="sldNum" sz="quarter" idx="5"/>
          </p:nvPr>
        </p:nvSpPr>
        <p:spPr/>
        <p:txBody>
          <a:bodyPr/>
          <a:lstStyle/>
          <a:p>
            <a:fld id="{F693829C-CC06-43C9-9A53-9C8EFBC2A826}" type="slidenum">
              <a:rPr lang="en-GB" smtClean="0"/>
              <a:t>9</a:t>
            </a:fld>
            <a:endParaRPr lang="en-GB"/>
          </a:p>
        </p:txBody>
      </p:sp>
    </p:spTree>
    <p:extLst>
      <p:ext uri="{BB962C8B-B14F-4D97-AF65-F5344CB8AC3E}">
        <p14:creationId xmlns:p14="http://schemas.microsoft.com/office/powerpoint/2010/main" val="40941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DC3DCE9-E62C-49B7-A5E6-BF924A783238}" type="datetimeFigureOut">
              <a:rPr lang="en-GB" smtClean="0"/>
              <a:t>12/03/2024</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C76C851C-4D0F-4389-8223-5ECF522FB584}" type="slidenum">
              <a:rPr lang="en-GB" smtClean="0"/>
              <a:t>‹#›</a:t>
            </a:fld>
            <a:endParaRPr lang="en-GB"/>
          </a:p>
        </p:txBody>
      </p:sp>
    </p:spTree>
    <p:extLst>
      <p:ext uri="{BB962C8B-B14F-4D97-AF65-F5344CB8AC3E}">
        <p14:creationId xmlns:p14="http://schemas.microsoft.com/office/powerpoint/2010/main" val="1551027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3DCE9-E62C-49B7-A5E6-BF924A783238}"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131622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3DCE9-E62C-49B7-A5E6-BF924A783238}"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175916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EB80323-190C-F74E-B809-D206C6E01015}"/>
              </a:ext>
            </a:extLst>
          </p:cNvPr>
          <p:cNvSpPr>
            <a:spLocks noGrp="1"/>
          </p:cNvSpPr>
          <p:nvPr>
            <p:ph type="title"/>
          </p:nvPr>
        </p:nvSpPr>
        <p:spPr>
          <a:xfrm>
            <a:off x="719403" y="365126"/>
            <a:ext cx="10515600" cy="1325563"/>
          </a:xfrm>
          <a:prstGeom prst="rect">
            <a:avLst/>
          </a:prstGeom>
          <a:noFill/>
        </p:spPr>
        <p:txBody>
          <a:bodyPr vert="horz" lIns="91440" tIns="45720" rIns="91440" bIns="45720" rtlCol="0" anchor="ctr">
            <a:normAutofit/>
          </a:bodyPr>
          <a:lstStyle>
            <a:lvl1pPr>
              <a:defRPr sz="2800" b="1">
                <a:solidFill>
                  <a:srgbClr val="002945"/>
                </a:solidFill>
                <a:latin typeface="Helvetica" pitchFamily="2" charset="0"/>
              </a:defRPr>
            </a:lvl1pPr>
          </a:lstStyle>
          <a:p>
            <a:r>
              <a:rPr lang="en-US" dirty="0"/>
              <a:t>Click to edit Master title style</a:t>
            </a:r>
          </a:p>
        </p:txBody>
      </p:sp>
      <p:sp>
        <p:nvSpPr>
          <p:cNvPr id="9" name="Text Placeholder 19">
            <a:extLst>
              <a:ext uri="{FF2B5EF4-FFF2-40B4-BE49-F238E27FC236}">
                <a16:creationId xmlns:a16="http://schemas.microsoft.com/office/drawing/2014/main" id="{A803ED34-1E3F-5D4F-AF58-1BE5EF50A2E8}"/>
              </a:ext>
            </a:extLst>
          </p:cNvPr>
          <p:cNvSpPr>
            <a:spLocks noGrp="1"/>
          </p:cNvSpPr>
          <p:nvPr>
            <p:ph type="body" sz="quarter" idx="10"/>
          </p:nvPr>
        </p:nvSpPr>
        <p:spPr>
          <a:xfrm>
            <a:off x="719667" y="1844676"/>
            <a:ext cx="10560051" cy="4176713"/>
          </a:xfrm>
          <a:prstGeom prst="rect">
            <a:avLst/>
          </a:prstGeom>
        </p:spPr>
        <p:txBody>
          <a:bodyPr/>
          <a:lstStyle>
            <a:lvl1pPr>
              <a:defRPr sz="1200" b="1">
                <a:solidFill>
                  <a:srgbClr val="002945"/>
                </a:solidFill>
                <a:latin typeface="Helvetica" pitchFamily="2" charset="0"/>
              </a:defRPr>
            </a:lvl1pPr>
            <a:lvl2pPr>
              <a:defRPr sz="1100">
                <a:solidFill>
                  <a:srgbClr val="002945"/>
                </a:solidFill>
                <a:latin typeface="Helvetica" pitchFamily="2" charset="0"/>
              </a:defRPr>
            </a:lvl2pPr>
            <a:lvl3pPr>
              <a:defRPr sz="1050">
                <a:solidFill>
                  <a:srgbClr val="002945"/>
                </a:solidFill>
                <a:latin typeface="Helvetica" pitchFamily="2" charset="0"/>
              </a:defRPr>
            </a:lvl3pPr>
            <a:lvl4pPr>
              <a:defRPr sz="1000">
                <a:solidFill>
                  <a:srgbClr val="002945"/>
                </a:solidFill>
                <a:latin typeface="Helvetica" pitchFamily="2" charset="0"/>
              </a:defRPr>
            </a:lvl4pPr>
            <a:lvl5pPr>
              <a:defRPr sz="1000">
                <a:solidFill>
                  <a:srgbClr val="002945"/>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29C7184B-8B25-A447-86A5-0566F7169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7496" y="5858461"/>
            <a:ext cx="985155" cy="797435"/>
          </a:xfrm>
          <a:prstGeom prst="rect">
            <a:avLst/>
          </a:prstGeom>
        </p:spPr>
      </p:pic>
    </p:spTree>
    <p:extLst>
      <p:ext uri="{BB962C8B-B14F-4D97-AF65-F5344CB8AC3E}">
        <p14:creationId xmlns:p14="http://schemas.microsoft.com/office/powerpoint/2010/main" val="1841439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B5C393-79F3-9447-AD30-7E8D846FF60E}"/>
              </a:ext>
            </a:extLst>
          </p:cNvPr>
          <p:cNvSpPr/>
          <p:nvPr userDrawn="1"/>
        </p:nvSpPr>
        <p:spPr>
          <a:xfrm>
            <a:off x="-11106" y="0"/>
            <a:ext cx="12214211" cy="6858000"/>
          </a:xfrm>
          <a:prstGeom prst="rect">
            <a:avLst/>
          </a:prstGeom>
          <a:solidFill>
            <a:srgbClr val="002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itle Placeholder 1">
            <a:extLst>
              <a:ext uri="{FF2B5EF4-FFF2-40B4-BE49-F238E27FC236}">
                <a16:creationId xmlns:a16="http://schemas.microsoft.com/office/drawing/2014/main" id="{E005120A-4651-8149-BAE1-3A8D57B72741}"/>
              </a:ext>
            </a:extLst>
          </p:cNvPr>
          <p:cNvSpPr>
            <a:spLocks noGrp="1"/>
          </p:cNvSpPr>
          <p:nvPr>
            <p:ph type="title"/>
          </p:nvPr>
        </p:nvSpPr>
        <p:spPr>
          <a:xfrm>
            <a:off x="719403" y="620689"/>
            <a:ext cx="6505939" cy="1320381"/>
          </a:xfrm>
          <a:prstGeom prst="rect">
            <a:avLst/>
          </a:prstGeom>
        </p:spPr>
        <p:txBody>
          <a:bodyPr vert="horz" lIns="91440" tIns="45720" rIns="91440" bIns="45720" rtlCol="0" anchor="ctr">
            <a:normAutofit/>
          </a:bodyPr>
          <a:lstStyle>
            <a:lvl1pPr>
              <a:defRPr b="1">
                <a:solidFill>
                  <a:srgbClr val="FFDD00"/>
                </a:solidFill>
                <a:latin typeface="Helvetica" pitchFamily="2" charset="0"/>
              </a:defRPr>
            </a:lvl1pPr>
          </a:lstStyle>
          <a:p>
            <a:r>
              <a:rPr lang="en-US" dirty="0"/>
              <a:t>Click to edit </a:t>
            </a:r>
            <a:br>
              <a:rPr lang="en-US" dirty="0"/>
            </a:br>
            <a:r>
              <a:rPr lang="en-US" dirty="0"/>
              <a:t>Master title style</a:t>
            </a:r>
          </a:p>
        </p:txBody>
      </p:sp>
      <p:pic>
        <p:nvPicPr>
          <p:cNvPr id="5" name="Picture 4">
            <a:extLst>
              <a:ext uri="{FF2B5EF4-FFF2-40B4-BE49-F238E27FC236}">
                <a16:creationId xmlns:a16="http://schemas.microsoft.com/office/drawing/2014/main" id="{3AB2966A-EE45-1047-8A5C-B2B5285451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6533" y="5805265"/>
            <a:ext cx="1117779" cy="903829"/>
          </a:xfrm>
          <a:prstGeom prst="rect">
            <a:avLst/>
          </a:prstGeom>
        </p:spPr>
      </p:pic>
    </p:spTree>
    <p:extLst>
      <p:ext uri="{BB962C8B-B14F-4D97-AF65-F5344CB8AC3E}">
        <p14:creationId xmlns:p14="http://schemas.microsoft.com/office/powerpoint/2010/main" val="241226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C3DCE9-E62C-49B7-A5E6-BF924A783238}"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3897109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3DCE9-E62C-49B7-A5E6-BF924A783238}" type="datetimeFigureOut">
              <a:rPr lang="en-GB" smtClean="0"/>
              <a:t>12/03/2024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163171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C3DCE9-E62C-49B7-A5E6-BF924A783238}"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384789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C3DCE9-E62C-49B7-A5E6-BF924A783238}" type="datetimeFigureOut">
              <a:rPr lang="en-GB" smtClean="0"/>
              <a:t>12/03/2024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333624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C3DCE9-E62C-49B7-A5E6-BF924A783238}" type="datetimeFigureOut">
              <a:rPr lang="en-GB" smtClean="0"/>
              <a:t>12/03/2024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400772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3DCE9-E62C-49B7-A5E6-BF924A783238}" type="datetimeFigureOut">
              <a:rPr lang="en-GB" smtClean="0"/>
              <a:t>12/03/2024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6C851C-4D0F-4389-8223-5ECF522FB584}" type="slidenum">
              <a:rPr lang="en-GB" smtClean="0"/>
              <a:t>‹#›</a:t>
            </a:fld>
            <a:endParaRPr lang="en-GB"/>
          </a:p>
        </p:txBody>
      </p:sp>
    </p:spTree>
    <p:extLst>
      <p:ext uri="{BB962C8B-B14F-4D97-AF65-F5344CB8AC3E}">
        <p14:creationId xmlns:p14="http://schemas.microsoft.com/office/powerpoint/2010/main" val="291402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9DC3DCE9-E62C-49B7-A5E6-BF924A783238}" type="datetimeFigureOut">
              <a:rPr lang="en-GB" smtClean="0"/>
              <a:t>12/03/2024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C76C851C-4D0F-4389-8223-5ECF522FB584}" type="slidenum">
              <a:rPr lang="en-GB" smtClean="0"/>
              <a:t>‹#›</a:t>
            </a:fld>
            <a:endParaRPr lang="en-GB"/>
          </a:p>
        </p:txBody>
      </p:sp>
    </p:spTree>
    <p:extLst>
      <p:ext uri="{BB962C8B-B14F-4D97-AF65-F5344CB8AC3E}">
        <p14:creationId xmlns:p14="http://schemas.microsoft.com/office/powerpoint/2010/main" val="1871132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DC3DCE9-E62C-49B7-A5E6-BF924A783238}" type="datetimeFigureOut">
              <a:rPr lang="en-GB" smtClean="0"/>
              <a:t>12/03/2024</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C76C851C-4D0F-4389-8223-5ECF522FB584}" type="slidenum">
              <a:rPr lang="en-GB" smtClean="0"/>
              <a:t>‹#›</a:t>
            </a:fld>
            <a:endParaRPr lang="en-GB"/>
          </a:p>
        </p:txBody>
      </p:sp>
    </p:spTree>
    <p:extLst>
      <p:ext uri="{BB962C8B-B14F-4D97-AF65-F5344CB8AC3E}">
        <p14:creationId xmlns:p14="http://schemas.microsoft.com/office/powerpoint/2010/main" val="1783822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DC3DCE9-E62C-49B7-A5E6-BF924A783238}" type="datetimeFigureOut">
              <a:rPr lang="en-GB" smtClean="0"/>
              <a:t>12/03/2024</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C76C851C-4D0F-4389-8223-5ECF522FB584}" type="slidenum">
              <a:rPr lang="en-GB" smtClean="0"/>
              <a:t>‹#›</a:t>
            </a:fld>
            <a:endParaRPr lang="en-GB"/>
          </a:p>
        </p:txBody>
      </p:sp>
    </p:spTree>
    <p:extLst>
      <p:ext uri="{BB962C8B-B14F-4D97-AF65-F5344CB8AC3E}">
        <p14:creationId xmlns:p14="http://schemas.microsoft.com/office/powerpoint/2010/main" val="424718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7.tm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4.sv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44.xml.rels><?xml version="1.0" encoding="UTF-8" standalone="yes"?>
<Relationships xmlns="http://schemas.openxmlformats.org/package/2006/relationships"><Relationship Id="rId3" Type="http://schemas.openxmlformats.org/officeDocument/2006/relationships/image" Target="../media/image72.tmp"/><Relationship Id="rId7" Type="http://schemas.openxmlformats.org/officeDocument/2006/relationships/image" Target="../media/image81.sv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9.sv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sv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48.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0.png"/><Relationship Id="rId12" Type="http://schemas.openxmlformats.org/officeDocument/2006/relationships/image" Target="../media/image96.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81.png"/><Relationship Id="rId1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102.sv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6.svg"/><Relationship Id="rId3" Type="http://schemas.openxmlformats.org/officeDocument/2006/relationships/image" Target="../media/image99.jpg"/><Relationship Id="rId7" Type="http://schemas.openxmlformats.org/officeDocument/2006/relationships/image" Target="../media/image90.svg"/><Relationship Id="rId12"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94.svg"/><Relationship Id="rId5" Type="http://schemas.openxmlformats.org/officeDocument/2006/relationships/image" Target="../media/image88.svg"/><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92.svg"/><Relationship Id="rId1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31952-E19F-4F0C-9803-40ABDC3FDEF8}"/>
              </a:ext>
            </a:extLst>
          </p:cNvPr>
          <p:cNvSpPr>
            <a:spLocks noGrp="1"/>
          </p:cNvSpPr>
          <p:nvPr>
            <p:ph type="ctrTitle"/>
          </p:nvPr>
        </p:nvSpPr>
        <p:spPr>
          <a:xfrm>
            <a:off x="967086" y="553004"/>
            <a:ext cx="9144000" cy="5470248"/>
          </a:xfrm>
        </p:spPr>
        <p:txBody>
          <a:bodyPr>
            <a:normAutofit fontScale="90000"/>
          </a:bodyPr>
          <a:lstStyle/>
          <a:p>
            <a:pPr algn="ct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sz="5300" b="1" dirty="0"/>
              <a:t>Promoting quality supervision in social work</a:t>
            </a:r>
            <a:br>
              <a:rPr lang="en-US" sz="5300" b="1" dirty="0"/>
            </a:br>
            <a:r>
              <a:rPr lang="en-US" dirty="0"/>
              <a:t/>
            </a:r>
            <a:br>
              <a:rPr lang="en-US" dirty="0"/>
            </a:br>
            <a:r>
              <a:rPr lang="en-US" dirty="0"/>
              <a:t/>
            </a:r>
            <a:br>
              <a:rPr lang="en-US" dirty="0"/>
            </a:br>
            <a:r>
              <a:rPr lang="en-US" dirty="0"/>
              <a:t/>
            </a:r>
            <a:br>
              <a:rPr lang="en-US" dirty="0"/>
            </a:br>
            <a:r>
              <a:rPr lang="en-US" sz="5300" b="1" dirty="0"/>
              <a:t>The Social Work (NI) Supervision Policy 2024</a:t>
            </a:r>
            <a:endParaRPr lang="en-GB" sz="5300" b="1" dirty="0"/>
          </a:p>
        </p:txBody>
      </p:sp>
      <p:sp>
        <p:nvSpPr>
          <p:cNvPr id="3" name="Subtitle 2">
            <a:extLst>
              <a:ext uri="{FF2B5EF4-FFF2-40B4-BE49-F238E27FC236}">
                <a16:creationId xmlns:a16="http://schemas.microsoft.com/office/drawing/2014/main" id="{E971B204-FE77-3A44-81B6-1A10E8471938}"/>
              </a:ext>
            </a:extLst>
          </p:cNvPr>
          <p:cNvSpPr>
            <a:spLocks noGrp="1"/>
          </p:cNvSpPr>
          <p:nvPr>
            <p:ph type="subTitle" idx="1"/>
          </p:nvPr>
        </p:nvSpPr>
        <p:spPr>
          <a:xfrm>
            <a:off x="9777412" y="6049963"/>
            <a:ext cx="2219325" cy="550862"/>
          </a:xfrm>
        </p:spPr>
        <p:txBody>
          <a:bodyPr>
            <a:normAutofit fontScale="77500" lnSpcReduction="20000"/>
          </a:bodyPr>
          <a:lstStyle/>
          <a:p>
            <a:r>
              <a:rPr lang="en-US" dirty="0"/>
              <a:t>1</a:t>
            </a:r>
            <a:r>
              <a:rPr lang="en-US" baseline="30000" dirty="0"/>
              <a:t>st</a:t>
            </a:r>
            <a:r>
              <a:rPr lang="en-US" dirty="0"/>
              <a:t> March 2024</a:t>
            </a:r>
            <a:endParaRPr lang="en-GB" dirty="0"/>
          </a:p>
        </p:txBody>
      </p:sp>
      <p:pic>
        <p:nvPicPr>
          <p:cNvPr id="5" name="Picture 4">
            <a:extLst>
              <a:ext uri="{FF2B5EF4-FFF2-40B4-BE49-F238E27FC236}">
                <a16:creationId xmlns:a16="http://schemas.microsoft.com/office/drawing/2014/main" id="{F9C3F2E9-7B35-55E4-621A-CA212DEB72A4}"/>
              </a:ext>
            </a:extLst>
          </p:cNvPr>
          <p:cNvPicPr>
            <a:picLocks noChangeAspect="1"/>
          </p:cNvPicPr>
          <p:nvPr/>
        </p:nvPicPr>
        <p:blipFill>
          <a:blip r:embed="rId3"/>
          <a:stretch>
            <a:fillRect/>
          </a:stretch>
        </p:blipFill>
        <p:spPr>
          <a:xfrm>
            <a:off x="4391622" y="1938754"/>
            <a:ext cx="2294928" cy="2698748"/>
          </a:xfrm>
          <a:prstGeom prst="rect">
            <a:avLst/>
          </a:prstGeom>
        </p:spPr>
      </p:pic>
      <p:pic>
        <p:nvPicPr>
          <p:cNvPr id="9" name="Picture 8">
            <a:extLst>
              <a:ext uri="{FF2B5EF4-FFF2-40B4-BE49-F238E27FC236}">
                <a16:creationId xmlns:a16="http://schemas.microsoft.com/office/drawing/2014/main" id="{9D63B36C-8334-65E4-305C-8A5AD68C5807}"/>
              </a:ext>
            </a:extLst>
          </p:cNvPr>
          <p:cNvPicPr>
            <a:picLocks noChangeAspect="1"/>
          </p:cNvPicPr>
          <p:nvPr/>
        </p:nvPicPr>
        <p:blipFill>
          <a:blip r:embed="rId4"/>
          <a:stretch>
            <a:fillRect/>
          </a:stretch>
        </p:blipFill>
        <p:spPr>
          <a:xfrm>
            <a:off x="11012557" y="159027"/>
            <a:ext cx="1062410" cy="787954"/>
          </a:xfrm>
          <a:prstGeom prst="rect">
            <a:avLst/>
          </a:prstGeom>
        </p:spPr>
      </p:pic>
    </p:spTree>
    <p:extLst>
      <p:ext uri="{BB962C8B-B14F-4D97-AF65-F5344CB8AC3E}">
        <p14:creationId xmlns:p14="http://schemas.microsoft.com/office/powerpoint/2010/main" val="287411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0DAD-1ED8-B060-4DEA-EF591A126D22}"/>
              </a:ext>
            </a:extLst>
          </p:cNvPr>
          <p:cNvSpPr>
            <a:spLocks noGrp="1"/>
          </p:cNvSpPr>
          <p:nvPr>
            <p:ph type="title"/>
          </p:nvPr>
        </p:nvSpPr>
        <p:spPr>
          <a:xfrm>
            <a:off x="166894" y="261730"/>
            <a:ext cx="9677400" cy="1038225"/>
          </a:xfrm>
        </p:spPr>
        <p:txBody>
          <a:bodyPr>
            <a:normAutofit/>
          </a:bodyPr>
          <a:lstStyle/>
          <a:p>
            <a:r>
              <a:rPr lang="en-US" b="1" dirty="0"/>
              <a:t>K</a:t>
            </a:r>
            <a:r>
              <a:rPr lang="en-US" sz="3600" b="1" dirty="0"/>
              <a:t>ey </a:t>
            </a:r>
            <a:r>
              <a:rPr lang="en-US" b="1" dirty="0"/>
              <a:t>i</a:t>
            </a:r>
            <a:r>
              <a:rPr lang="en-US" sz="3600" b="1" dirty="0"/>
              <a:t>ssues from supervision surveys (1)</a:t>
            </a:r>
            <a:endParaRPr lang="en-GB" sz="3600" b="1" dirty="0"/>
          </a:p>
        </p:txBody>
      </p:sp>
      <p:sp>
        <p:nvSpPr>
          <p:cNvPr id="3" name="Content Placeholder 2">
            <a:extLst>
              <a:ext uri="{FF2B5EF4-FFF2-40B4-BE49-F238E27FC236}">
                <a16:creationId xmlns:a16="http://schemas.microsoft.com/office/drawing/2014/main" id="{851EE371-C087-961A-894B-1457C0F33FEB}"/>
              </a:ext>
            </a:extLst>
          </p:cNvPr>
          <p:cNvSpPr>
            <a:spLocks noGrp="1"/>
          </p:cNvSpPr>
          <p:nvPr>
            <p:ph idx="1"/>
          </p:nvPr>
        </p:nvSpPr>
        <p:spPr>
          <a:xfrm>
            <a:off x="342899" y="1182757"/>
            <a:ext cx="10582275" cy="4994207"/>
          </a:xfrm>
        </p:spPr>
        <p:txBody>
          <a:bodyPr>
            <a:normAutofit/>
          </a:bodyPr>
          <a:lstStyle/>
          <a:p>
            <a:r>
              <a:rPr lang="en-US" b="1" dirty="0"/>
              <a:t>Joint professional responsibility for employers, supervisors, and supervisees to ensure supervision and professional supports are adequate and effective. </a:t>
            </a:r>
          </a:p>
          <a:p>
            <a:pPr marL="0" indent="0">
              <a:buNone/>
            </a:pPr>
            <a:endParaRPr lang="en-US" b="1" dirty="0"/>
          </a:p>
          <a:p>
            <a:r>
              <a:rPr lang="en-US" b="1" dirty="0"/>
              <a:t>Line managers are often challenged to adequately balance all supervisory functions in individual supervision, with organizational/operational management dominating. </a:t>
            </a:r>
          </a:p>
          <a:p>
            <a:pPr marL="0" indent="0">
              <a:buNone/>
            </a:pPr>
            <a:endParaRPr lang="en-US" b="1" dirty="0"/>
          </a:p>
          <a:p>
            <a:r>
              <a:rPr lang="en-US" b="1" dirty="0"/>
              <a:t>While individual supervision should meet all functions of supervision, group supervision can enhance the professional development function. </a:t>
            </a:r>
          </a:p>
          <a:p>
            <a:pPr marL="0" indent="0">
              <a:buNone/>
            </a:pPr>
            <a:endParaRPr lang="en-US" b="1" dirty="0"/>
          </a:p>
          <a:p>
            <a:r>
              <a:rPr lang="en-US" b="1" dirty="0"/>
              <a:t>The increasing variety of roles and settings that social workers practice in mean that a ‘one size fits all’ approach was not helpful, and flexibility was needed. </a:t>
            </a:r>
          </a:p>
        </p:txBody>
      </p:sp>
      <p:pic>
        <p:nvPicPr>
          <p:cNvPr id="4" name="Picture 3">
            <a:extLst>
              <a:ext uri="{FF2B5EF4-FFF2-40B4-BE49-F238E27FC236}">
                <a16:creationId xmlns:a16="http://schemas.microsoft.com/office/drawing/2014/main" id="{C67C8595-2AAD-2ED3-F75C-83FDE3CD678F}"/>
              </a:ext>
            </a:extLst>
          </p:cNvPr>
          <p:cNvPicPr>
            <a:picLocks noChangeAspect="1"/>
          </p:cNvPicPr>
          <p:nvPr/>
        </p:nvPicPr>
        <p:blipFill>
          <a:blip r:embed="rId3"/>
          <a:stretch>
            <a:fillRect/>
          </a:stretch>
        </p:blipFill>
        <p:spPr>
          <a:xfrm>
            <a:off x="10925175" y="5326143"/>
            <a:ext cx="1197948" cy="1460912"/>
          </a:xfrm>
          <a:prstGeom prst="rect">
            <a:avLst/>
          </a:prstGeom>
        </p:spPr>
      </p:pic>
    </p:spTree>
    <p:extLst>
      <p:ext uri="{BB962C8B-B14F-4D97-AF65-F5344CB8AC3E}">
        <p14:creationId xmlns:p14="http://schemas.microsoft.com/office/powerpoint/2010/main" val="252703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5A71-9DD4-591A-AB86-B6EDD8AA21C9}"/>
              </a:ext>
            </a:extLst>
          </p:cNvPr>
          <p:cNvSpPr>
            <a:spLocks noGrp="1"/>
          </p:cNvSpPr>
          <p:nvPr>
            <p:ph type="title"/>
          </p:nvPr>
        </p:nvSpPr>
        <p:spPr>
          <a:xfrm>
            <a:off x="677333" y="435638"/>
            <a:ext cx="8596668" cy="762000"/>
          </a:xfrm>
        </p:spPr>
        <p:txBody>
          <a:bodyPr>
            <a:normAutofit fontScale="90000"/>
          </a:bodyPr>
          <a:lstStyle/>
          <a:p>
            <a:r>
              <a:rPr lang="en-US" b="1" dirty="0"/>
              <a:t>K</a:t>
            </a:r>
            <a:r>
              <a:rPr lang="en-US" sz="3600" b="1" dirty="0"/>
              <a:t>ey Issues from supervision surveys (2)</a:t>
            </a:r>
            <a:endParaRPr lang="en-GB" sz="3600" b="1" dirty="0"/>
          </a:p>
        </p:txBody>
      </p:sp>
      <p:sp>
        <p:nvSpPr>
          <p:cNvPr id="3" name="Content Placeholder 2">
            <a:extLst>
              <a:ext uri="{FF2B5EF4-FFF2-40B4-BE49-F238E27FC236}">
                <a16:creationId xmlns:a16="http://schemas.microsoft.com/office/drawing/2014/main" id="{FD5D17FA-2874-7975-6238-0DCE8A41D584}"/>
              </a:ext>
            </a:extLst>
          </p:cNvPr>
          <p:cNvSpPr>
            <a:spLocks noGrp="1"/>
          </p:cNvSpPr>
          <p:nvPr>
            <p:ph idx="1"/>
          </p:nvPr>
        </p:nvSpPr>
        <p:spPr>
          <a:xfrm>
            <a:off x="677333" y="1495425"/>
            <a:ext cx="10590741" cy="4926937"/>
          </a:xfrm>
        </p:spPr>
        <p:txBody>
          <a:bodyPr>
            <a:normAutofit/>
          </a:bodyPr>
          <a:lstStyle/>
          <a:p>
            <a:pPr marL="0" indent="0">
              <a:buNone/>
            </a:pPr>
            <a:r>
              <a:rPr lang="en-US" b="1" dirty="0"/>
              <a:t>• Individual supervision on its own is not enough; social workers thrive in a healthy collegiate team environment. </a:t>
            </a:r>
          </a:p>
          <a:p>
            <a:pPr marL="0" indent="0">
              <a:buNone/>
            </a:pPr>
            <a:endParaRPr lang="en-US" b="1" dirty="0"/>
          </a:p>
          <a:p>
            <a:pPr marL="0" indent="0">
              <a:buNone/>
            </a:pPr>
            <a:r>
              <a:rPr lang="en-US" b="1" dirty="0"/>
              <a:t>• Providing professional supervision is a skilled task. </a:t>
            </a:r>
          </a:p>
          <a:p>
            <a:pPr marL="0" indent="0">
              <a:buNone/>
            </a:pPr>
            <a:endParaRPr lang="en-US" b="1" dirty="0"/>
          </a:p>
          <a:p>
            <a:pPr marL="0" indent="0">
              <a:buNone/>
            </a:pPr>
            <a:r>
              <a:rPr lang="en-US" b="1" dirty="0"/>
              <a:t>• The challenge function in supervision is an important element of good professional governance. </a:t>
            </a:r>
          </a:p>
          <a:p>
            <a:pPr marL="0" indent="0">
              <a:buNone/>
            </a:pPr>
            <a:endParaRPr lang="en-US" b="1" dirty="0"/>
          </a:p>
          <a:p>
            <a:pPr marL="0" indent="0">
              <a:buNone/>
            </a:pPr>
            <a:r>
              <a:rPr lang="en-US" b="1" dirty="0"/>
              <a:t>• The impact of supervision needs regular evaluation.</a:t>
            </a:r>
            <a:endParaRPr lang="en-GB" b="1" dirty="0"/>
          </a:p>
          <a:p>
            <a:endParaRPr lang="en-GB" dirty="0"/>
          </a:p>
        </p:txBody>
      </p:sp>
      <p:pic>
        <p:nvPicPr>
          <p:cNvPr id="4" name="Picture 3">
            <a:extLst>
              <a:ext uri="{FF2B5EF4-FFF2-40B4-BE49-F238E27FC236}">
                <a16:creationId xmlns:a16="http://schemas.microsoft.com/office/drawing/2014/main" id="{D10A5EF3-7EE1-B3D6-8BD0-E86915C9F93F}"/>
              </a:ext>
            </a:extLst>
          </p:cNvPr>
          <p:cNvPicPr>
            <a:picLocks noChangeAspect="1"/>
          </p:cNvPicPr>
          <p:nvPr/>
        </p:nvPicPr>
        <p:blipFill>
          <a:blip r:embed="rId3"/>
          <a:stretch>
            <a:fillRect/>
          </a:stretch>
        </p:blipFill>
        <p:spPr>
          <a:xfrm>
            <a:off x="10839492" y="5206588"/>
            <a:ext cx="1197948" cy="1460912"/>
          </a:xfrm>
          <a:prstGeom prst="rect">
            <a:avLst/>
          </a:prstGeom>
        </p:spPr>
      </p:pic>
    </p:spTree>
    <p:extLst>
      <p:ext uri="{BB962C8B-B14F-4D97-AF65-F5344CB8AC3E}">
        <p14:creationId xmlns:p14="http://schemas.microsoft.com/office/powerpoint/2010/main" val="2164763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BBA5C-8299-545D-8D50-5284DCFA6BBB}"/>
              </a:ext>
            </a:extLst>
          </p:cNvPr>
          <p:cNvSpPr>
            <a:spLocks noGrp="1"/>
          </p:cNvSpPr>
          <p:nvPr>
            <p:ph type="title"/>
          </p:nvPr>
        </p:nvSpPr>
        <p:spPr/>
        <p:txBody>
          <a:bodyPr/>
          <a:lstStyle/>
          <a:p>
            <a:r>
              <a:rPr lang="en-US" dirty="0"/>
              <a:t>Social Work (NI) Supervision Policy 2024</a:t>
            </a:r>
            <a:endParaRPr lang="en-GB" dirty="0"/>
          </a:p>
        </p:txBody>
      </p:sp>
      <p:sp>
        <p:nvSpPr>
          <p:cNvPr id="3" name="Content Placeholder 2">
            <a:extLst>
              <a:ext uri="{FF2B5EF4-FFF2-40B4-BE49-F238E27FC236}">
                <a16:creationId xmlns:a16="http://schemas.microsoft.com/office/drawing/2014/main" id="{7BDBCD0A-6AD6-154C-9877-5F53838238F9}"/>
              </a:ext>
            </a:extLst>
          </p:cNvPr>
          <p:cNvSpPr>
            <a:spLocks noGrp="1"/>
          </p:cNvSpPr>
          <p:nvPr>
            <p:ph idx="1"/>
          </p:nvPr>
        </p:nvSpPr>
        <p:spPr>
          <a:xfrm>
            <a:off x="419100" y="1749288"/>
            <a:ext cx="10344150" cy="4609180"/>
          </a:xfrm>
        </p:spPr>
        <p:txBody>
          <a:bodyPr>
            <a:normAutofit/>
          </a:bodyPr>
          <a:lstStyle/>
          <a:p>
            <a:r>
              <a:rPr lang="en-US" dirty="0"/>
              <a:t>Takes into account: </a:t>
            </a:r>
          </a:p>
          <a:p>
            <a:pPr>
              <a:buFont typeface="Wingdings" panose="05000000000000000000" pitchFamily="2" charset="2"/>
              <a:buChar char="Ø"/>
            </a:pPr>
            <a:r>
              <a:rPr lang="en-US" dirty="0"/>
              <a:t>feedback from the surveys, </a:t>
            </a:r>
          </a:p>
          <a:p>
            <a:pPr>
              <a:buFont typeface="Wingdings" panose="05000000000000000000" pitchFamily="2" charset="2"/>
              <a:buChar char="Ø"/>
            </a:pPr>
            <a:r>
              <a:rPr lang="en-US" dirty="0"/>
              <a:t>feedback from those teams that tested the draft policy  </a:t>
            </a:r>
          </a:p>
          <a:p>
            <a:pPr>
              <a:buFont typeface="Wingdings" panose="05000000000000000000" pitchFamily="2" charset="2"/>
              <a:buChar char="Ø"/>
            </a:pPr>
            <a:r>
              <a:rPr lang="en-US" dirty="0"/>
              <a:t>messages from supervision research</a:t>
            </a:r>
          </a:p>
          <a:p>
            <a:pPr marL="0" indent="0">
              <a:buNone/>
            </a:pPr>
            <a:endParaRPr lang="en-US" dirty="0"/>
          </a:p>
          <a:p>
            <a:r>
              <a:rPr lang="en-US" dirty="0"/>
              <a:t>Provides a </a:t>
            </a:r>
            <a:r>
              <a:rPr lang="en-US" b="1" dirty="0"/>
              <a:t>flexible approach </a:t>
            </a:r>
            <a:r>
              <a:rPr lang="en-US" dirty="0"/>
              <a:t>to allow services to develop  a model of supervision that suits their staff and  service</a:t>
            </a:r>
          </a:p>
          <a:p>
            <a:pPr marL="0" indent="0">
              <a:buNone/>
            </a:pPr>
            <a:endParaRPr lang="en-US" dirty="0"/>
          </a:p>
          <a:p>
            <a:r>
              <a:rPr lang="en-US" dirty="0"/>
              <a:t>Allows supervision to be facilitated through a range of methods that will ensure all functions of supervision are strengthened and met.</a:t>
            </a:r>
          </a:p>
          <a:p>
            <a:pPr marL="0" indent="0">
              <a:buNone/>
            </a:pPr>
            <a:endParaRPr lang="en-US" dirty="0"/>
          </a:p>
          <a:p>
            <a:endParaRPr lang="en-GB" dirty="0"/>
          </a:p>
        </p:txBody>
      </p:sp>
      <p:pic>
        <p:nvPicPr>
          <p:cNvPr id="4" name="Picture 3">
            <a:extLst>
              <a:ext uri="{FF2B5EF4-FFF2-40B4-BE49-F238E27FC236}">
                <a16:creationId xmlns:a16="http://schemas.microsoft.com/office/drawing/2014/main" id="{10026988-B598-0F8F-DEB7-7924FA33F611}"/>
              </a:ext>
            </a:extLst>
          </p:cNvPr>
          <p:cNvPicPr>
            <a:picLocks noChangeAspect="1"/>
          </p:cNvPicPr>
          <p:nvPr/>
        </p:nvPicPr>
        <p:blipFill>
          <a:blip r:embed="rId3"/>
          <a:stretch>
            <a:fillRect/>
          </a:stretch>
        </p:blipFill>
        <p:spPr>
          <a:xfrm>
            <a:off x="10915692" y="5310906"/>
            <a:ext cx="1197948" cy="1460912"/>
          </a:xfrm>
          <a:prstGeom prst="rect">
            <a:avLst/>
          </a:prstGeom>
        </p:spPr>
      </p:pic>
    </p:spTree>
    <p:extLst>
      <p:ext uri="{BB962C8B-B14F-4D97-AF65-F5344CB8AC3E}">
        <p14:creationId xmlns:p14="http://schemas.microsoft.com/office/powerpoint/2010/main" val="2752987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FEBB-D7E3-3EB7-207C-FBBE4329BF59}"/>
              </a:ext>
            </a:extLst>
          </p:cNvPr>
          <p:cNvSpPr>
            <a:spLocks noGrp="1"/>
          </p:cNvSpPr>
          <p:nvPr>
            <p:ph type="ctrTitle"/>
          </p:nvPr>
        </p:nvSpPr>
        <p:spPr>
          <a:xfrm>
            <a:off x="1696094" y="79513"/>
            <a:ext cx="8799811" cy="4127363"/>
          </a:xfrm>
        </p:spPr>
        <p:txBody>
          <a:bodyPr>
            <a:normAutofit fontScale="90000"/>
          </a:bodyPr>
          <a:lstStyle/>
          <a:p>
            <a:pPr algn="ctr"/>
            <a:r>
              <a:rPr lang="en-US" b="1" dirty="0"/>
              <a:t>Overview of the </a:t>
            </a:r>
            <a:br>
              <a:rPr lang="en-US" b="1" dirty="0"/>
            </a:br>
            <a:r>
              <a:rPr lang="en-US" b="1" dirty="0"/>
              <a:t>Social Work (NI) Supervision Policy 2024 </a:t>
            </a:r>
            <a:endParaRPr lang="en-GB" b="1" dirty="0"/>
          </a:p>
        </p:txBody>
      </p:sp>
      <p:sp>
        <p:nvSpPr>
          <p:cNvPr id="3" name="Subtitle 2">
            <a:extLst>
              <a:ext uri="{FF2B5EF4-FFF2-40B4-BE49-F238E27FC236}">
                <a16:creationId xmlns:a16="http://schemas.microsoft.com/office/drawing/2014/main" id="{501534D5-9BA0-AE59-3E53-4CB63F63F050}"/>
              </a:ext>
            </a:extLst>
          </p:cNvPr>
          <p:cNvSpPr>
            <a:spLocks noGrp="1"/>
          </p:cNvSpPr>
          <p:nvPr>
            <p:ph type="subTitle" idx="1"/>
          </p:nvPr>
        </p:nvSpPr>
        <p:spPr>
          <a:xfrm>
            <a:off x="508487" y="4763467"/>
            <a:ext cx="4610166" cy="1645920"/>
          </a:xfrm>
        </p:spPr>
        <p:txBody>
          <a:bodyPr>
            <a:normAutofit lnSpcReduction="10000"/>
          </a:bodyPr>
          <a:lstStyle/>
          <a:p>
            <a:r>
              <a:rPr lang="en-US" dirty="0"/>
              <a:t>Susan Ritchie</a:t>
            </a:r>
          </a:p>
          <a:p>
            <a:r>
              <a:rPr lang="en-US" dirty="0"/>
              <a:t>Professional Officer </a:t>
            </a:r>
          </a:p>
          <a:p>
            <a:r>
              <a:rPr lang="en-US" dirty="0"/>
              <a:t>Department of Health</a:t>
            </a:r>
            <a:endParaRPr lang="en-GB" dirty="0"/>
          </a:p>
        </p:txBody>
      </p:sp>
      <p:pic>
        <p:nvPicPr>
          <p:cNvPr id="4" name="Picture 3">
            <a:extLst>
              <a:ext uri="{FF2B5EF4-FFF2-40B4-BE49-F238E27FC236}">
                <a16:creationId xmlns:a16="http://schemas.microsoft.com/office/drawing/2014/main" id="{C1DF5B59-4D7F-06FB-8BE1-FE55B6FFC146}"/>
              </a:ext>
            </a:extLst>
          </p:cNvPr>
          <p:cNvPicPr>
            <a:picLocks noChangeAspect="1"/>
          </p:cNvPicPr>
          <p:nvPr/>
        </p:nvPicPr>
        <p:blipFill>
          <a:blip r:embed="rId3"/>
          <a:stretch>
            <a:fillRect/>
          </a:stretch>
        </p:blipFill>
        <p:spPr>
          <a:xfrm>
            <a:off x="5356281" y="4338521"/>
            <a:ext cx="1717068" cy="2176670"/>
          </a:xfrm>
          <a:prstGeom prst="rect">
            <a:avLst/>
          </a:prstGeom>
        </p:spPr>
      </p:pic>
    </p:spTree>
    <p:extLst>
      <p:ext uri="{BB962C8B-B14F-4D97-AF65-F5344CB8AC3E}">
        <p14:creationId xmlns:p14="http://schemas.microsoft.com/office/powerpoint/2010/main" val="1892524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DB07-F5C1-1B52-5DE6-F92F309A9440}"/>
              </a:ext>
            </a:extLst>
          </p:cNvPr>
          <p:cNvSpPr>
            <a:spLocks noGrp="1"/>
          </p:cNvSpPr>
          <p:nvPr>
            <p:ph type="title"/>
          </p:nvPr>
        </p:nvSpPr>
        <p:spPr>
          <a:xfrm>
            <a:off x="709612" y="0"/>
            <a:ext cx="10772775" cy="1658198"/>
          </a:xfrm>
        </p:spPr>
        <p:txBody>
          <a:bodyPr/>
          <a:lstStyle/>
          <a:p>
            <a:r>
              <a:rPr lang="en-US" b="1" dirty="0"/>
              <a:t>Underpinning values and principles </a:t>
            </a:r>
            <a:endParaRPr lang="en-GB" b="1" dirty="0"/>
          </a:p>
        </p:txBody>
      </p:sp>
      <p:sp>
        <p:nvSpPr>
          <p:cNvPr id="3" name="Content Placeholder 2">
            <a:extLst>
              <a:ext uri="{FF2B5EF4-FFF2-40B4-BE49-F238E27FC236}">
                <a16:creationId xmlns:a16="http://schemas.microsoft.com/office/drawing/2014/main" id="{15AA1725-FF77-6CC5-27B6-69E9618858B0}"/>
              </a:ext>
            </a:extLst>
          </p:cNvPr>
          <p:cNvSpPr>
            <a:spLocks noGrp="1"/>
          </p:cNvSpPr>
          <p:nvPr>
            <p:ph sz="half" idx="1"/>
          </p:nvPr>
        </p:nvSpPr>
        <p:spPr>
          <a:xfrm>
            <a:off x="405160" y="1301672"/>
            <a:ext cx="5192752" cy="5132581"/>
          </a:xfrm>
        </p:spPr>
        <p:txBody>
          <a:bodyPr>
            <a:noAutofit/>
          </a:bodyPr>
          <a:lstStyle/>
          <a:p>
            <a:pPr>
              <a:buFont typeface="Wingdings" panose="05000000000000000000" pitchFamily="2" charset="2"/>
              <a:buChar char="v"/>
            </a:pPr>
            <a:r>
              <a:rPr lang="en-US" sz="2800" b="1" dirty="0"/>
              <a:t>All SW’s receive monthly supervision (may be 6 weekly for more senior positions).</a:t>
            </a:r>
          </a:p>
          <a:p>
            <a:pPr>
              <a:buFont typeface="Wingdings" panose="05000000000000000000" pitchFamily="2" charset="2"/>
              <a:buChar char="v"/>
            </a:pPr>
            <a:r>
              <a:rPr lang="en-US" sz="2800" b="1" dirty="0"/>
              <a:t>NQSW’s supervision meets NISCC requirements for AYE.</a:t>
            </a:r>
          </a:p>
          <a:p>
            <a:pPr>
              <a:buFont typeface="Wingdings" panose="05000000000000000000" pitchFamily="2" charset="2"/>
              <a:buChar char="v"/>
            </a:pPr>
            <a:r>
              <a:rPr lang="en-US" sz="2800" b="1" dirty="0"/>
              <a:t>SW’s line managed by a different discipline receive professional </a:t>
            </a:r>
            <a:r>
              <a:rPr lang="en-US" sz="2800" b="1" dirty="0" err="1"/>
              <a:t>sw</a:t>
            </a:r>
            <a:r>
              <a:rPr lang="en-US" sz="2800" b="1" dirty="0"/>
              <a:t> supervision 4 times annually.</a:t>
            </a:r>
          </a:p>
          <a:p>
            <a:pPr>
              <a:buFont typeface="Wingdings" panose="05000000000000000000" pitchFamily="2" charset="2"/>
              <a:buChar char="v"/>
            </a:pPr>
            <a:r>
              <a:rPr lang="en-US" sz="2800" b="1" dirty="0"/>
              <a:t>All staff who provide supervision should be trained.</a:t>
            </a:r>
          </a:p>
          <a:p>
            <a:pPr>
              <a:buFont typeface="Wingdings" panose="05000000000000000000" pitchFamily="2" charset="2"/>
              <a:buChar char="v"/>
            </a:pPr>
            <a:r>
              <a:rPr lang="en-US" sz="2800" b="1" dirty="0"/>
              <a:t>Supervision is a collective responsibility.</a:t>
            </a:r>
            <a:endParaRPr lang="en-GB" sz="2800" b="1" dirty="0"/>
          </a:p>
        </p:txBody>
      </p:sp>
      <p:sp>
        <p:nvSpPr>
          <p:cNvPr id="4" name="Content Placeholder 3">
            <a:extLst>
              <a:ext uri="{FF2B5EF4-FFF2-40B4-BE49-F238E27FC236}">
                <a16:creationId xmlns:a16="http://schemas.microsoft.com/office/drawing/2014/main" id="{01CEE24E-66B9-3AF7-30EF-00B3E0F21D42}"/>
              </a:ext>
            </a:extLst>
          </p:cNvPr>
          <p:cNvSpPr>
            <a:spLocks noGrp="1"/>
          </p:cNvSpPr>
          <p:nvPr>
            <p:ph sz="half" idx="2"/>
          </p:nvPr>
        </p:nvSpPr>
        <p:spPr>
          <a:xfrm>
            <a:off x="6096000" y="1190161"/>
            <a:ext cx="5690839" cy="5132581"/>
          </a:xfrm>
        </p:spPr>
        <p:txBody>
          <a:bodyPr>
            <a:noAutofit/>
          </a:bodyPr>
          <a:lstStyle/>
          <a:p>
            <a:pPr>
              <a:buFont typeface="Wingdings" panose="05000000000000000000" pitchFamily="2" charset="2"/>
              <a:buChar char="v"/>
            </a:pPr>
            <a:r>
              <a:rPr lang="en-US" sz="2800" b="1" dirty="0"/>
              <a:t>Supervision supports reflection, professional development and application of values.</a:t>
            </a:r>
          </a:p>
          <a:p>
            <a:pPr>
              <a:buFont typeface="Wingdings" panose="05000000000000000000" pitchFamily="2" charset="2"/>
              <a:buChar char="v"/>
            </a:pPr>
            <a:r>
              <a:rPr lang="en-US" sz="2800" b="1" dirty="0"/>
              <a:t>Supervision supports application of knowledge, evidence to improve practice.</a:t>
            </a:r>
          </a:p>
          <a:p>
            <a:pPr>
              <a:buFont typeface="Wingdings" panose="05000000000000000000" pitchFamily="2" charset="2"/>
              <a:buChar char="v"/>
            </a:pPr>
            <a:r>
              <a:rPr lang="en-US" sz="2800" b="1" dirty="0"/>
              <a:t>Supervision </a:t>
            </a:r>
            <a:r>
              <a:rPr lang="en-US" sz="2800" b="1" dirty="0" err="1"/>
              <a:t>recognises</a:t>
            </a:r>
            <a:r>
              <a:rPr lang="en-US" sz="2800" b="1" dirty="0"/>
              <a:t> emotional impact of role.</a:t>
            </a:r>
          </a:p>
          <a:p>
            <a:pPr>
              <a:buFont typeface="Wingdings" panose="05000000000000000000" pitchFamily="2" charset="2"/>
              <a:buChar char="v"/>
            </a:pPr>
            <a:r>
              <a:rPr lang="en-US" sz="2800" b="1" dirty="0"/>
              <a:t>Group supervision can enhance learning component of supervision.</a:t>
            </a:r>
          </a:p>
          <a:p>
            <a:pPr>
              <a:buFont typeface="Wingdings" panose="05000000000000000000" pitchFamily="2" charset="2"/>
              <a:buChar char="v"/>
            </a:pPr>
            <a:r>
              <a:rPr lang="en-US" sz="2800" b="1" dirty="0"/>
              <a:t>Professional consultations to discuss complex casework could be considered a form of supervision </a:t>
            </a:r>
            <a:endParaRPr lang="en-GB" sz="2800" b="1" dirty="0"/>
          </a:p>
        </p:txBody>
      </p:sp>
    </p:spTree>
    <p:extLst>
      <p:ext uri="{BB962C8B-B14F-4D97-AF65-F5344CB8AC3E}">
        <p14:creationId xmlns:p14="http://schemas.microsoft.com/office/powerpoint/2010/main" val="2398294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diagram of a person's performance&#10;&#10;Description automatically generated">
            <a:extLst>
              <a:ext uri="{FF2B5EF4-FFF2-40B4-BE49-F238E27FC236}">
                <a16:creationId xmlns:a16="http://schemas.microsoft.com/office/drawing/2014/main" id="{EC55CA39-FC8A-224C-7E34-9DFFCCD1550F}"/>
              </a:ext>
            </a:extLst>
          </p:cNvPr>
          <p:cNvPicPr>
            <a:picLocks noGrp="1" noChangeAspect="1"/>
          </p:cNvPicPr>
          <p:nvPr>
            <p:ph idx="1"/>
          </p:nvPr>
        </p:nvPicPr>
        <p:blipFill>
          <a:blip r:embed="rId3"/>
          <a:stretch>
            <a:fillRect/>
          </a:stretch>
        </p:blipFill>
        <p:spPr>
          <a:xfrm>
            <a:off x="1251916" y="940076"/>
            <a:ext cx="9096375" cy="5543550"/>
          </a:xfrm>
          <a:prstGeom prst="rect">
            <a:avLst/>
          </a:prstGeom>
        </p:spPr>
      </p:pic>
      <p:pic>
        <p:nvPicPr>
          <p:cNvPr id="6" name="Picture 5">
            <a:extLst>
              <a:ext uri="{FF2B5EF4-FFF2-40B4-BE49-F238E27FC236}">
                <a16:creationId xmlns:a16="http://schemas.microsoft.com/office/drawing/2014/main" id="{550F9CF6-00DC-6CF4-F512-C1F8CA7FFD9A}"/>
              </a:ext>
            </a:extLst>
          </p:cNvPr>
          <p:cNvPicPr>
            <a:picLocks noChangeAspect="1"/>
          </p:cNvPicPr>
          <p:nvPr/>
        </p:nvPicPr>
        <p:blipFill>
          <a:blip r:embed="rId4"/>
          <a:stretch>
            <a:fillRect/>
          </a:stretch>
        </p:blipFill>
        <p:spPr>
          <a:xfrm>
            <a:off x="10901758" y="5276815"/>
            <a:ext cx="1197948" cy="1460912"/>
          </a:xfrm>
          <a:prstGeom prst="rect">
            <a:avLst/>
          </a:prstGeom>
        </p:spPr>
      </p:pic>
      <p:sp>
        <p:nvSpPr>
          <p:cNvPr id="3" name="TextBox 2">
            <a:extLst>
              <a:ext uri="{FF2B5EF4-FFF2-40B4-BE49-F238E27FC236}">
                <a16:creationId xmlns:a16="http://schemas.microsoft.com/office/drawing/2014/main" id="{583AC9AB-9CD4-FD31-303D-91BB28BFCF41}"/>
              </a:ext>
            </a:extLst>
          </p:cNvPr>
          <p:cNvSpPr txBox="1"/>
          <p:nvPr/>
        </p:nvSpPr>
        <p:spPr>
          <a:xfrm>
            <a:off x="2233819" y="374374"/>
            <a:ext cx="8114472" cy="584775"/>
          </a:xfrm>
          <a:prstGeom prst="rect">
            <a:avLst/>
          </a:prstGeom>
          <a:noFill/>
        </p:spPr>
        <p:txBody>
          <a:bodyPr wrap="square">
            <a:spAutoFit/>
          </a:bodyPr>
          <a:lstStyle/>
          <a:p>
            <a:r>
              <a:rPr lang="en-US" sz="3200" b="1" dirty="0"/>
              <a:t>N. Ireland supervision policy framework</a:t>
            </a:r>
            <a:endParaRPr lang="en-GB" sz="3200" b="1" dirty="0"/>
          </a:p>
        </p:txBody>
      </p:sp>
    </p:spTree>
    <p:extLst>
      <p:ext uri="{BB962C8B-B14F-4D97-AF65-F5344CB8AC3E}">
        <p14:creationId xmlns:p14="http://schemas.microsoft.com/office/powerpoint/2010/main" val="330091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B30CC-9A6D-FC0C-982E-49D8478DA9CD}"/>
              </a:ext>
            </a:extLst>
          </p:cNvPr>
          <p:cNvPicPr>
            <a:picLocks noChangeAspect="1"/>
          </p:cNvPicPr>
          <p:nvPr/>
        </p:nvPicPr>
        <p:blipFill>
          <a:blip r:embed="rId3"/>
          <a:stretch>
            <a:fillRect/>
          </a:stretch>
        </p:blipFill>
        <p:spPr>
          <a:xfrm>
            <a:off x="1125370" y="99392"/>
            <a:ext cx="9941259" cy="3329608"/>
          </a:xfrm>
          <a:prstGeom prst="rect">
            <a:avLst/>
          </a:prstGeom>
        </p:spPr>
      </p:pic>
      <p:pic>
        <p:nvPicPr>
          <p:cNvPr id="4" name="Picture 3">
            <a:extLst>
              <a:ext uri="{FF2B5EF4-FFF2-40B4-BE49-F238E27FC236}">
                <a16:creationId xmlns:a16="http://schemas.microsoft.com/office/drawing/2014/main" id="{4FA7949B-E8BA-A696-E2B4-1F7056F2D65C}"/>
              </a:ext>
            </a:extLst>
          </p:cNvPr>
          <p:cNvPicPr>
            <a:picLocks noChangeAspect="1"/>
          </p:cNvPicPr>
          <p:nvPr/>
        </p:nvPicPr>
        <p:blipFill>
          <a:blip r:embed="rId4"/>
          <a:stretch>
            <a:fillRect/>
          </a:stretch>
        </p:blipFill>
        <p:spPr>
          <a:xfrm>
            <a:off x="11066629" y="5429250"/>
            <a:ext cx="1125370" cy="1428750"/>
          </a:xfrm>
          <a:prstGeom prst="rect">
            <a:avLst/>
          </a:prstGeom>
        </p:spPr>
      </p:pic>
      <p:pic>
        <p:nvPicPr>
          <p:cNvPr id="5" name="Picture 4">
            <a:extLst>
              <a:ext uri="{FF2B5EF4-FFF2-40B4-BE49-F238E27FC236}">
                <a16:creationId xmlns:a16="http://schemas.microsoft.com/office/drawing/2014/main" id="{337C744A-0DDA-02AA-1E8E-7B34ABFAFE71}"/>
              </a:ext>
            </a:extLst>
          </p:cNvPr>
          <p:cNvPicPr>
            <a:picLocks noChangeAspect="1"/>
          </p:cNvPicPr>
          <p:nvPr/>
        </p:nvPicPr>
        <p:blipFill>
          <a:blip r:embed="rId5"/>
          <a:stretch>
            <a:fillRect/>
          </a:stretch>
        </p:blipFill>
        <p:spPr>
          <a:xfrm>
            <a:off x="1125370" y="3533777"/>
            <a:ext cx="4829175" cy="3224831"/>
          </a:xfrm>
          <a:prstGeom prst="rect">
            <a:avLst/>
          </a:prstGeom>
        </p:spPr>
      </p:pic>
      <p:pic>
        <p:nvPicPr>
          <p:cNvPr id="7" name="Picture 6">
            <a:extLst>
              <a:ext uri="{FF2B5EF4-FFF2-40B4-BE49-F238E27FC236}">
                <a16:creationId xmlns:a16="http://schemas.microsoft.com/office/drawing/2014/main" id="{51825CEE-056B-F140-AC30-21FE1F3E7ED0}"/>
              </a:ext>
            </a:extLst>
          </p:cNvPr>
          <p:cNvPicPr>
            <a:picLocks noChangeAspect="1"/>
          </p:cNvPicPr>
          <p:nvPr/>
        </p:nvPicPr>
        <p:blipFill>
          <a:blip r:embed="rId6"/>
          <a:stretch>
            <a:fillRect/>
          </a:stretch>
        </p:blipFill>
        <p:spPr>
          <a:xfrm>
            <a:off x="6571540" y="3549097"/>
            <a:ext cx="4495089" cy="3209511"/>
          </a:xfrm>
          <a:prstGeom prst="rect">
            <a:avLst/>
          </a:prstGeom>
        </p:spPr>
      </p:pic>
    </p:spTree>
    <p:extLst>
      <p:ext uri="{BB962C8B-B14F-4D97-AF65-F5344CB8AC3E}">
        <p14:creationId xmlns:p14="http://schemas.microsoft.com/office/powerpoint/2010/main" val="2416042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16518C-B6A2-AE38-C999-B36131F6FE8F}"/>
              </a:ext>
            </a:extLst>
          </p:cNvPr>
          <p:cNvPicPr>
            <a:picLocks noChangeAspect="1"/>
          </p:cNvPicPr>
          <p:nvPr/>
        </p:nvPicPr>
        <p:blipFill>
          <a:blip r:embed="rId3"/>
          <a:stretch>
            <a:fillRect/>
          </a:stretch>
        </p:blipFill>
        <p:spPr>
          <a:xfrm>
            <a:off x="723900" y="213140"/>
            <a:ext cx="10397987" cy="3215860"/>
          </a:xfrm>
          <a:prstGeom prst="rect">
            <a:avLst/>
          </a:prstGeom>
        </p:spPr>
      </p:pic>
      <p:pic>
        <p:nvPicPr>
          <p:cNvPr id="4" name="Picture 3">
            <a:extLst>
              <a:ext uri="{FF2B5EF4-FFF2-40B4-BE49-F238E27FC236}">
                <a16:creationId xmlns:a16="http://schemas.microsoft.com/office/drawing/2014/main" id="{39872FE1-5232-D1C1-5A9B-E32251725B63}"/>
              </a:ext>
            </a:extLst>
          </p:cNvPr>
          <p:cNvPicPr>
            <a:picLocks noChangeAspect="1"/>
          </p:cNvPicPr>
          <p:nvPr/>
        </p:nvPicPr>
        <p:blipFill>
          <a:blip r:embed="rId4"/>
          <a:stretch>
            <a:fillRect/>
          </a:stretch>
        </p:blipFill>
        <p:spPr>
          <a:xfrm>
            <a:off x="10860702" y="5321853"/>
            <a:ext cx="1197948" cy="1460912"/>
          </a:xfrm>
          <a:prstGeom prst="rect">
            <a:avLst/>
          </a:prstGeom>
        </p:spPr>
      </p:pic>
      <p:pic>
        <p:nvPicPr>
          <p:cNvPr id="5" name="Picture 4">
            <a:extLst>
              <a:ext uri="{FF2B5EF4-FFF2-40B4-BE49-F238E27FC236}">
                <a16:creationId xmlns:a16="http://schemas.microsoft.com/office/drawing/2014/main" id="{1ABECC03-D342-D069-5D48-0C38FA45F230}"/>
              </a:ext>
            </a:extLst>
          </p:cNvPr>
          <p:cNvPicPr>
            <a:picLocks noChangeAspect="1"/>
          </p:cNvPicPr>
          <p:nvPr/>
        </p:nvPicPr>
        <p:blipFill>
          <a:blip r:embed="rId5"/>
          <a:stretch>
            <a:fillRect/>
          </a:stretch>
        </p:blipFill>
        <p:spPr>
          <a:xfrm>
            <a:off x="891498" y="3538331"/>
            <a:ext cx="4572000" cy="2886075"/>
          </a:xfrm>
          <a:prstGeom prst="rect">
            <a:avLst/>
          </a:prstGeom>
        </p:spPr>
      </p:pic>
      <p:pic>
        <p:nvPicPr>
          <p:cNvPr id="7" name="Picture 6">
            <a:extLst>
              <a:ext uri="{FF2B5EF4-FFF2-40B4-BE49-F238E27FC236}">
                <a16:creationId xmlns:a16="http://schemas.microsoft.com/office/drawing/2014/main" id="{B08A49DD-003D-E28A-83E7-B6365A269C86}"/>
              </a:ext>
            </a:extLst>
          </p:cNvPr>
          <p:cNvPicPr>
            <a:picLocks noChangeAspect="1"/>
          </p:cNvPicPr>
          <p:nvPr/>
        </p:nvPicPr>
        <p:blipFill>
          <a:blip r:embed="rId6"/>
          <a:stretch>
            <a:fillRect/>
          </a:stretch>
        </p:blipFill>
        <p:spPr>
          <a:xfrm>
            <a:off x="5923725" y="3566906"/>
            <a:ext cx="4791075" cy="2857500"/>
          </a:xfrm>
          <a:prstGeom prst="rect">
            <a:avLst/>
          </a:prstGeom>
        </p:spPr>
      </p:pic>
    </p:spTree>
    <p:extLst>
      <p:ext uri="{BB962C8B-B14F-4D97-AF65-F5344CB8AC3E}">
        <p14:creationId xmlns:p14="http://schemas.microsoft.com/office/powerpoint/2010/main" val="217472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DE61A-3930-620D-8321-4A6B7617275F}"/>
              </a:ext>
            </a:extLst>
          </p:cNvPr>
          <p:cNvPicPr>
            <a:picLocks noChangeAspect="1"/>
          </p:cNvPicPr>
          <p:nvPr/>
        </p:nvPicPr>
        <p:blipFill>
          <a:blip r:embed="rId3"/>
          <a:stretch>
            <a:fillRect/>
          </a:stretch>
        </p:blipFill>
        <p:spPr>
          <a:xfrm>
            <a:off x="533400" y="277350"/>
            <a:ext cx="10613681" cy="3607905"/>
          </a:xfrm>
          <a:prstGeom prst="rect">
            <a:avLst/>
          </a:prstGeom>
        </p:spPr>
      </p:pic>
      <p:pic>
        <p:nvPicPr>
          <p:cNvPr id="4" name="Picture 3">
            <a:extLst>
              <a:ext uri="{FF2B5EF4-FFF2-40B4-BE49-F238E27FC236}">
                <a16:creationId xmlns:a16="http://schemas.microsoft.com/office/drawing/2014/main" id="{5E55945D-7CC7-0221-8B5F-9BACE9DCD00D}"/>
              </a:ext>
            </a:extLst>
          </p:cNvPr>
          <p:cNvPicPr>
            <a:picLocks noChangeAspect="1"/>
          </p:cNvPicPr>
          <p:nvPr/>
        </p:nvPicPr>
        <p:blipFill>
          <a:blip r:embed="rId4"/>
          <a:stretch>
            <a:fillRect/>
          </a:stretch>
        </p:blipFill>
        <p:spPr>
          <a:xfrm>
            <a:off x="11147081" y="5571918"/>
            <a:ext cx="953052" cy="1162258"/>
          </a:xfrm>
          <a:prstGeom prst="rect">
            <a:avLst/>
          </a:prstGeom>
        </p:spPr>
      </p:pic>
      <p:pic>
        <p:nvPicPr>
          <p:cNvPr id="7" name="Picture 6">
            <a:extLst>
              <a:ext uri="{FF2B5EF4-FFF2-40B4-BE49-F238E27FC236}">
                <a16:creationId xmlns:a16="http://schemas.microsoft.com/office/drawing/2014/main" id="{85707FC1-105A-179A-D638-67B516E2AD54}"/>
              </a:ext>
            </a:extLst>
          </p:cNvPr>
          <p:cNvPicPr>
            <a:picLocks noChangeAspect="1"/>
          </p:cNvPicPr>
          <p:nvPr/>
        </p:nvPicPr>
        <p:blipFill>
          <a:blip r:embed="rId5"/>
          <a:stretch>
            <a:fillRect/>
          </a:stretch>
        </p:blipFill>
        <p:spPr>
          <a:xfrm>
            <a:off x="707129" y="4256063"/>
            <a:ext cx="4876800" cy="2087837"/>
          </a:xfrm>
          <a:prstGeom prst="rect">
            <a:avLst/>
          </a:prstGeom>
        </p:spPr>
      </p:pic>
      <p:pic>
        <p:nvPicPr>
          <p:cNvPr id="9" name="Picture 8">
            <a:extLst>
              <a:ext uri="{FF2B5EF4-FFF2-40B4-BE49-F238E27FC236}">
                <a16:creationId xmlns:a16="http://schemas.microsoft.com/office/drawing/2014/main" id="{FA34198F-090D-B47C-F8ED-9BDCE8106832}"/>
              </a:ext>
            </a:extLst>
          </p:cNvPr>
          <p:cNvPicPr>
            <a:picLocks noChangeAspect="1"/>
          </p:cNvPicPr>
          <p:nvPr/>
        </p:nvPicPr>
        <p:blipFill>
          <a:blip r:embed="rId6"/>
          <a:stretch>
            <a:fillRect/>
          </a:stretch>
        </p:blipFill>
        <p:spPr>
          <a:xfrm>
            <a:off x="6194081" y="4265795"/>
            <a:ext cx="4781550" cy="2087837"/>
          </a:xfrm>
          <a:prstGeom prst="rect">
            <a:avLst/>
          </a:prstGeom>
        </p:spPr>
      </p:pic>
    </p:spTree>
    <p:extLst>
      <p:ext uri="{BB962C8B-B14F-4D97-AF65-F5344CB8AC3E}">
        <p14:creationId xmlns:p14="http://schemas.microsoft.com/office/powerpoint/2010/main" val="312832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8B48F3-70D5-DFAA-22F4-916D114BF0A8}"/>
              </a:ext>
            </a:extLst>
          </p:cNvPr>
          <p:cNvPicPr>
            <a:picLocks noChangeAspect="1"/>
          </p:cNvPicPr>
          <p:nvPr/>
        </p:nvPicPr>
        <p:blipFill>
          <a:blip r:embed="rId3"/>
          <a:stretch>
            <a:fillRect/>
          </a:stretch>
        </p:blipFill>
        <p:spPr>
          <a:xfrm>
            <a:off x="76200" y="2241860"/>
            <a:ext cx="1615615" cy="2095500"/>
          </a:xfrm>
          <a:prstGeom prst="rect">
            <a:avLst/>
          </a:prstGeom>
        </p:spPr>
      </p:pic>
      <p:pic>
        <p:nvPicPr>
          <p:cNvPr id="10" name="Picture 9">
            <a:extLst>
              <a:ext uri="{FF2B5EF4-FFF2-40B4-BE49-F238E27FC236}">
                <a16:creationId xmlns:a16="http://schemas.microsoft.com/office/drawing/2014/main" id="{1F132E77-0CC2-1A14-829A-5D70844C213E}"/>
              </a:ext>
            </a:extLst>
          </p:cNvPr>
          <p:cNvPicPr>
            <a:picLocks noChangeAspect="1"/>
          </p:cNvPicPr>
          <p:nvPr/>
        </p:nvPicPr>
        <p:blipFill>
          <a:blip r:embed="rId4"/>
          <a:stretch>
            <a:fillRect/>
          </a:stretch>
        </p:blipFill>
        <p:spPr>
          <a:xfrm>
            <a:off x="11191875" y="5692567"/>
            <a:ext cx="913048" cy="1113473"/>
          </a:xfrm>
          <a:prstGeom prst="rect">
            <a:avLst/>
          </a:prstGeom>
        </p:spPr>
      </p:pic>
      <p:pic>
        <p:nvPicPr>
          <p:cNvPr id="13" name="Picture 12">
            <a:extLst>
              <a:ext uri="{FF2B5EF4-FFF2-40B4-BE49-F238E27FC236}">
                <a16:creationId xmlns:a16="http://schemas.microsoft.com/office/drawing/2014/main" id="{3057293B-EDBE-2E0B-8906-8B2BF5DBD69D}"/>
              </a:ext>
            </a:extLst>
          </p:cNvPr>
          <p:cNvPicPr>
            <a:picLocks noChangeAspect="1"/>
          </p:cNvPicPr>
          <p:nvPr/>
        </p:nvPicPr>
        <p:blipFill>
          <a:blip r:embed="rId5"/>
          <a:stretch>
            <a:fillRect/>
          </a:stretch>
        </p:blipFill>
        <p:spPr>
          <a:xfrm>
            <a:off x="1825165" y="471708"/>
            <a:ext cx="9696450" cy="5172075"/>
          </a:xfrm>
          <a:prstGeom prst="rect">
            <a:avLst/>
          </a:prstGeom>
        </p:spPr>
      </p:pic>
    </p:spTree>
    <p:extLst>
      <p:ext uri="{BB962C8B-B14F-4D97-AF65-F5344CB8AC3E}">
        <p14:creationId xmlns:p14="http://schemas.microsoft.com/office/powerpoint/2010/main" val="2079540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EA119-29C2-8E2F-3B03-F25999BB6EF7}"/>
              </a:ext>
            </a:extLst>
          </p:cNvPr>
          <p:cNvSpPr>
            <a:spLocks noGrp="1"/>
          </p:cNvSpPr>
          <p:nvPr>
            <p:ph type="title"/>
          </p:nvPr>
        </p:nvSpPr>
        <p:spPr>
          <a:xfrm>
            <a:off x="547894" y="159027"/>
            <a:ext cx="10772775" cy="1658198"/>
          </a:xfrm>
        </p:spPr>
        <p:txBody>
          <a:bodyPr/>
          <a:lstStyle/>
          <a:p>
            <a:pPr algn="ctr"/>
            <a:r>
              <a:rPr lang="en-US" dirty="0"/>
              <a:t>Seminar programme</a:t>
            </a:r>
            <a:endParaRPr lang="en-GB" dirty="0"/>
          </a:p>
        </p:txBody>
      </p:sp>
      <p:sp>
        <p:nvSpPr>
          <p:cNvPr id="3" name="Content Placeholder 2">
            <a:extLst>
              <a:ext uri="{FF2B5EF4-FFF2-40B4-BE49-F238E27FC236}">
                <a16:creationId xmlns:a16="http://schemas.microsoft.com/office/drawing/2014/main" id="{B1F8B52B-EDEC-9498-77B6-56251A32430A}"/>
              </a:ext>
            </a:extLst>
          </p:cNvPr>
          <p:cNvSpPr>
            <a:spLocks noGrp="1"/>
          </p:cNvSpPr>
          <p:nvPr>
            <p:ph idx="1"/>
          </p:nvPr>
        </p:nvSpPr>
        <p:spPr>
          <a:xfrm>
            <a:off x="677333" y="1466850"/>
            <a:ext cx="10146380" cy="5232123"/>
          </a:xfrm>
        </p:spPr>
        <p:txBody>
          <a:bodyPr>
            <a:normAutofit fontScale="85000" lnSpcReduction="20000"/>
          </a:bodyPr>
          <a:lstStyle/>
          <a:p>
            <a:pPr marL="342900" lvl="0" indent="-342900">
              <a:lnSpc>
                <a:spcPct val="115000"/>
              </a:lnSpc>
              <a:buFont typeface="Symbol" panose="05050102010706020507" pitchFamily="18" charset="2"/>
              <a:buChar char=""/>
            </a:pPr>
            <a:r>
              <a:rPr lang="en-GB" sz="2100" dirty="0">
                <a:effectLst/>
                <a:latin typeface="Helvetic"/>
                <a:ea typeface="Times New Roman" panose="02020603050405020304" pitchFamily="18" charset="0"/>
                <a:cs typeface="Arial" panose="020B0604020202020204" pitchFamily="34" charset="0"/>
              </a:rPr>
              <a:t>12 -12.15  </a:t>
            </a:r>
            <a:r>
              <a:rPr lang="en-GB" sz="2100" b="1" dirty="0">
                <a:effectLst/>
                <a:latin typeface="Helvetic"/>
                <a:ea typeface="Times New Roman" panose="02020603050405020304" pitchFamily="18" charset="0"/>
                <a:cs typeface="Arial" panose="020B0604020202020204" pitchFamily="34" charset="0"/>
              </a:rPr>
              <a:t>Aine Morrison </a:t>
            </a:r>
            <a:r>
              <a:rPr lang="en-GB" sz="2100" dirty="0">
                <a:effectLst/>
                <a:latin typeface="Helvetic"/>
                <a:ea typeface="Times New Roman" panose="02020603050405020304" pitchFamily="18" charset="0"/>
                <a:cs typeface="Arial" panose="020B0604020202020204" pitchFamily="34" charset="0"/>
              </a:rPr>
              <a:t>Chief Social Work Officer, Department of Health </a:t>
            </a:r>
          </a:p>
          <a:p>
            <a:pPr marL="0" lvl="0" indent="0">
              <a:lnSpc>
                <a:spcPct val="115000"/>
              </a:lnSpc>
              <a:buNone/>
            </a:pPr>
            <a:endParaRPr lang="en-GB" sz="2100" dirty="0">
              <a:effectLst/>
              <a:latin typeface="Helvetic"/>
              <a:ea typeface="Times New Roman" panose="02020603050405020304" pitchFamily="18" charset="0"/>
              <a:cs typeface="Arial" panose="020B0604020202020204" pitchFamily="34" charset="0"/>
            </a:endParaRPr>
          </a:p>
          <a:p>
            <a:pPr marL="342900" indent="-342900">
              <a:lnSpc>
                <a:spcPct val="115000"/>
              </a:lnSpc>
              <a:buFont typeface="Symbol" panose="05050102010706020507" pitchFamily="18" charset="2"/>
              <a:buChar char=""/>
            </a:pPr>
            <a:r>
              <a:rPr lang="en-GB" sz="2100" dirty="0">
                <a:effectLst/>
                <a:latin typeface="Helvetic"/>
                <a:ea typeface="Times New Roman" panose="02020603050405020304" pitchFamily="18" charset="0"/>
                <a:cs typeface="Arial" panose="020B0604020202020204" pitchFamily="34" charset="0"/>
              </a:rPr>
              <a:t>12.15-12.30  </a:t>
            </a:r>
            <a:r>
              <a:rPr lang="en-GB" sz="2100" b="1" dirty="0">
                <a:effectLst/>
                <a:latin typeface="Helvetic"/>
                <a:ea typeface="Times New Roman" panose="02020603050405020304" pitchFamily="18" charset="0"/>
                <a:cs typeface="Arial" panose="020B0604020202020204" pitchFamily="34" charset="0"/>
              </a:rPr>
              <a:t>Susan Ritchie </a:t>
            </a:r>
            <a:r>
              <a:rPr lang="en-GB" sz="2100" dirty="0">
                <a:effectLst/>
                <a:latin typeface="Helvetic"/>
                <a:ea typeface="Times New Roman" panose="02020603050405020304" pitchFamily="18" charset="0"/>
                <a:cs typeface="Arial" panose="020B0604020202020204" pitchFamily="34" charset="0"/>
              </a:rPr>
              <a:t>Professional Officer DoH - </a:t>
            </a:r>
            <a:r>
              <a:rPr lang="en-GB" sz="2100" i="1" dirty="0">
                <a:effectLst/>
                <a:latin typeface="Helvetic"/>
                <a:ea typeface="Times New Roman" panose="02020603050405020304" pitchFamily="18" charset="0"/>
                <a:cs typeface="Arial" panose="020B0604020202020204" pitchFamily="34" charset="0"/>
              </a:rPr>
              <a:t>an outline of the 2024 </a:t>
            </a:r>
            <a:r>
              <a:rPr lang="en-GB" sz="2100" i="1" dirty="0">
                <a:latin typeface="Helvetic"/>
                <a:ea typeface="Times New Roman" panose="02020603050405020304" pitchFamily="18" charset="0"/>
                <a:cs typeface="Arial" panose="020B0604020202020204" pitchFamily="34" charset="0"/>
              </a:rPr>
              <a:t>SW</a:t>
            </a:r>
            <a:r>
              <a:rPr lang="en-GB" sz="2100" i="1" dirty="0">
                <a:effectLst/>
                <a:latin typeface="Helvetic"/>
                <a:ea typeface="Times New Roman" panose="02020603050405020304" pitchFamily="18" charset="0"/>
                <a:cs typeface="Arial" panose="020B0604020202020204" pitchFamily="34" charset="0"/>
              </a:rPr>
              <a:t> </a:t>
            </a:r>
            <a:r>
              <a:rPr lang="en-GB" sz="2100" i="1" dirty="0">
                <a:latin typeface="Helvetic"/>
                <a:ea typeface="Times New Roman" panose="02020603050405020304" pitchFamily="18" charset="0"/>
                <a:cs typeface="Arial" panose="020B0604020202020204" pitchFamily="34" charset="0"/>
              </a:rPr>
              <a:t>S</a:t>
            </a:r>
            <a:r>
              <a:rPr lang="en-GB" sz="2100" i="1" dirty="0">
                <a:effectLst/>
                <a:latin typeface="Helvetic"/>
                <a:ea typeface="Times New Roman" panose="02020603050405020304" pitchFamily="18" charset="0"/>
                <a:cs typeface="Arial" panose="020B0604020202020204" pitchFamily="34" charset="0"/>
              </a:rPr>
              <a:t>upervision     </a:t>
            </a:r>
            <a:r>
              <a:rPr lang="en-GB" sz="2100" i="1" dirty="0">
                <a:latin typeface="Helvetic"/>
                <a:ea typeface="Times New Roman" panose="02020603050405020304" pitchFamily="18" charset="0"/>
                <a:cs typeface="Arial" panose="020B0604020202020204" pitchFamily="34" charset="0"/>
              </a:rPr>
              <a:t>P</a:t>
            </a:r>
            <a:r>
              <a:rPr lang="en-GB" sz="2100" i="1" dirty="0">
                <a:effectLst/>
                <a:latin typeface="Helvetic"/>
                <a:ea typeface="Times New Roman" panose="02020603050405020304" pitchFamily="18" charset="0"/>
                <a:cs typeface="Arial" panose="020B0604020202020204" pitchFamily="34" charset="0"/>
              </a:rPr>
              <a:t>olicy</a:t>
            </a:r>
          </a:p>
          <a:p>
            <a:pPr marL="0" lvl="0" indent="0">
              <a:lnSpc>
                <a:spcPct val="115000"/>
              </a:lnSpc>
              <a:buNone/>
            </a:pPr>
            <a:endParaRPr lang="en-GB" sz="2100" dirty="0">
              <a:effectLst/>
              <a:latin typeface="Helvetic"/>
              <a:ea typeface="Times New Roman" panose="02020603050405020304" pitchFamily="18" charset="0"/>
              <a:cs typeface="Arial" panose="020B0604020202020204" pitchFamily="34" charset="0"/>
            </a:endParaRPr>
          </a:p>
          <a:p>
            <a:pPr marL="342900" lvl="0" indent="-342900">
              <a:lnSpc>
                <a:spcPct val="115000"/>
              </a:lnSpc>
              <a:buFont typeface="Symbol" panose="05050102010706020507" pitchFamily="18" charset="2"/>
              <a:buChar char=""/>
            </a:pPr>
            <a:r>
              <a:rPr lang="en-GB" sz="2100" dirty="0">
                <a:effectLst/>
                <a:latin typeface="Helvetic"/>
                <a:ea typeface="Times New Roman" panose="02020603050405020304" pitchFamily="18" charset="0"/>
                <a:cs typeface="Arial" panose="020B0604020202020204" pitchFamily="34" charset="0"/>
              </a:rPr>
              <a:t>12.30-12.45pm </a:t>
            </a:r>
            <a:r>
              <a:rPr lang="en-GB" sz="2100" b="1" dirty="0">
                <a:effectLst/>
                <a:latin typeface="Helvetic"/>
                <a:ea typeface="Times New Roman" panose="02020603050405020304" pitchFamily="18" charset="0"/>
                <a:cs typeface="Arial" panose="020B0604020202020204" pitchFamily="34" charset="0"/>
              </a:rPr>
              <a:t>Dr Paula McFadden </a:t>
            </a:r>
            <a:r>
              <a:rPr lang="en-GB" sz="2100" dirty="0">
                <a:effectLst/>
                <a:latin typeface="Helvetic"/>
                <a:ea typeface="Times New Roman" panose="02020603050405020304" pitchFamily="18" charset="0"/>
                <a:cs typeface="Arial" panose="020B0604020202020204" pitchFamily="34" charset="0"/>
              </a:rPr>
              <a:t>Senior SW Lecturer, Ulster University - </a:t>
            </a:r>
            <a:r>
              <a:rPr lang="en-GB" sz="2100" i="1" dirty="0">
                <a:latin typeface="Helvetic"/>
                <a:ea typeface="Times New Roman" panose="02020603050405020304" pitchFamily="18" charset="0"/>
                <a:cs typeface="Arial" panose="020B0604020202020204" pitchFamily="34" charset="0"/>
              </a:rPr>
              <a:t>K</a:t>
            </a:r>
            <a:r>
              <a:rPr lang="en-GB" sz="2100" i="1" dirty="0">
                <a:effectLst/>
                <a:latin typeface="Helvetic"/>
                <a:ea typeface="Times New Roman" panose="02020603050405020304" pitchFamily="18" charset="0"/>
                <a:cs typeface="Arial" panose="020B0604020202020204" pitchFamily="34" charset="0"/>
              </a:rPr>
              <a:t>ey messages from research in relation to social work supervision. </a:t>
            </a:r>
          </a:p>
          <a:p>
            <a:pPr marL="0" indent="0">
              <a:lnSpc>
                <a:spcPct val="115000"/>
              </a:lnSpc>
              <a:buNone/>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2100" dirty="0">
                <a:effectLst/>
                <a:latin typeface="Helvetic"/>
                <a:ea typeface="Calibri" panose="020F0502020204030204" pitchFamily="34" charset="0"/>
                <a:cs typeface="Arial" panose="020B0604020202020204" pitchFamily="34" charset="0"/>
              </a:rPr>
              <a:t>12.45pm -1pm  </a:t>
            </a:r>
            <a:r>
              <a:rPr lang="en-US" sz="2100" b="1" dirty="0">
                <a:effectLst/>
                <a:latin typeface="Helvetic"/>
                <a:ea typeface="Calibri" panose="020F0502020204030204" pitchFamily="34" charset="0"/>
                <a:cs typeface="Arial" panose="020B0604020202020204" pitchFamily="34" charset="0"/>
              </a:rPr>
              <a:t>Maria Emilsson </a:t>
            </a:r>
            <a:r>
              <a:rPr lang="en-GB" sz="2100" dirty="0">
                <a:effectLst/>
                <a:latin typeface="Helvetic"/>
                <a:ea typeface="Calibri" panose="020F0502020204030204" pitchFamily="34" charset="0"/>
                <a:cs typeface="Arial" panose="020B0604020202020204" pitchFamily="34" charset="0"/>
              </a:rPr>
              <a:t>Principal Social Worker Western Trust - </a:t>
            </a:r>
            <a:r>
              <a:rPr lang="en-GB" sz="2100" i="1" dirty="0">
                <a:effectLst/>
                <a:latin typeface="Helvetic"/>
                <a:ea typeface="Calibri" panose="020F0502020204030204" pitchFamily="34" charset="0"/>
                <a:cs typeface="Arial" panose="020B0604020202020204" pitchFamily="34" charset="0"/>
              </a:rPr>
              <a:t>t</a:t>
            </a:r>
            <a:r>
              <a:rPr lang="en-US" sz="2100" i="1" dirty="0">
                <a:effectLst/>
                <a:latin typeface="Helvetic"/>
                <a:ea typeface="Calibri" panose="020F0502020204030204" pitchFamily="34" charset="0"/>
                <a:cs typeface="Arial" panose="020B0604020202020204" pitchFamily="34" charset="0"/>
              </a:rPr>
              <a:t>he value of using group &amp; peer supervision methods in social work supervision.  </a:t>
            </a:r>
          </a:p>
          <a:p>
            <a:pPr marL="0" lvl="0" indent="0">
              <a:lnSpc>
                <a:spcPct val="115000"/>
              </a:lnSpc>
              <a:buNone/>
            </a:pP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US" sz="2100" dirty="0">
                <a:effectLst/>
                <a:latin typeface="Helvetic"/>
                <a:ea typeface="Calibri" panose="020F0502020204030204" pitchFamily="34" charset="0"/>
                <a:cs typeface="Arial" panose="020B0604020202020204" pitchFamily="34" charset="0"/>
              </a:rPr>
              <a:t>1pm – 1.15pm </a:t>
            </a:r>
            <a:r>
              <a:rPr lang="en-US" sz="2100" b="1" dirty="0">
                <a:effectLst/>
                <a:latin typeface="Helvetic"/>
                <a:ea typeface="Calibri" panose="020F0502020204030204" pitchFamily="34" charset="0"/>
                <a:cs typeface="Arial" panose="020B0604020202020204" pitchFamily="34" charset="0"/>
              </a:rPr>
              <a:t>Marian O’Rourke </a:t>
            </a:r>
            <a:r>
              <a:rPr lang="en-GB" sz="2100" dirty="0">
                <a:effectLst/>
                <a:latin typeface="Helvetic"/>
                <a:ea typeface="Calibri" panose="020F0502020204030204" pitchFamily="34" charset="0"/>
                <a:cs typeface="Arial" panose="020B0604020202020204" pitchFamily="34" charset="0"/>
              </a:rPr>
              <a:t>Director of Regulation &amp; Standards </a:t>
            </a:r>
            <a:r>
              <a:rPr lang="en-US" sz="2100" dirty="0">
                <a:effectLst/>
                <a:latin typeface="Helvetic"/>
                <a:ea typeface="Calibri" panose="020F0502020204030204" pitchFamily="34" charset="0"/>
                <a:cs typeface="Arial" panose="020B0604020202020204" pitchFamily="34" charset="0"/>
              </a:rPr>
              <a:t>(NISCC) - </a:t>
            </a:r>
            <a:r>
              <a:rPr lang="en-US" sz="2100" i="1" dirty="0">
                <a:effectLst/>
                <a:latin typeface="Helvetic"/>
                <a:ea typeface="Calibri" panose="020F0502020204030204" pitchFamily="34" charset="0"/>
                <a:cs typeface="Arial" panose="020B0604020202020204" pitchFamily="34" charset="0"/>
              </a:rPr>
              <a:t>the Social Work Leadership Framework &amp; supervision </a:t>
            </a:r>
            <a:r>
              <a:rPr lang="en-US" sz="2100" dirty="0">
                <a:effectLst/>
                <a:latin typeface="Helvetic"/>
                <a:ea typeface="Calibri" panose="020F0502020204030204" pitchFamily="34" charset="0"/>
                <a:cs typeface="Arial" panose="020B0604020202020204" pitchFamily="34" charset="0"/>
              </a:rPr>
              <a:t>and closing comments.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079EC2A0-E8DB-72E8-71A4-880B9FA3A71C}"/>
              </a:ext>
            </a:extLst>
          </p:cNvPr>
          <p:cNvPicPr>
            <a:picLocks noChangeAspect="1"/>
          </p:cNvPicPr>
          <p:nvPr/>
        </p:nvPicPr>
        <p:blipFill>
          <a:blip r:embed="rId3"/>
          <a:stretch>
            <a:fillRect/>
          </a:stretch>
        </p:blipFill>
        <p:spPr>
          <a:xfrm>
            <a:off x="10915693" y="5160198"/>
            <a:ext cx="1197948" cy="1460912"/>
          </a:xfrm>
          <a:prstGeom prst="rect">
            <a:avLst/>
          </a:prstGeom>
        </p:spPr>
      </p:pic>
    </p:spTree>
    <p:extLst>
      <p:ext uri="{BB962C8B-B14F-4D97-AF65-F5344CB8AC3E}">
        <p14:creationId xmlns:p14="http://schemas.microsoft.com/office/powerpoint/2010/main" val="312995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7614B7-CE98-E9E0-4BC9-546A3001FC41}"/>
              </a:ext>
            </a:extLst>
          </p:cNvPr>
          <p:cNvPicPr>
            <a:picLocks noChangeAspect="1"/>
          </p:cNvPicPr>
          <p:nvPr/>
        </p:nvPicPr>
        <p:blipFill>
          <a:blip r:embed="rId3"/>
          <a:stretch>
            <a:fillRect/>
          </a:stretch>
        </p:blipFill>
        <p:spPr>
          <a:xfrm>
            <a:off x="90853" y="200722"/>
            <a:ext cx="1444381" cy="1873405"/>
          </a:xfrm>
          <a:prstGeom prst="rect">
            <a:avLst/>
          </a:prstGeom>
        </p:spPr>
      </p:pic>
      <p:pic>
        <p:nvPicPr>
          <p:cNvPr id="4" name="Picture 3">
            <a:extLst>
              <a:ext uri="{FF2B5EF4-FFF2-40B4-BE49-F238E27FC236}">
                <a16:creationId xmlns:a16="http://schemas.microsoft.com/office/drawing/2014/main" id="{C34E070C-E813-4E02-61CE-6654B7F9EDA2}"/>
              </a:ext>
            </a:extLst>
          </p:cNvPr>
          <p:cNvPicPr>
            <a:picLocks noChangeAspect="1"/>
          </p:cNvPicPr>
          <p:nvPr/>
        </p:nvPicPr>
        <p:blipFill>
          <a:blip r:embed="rId4"/>
          <a:stretch>
            <a:fillRect/>
          </a:stretch>
        </p:blipFill>
        <p:spPr>
          <a:xfrm>
            <a:off x="1705142" y="959006"/>
            <a:ext cx="9934575" cy="5096106"/>
          </a:xfrm>
          <a:prstGeom prst="rect">
            <a:avLst/>
          </a:prstGeom>
        </p:spPr>
      </p:pic>
    </p:spTree>
    <p:extLst>
      <p:ext uri="{BB962C8B-B14F-4D97-AF65-F5344CB8AC3E}">
        <p14:creationId xmlns:p14="http://schemas.microsoft.com/office/powerpoint/2010/main" val="399850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A224FB-1C5E-28BA-103E-8E59C63F2077}"/>
              </a:ext>
            </a:extLst>
          </p:cNvPr>
          <p:cNvPicPr>
            <a:picLocks noChangeAspect="1"/>
          </p:cNvPicPr>
          <p:nvPr/>
        </p:nvPicPr>
        <p:blipFill>
          <a:blip r:embed="rId3"/>
          <a:stretch>
            <a:fillRect/>
          </a:stretch>
        </p:blipFill>
        <p:spPr>
          <a:xfrm>
            <a:off x="11202792" y="5712401"/>
            <a:ext cx="891230" cy="1086866"/>
          </a:xfrm>
          <a:prstGeom prst="rect">
            <a:avLst/>
          </a:prstGeom>
        </p:spPr>
      </p:pic>
      <p:sp>
        <p:nvSpPr>
          <p:cNvPr id="7" name="TextBox 6">
            <a:extLst>
              <a:ext uri="{FF2B5EF4-FFF2-40B4-BE49-F238E27FC236}">
                <a16:creationId xmlns:a16="http://schemas.microsoft.com/office/drawing/2014/main" id="{2D19889D-CE3A-0024-D475-6EFE3BD387B0}"/>
              </a:ext>
            </a:extLst>
          </p:cNvPr>
          <p:cNvSpPr txBox="1"/>
          <p:nvPr/>
        </p:nvSpPr>
        <p:spPr>
          <a:xfrm>
            <a:off x="682753" y="1989505"/>
            <a:ext cx="10972800" cy="954107"/>
          </a:xfrm>
          <a:prstGeom prst="rect">
            <a:avLst/>
          </a:prstGeom>
          <a:noFill/>
        </p:spPr>
        <p:txBody>
          <a:bodyPr wrap="square">
            <a:spAutoFit/>
          </a:bodyPr>
          <a:lstStyle/>
          <a:p>
            <a:pPr algn="ctr"/>
            <a:r>
              <a:rPr lang="en-US" sz="2800" b="1" dirty="0">
                <a:solidFill>
                  <a:schemeClr val="bg1"/>
                </a:solidFill>
              </a:rPr>
              <a:t>Service settings will consider a model of supervision that best suits their practitioners and service…some options…..        </a:t>
            </a:r>
            <a:endParaRPr lang="en-GB" sz="2800" b="1" dirty="0">
              <a:solidFill>
                <a:schemeClr val="bg1"/>
              </a:solidFill>
            </a:endParaRPr>
          </a:p>
        </p:txBody>
      </p:sp>
      <p:sp>
        <p:nvSpPr>
          <p:cNvPr id="11" name="TextBox 10">
            <a:extLst>
              <a:ext uri="{FF2B5EF4-FFF2-40B4-BE49-F238E27FC236}">
                <a16:creationId xmlns:a16="http://schemas.microsoft.com/office/drawing/2014/main" id="{F03EA492-D348-7BDB-1998-4CDDD846DC4D}"/>
              </a:ext>
            </a:extLst>
          </p:cNvPr>
          <p:cNvSpPr txBox="1"/>
          <p:nvPr/>
        </p:nvSpPr>
        <p:spPr>
          <a:xfrm>
            <a:off x="763249" y="479450"/>
            <a:ext cx="10885158" cy="646331"/>
          </a:xfrm>
          <a:prstGeom prst="rect">
            <a:avLst/>
          </a:prstGeom>
          <a:noFill/>
        </p:spPr>
        <p:txBody>
          <a:bodyPr wrap="square">
            <a:spAutoFit/>
          </a:bodyPr>
          <a:lstStyle/>
          <a:p>
            <a:pPr algn="ctr"/>
            <a:r>
              <a:rPr lang="en-US" sz="3600" b="1" dirty="0">
                <a:solidFill>
                  <a:schemeClr val="bg1"/>
                </a:solidFill>
                <a:effectLst>
                  <a:outerShdw blurRad="38100" dist="38100" dir="2700000" algn="tl">
                    <a:srgbClr val="000000">
                      <a:alpha val="43137"/>
                    </a:srgbClr>
                  </a:outerShdw>
                </a:effectLst>
              </a:rPr>
              <a:t>Models of supervision – what might it look like in practice?</a:t>
            </a:r>
            <a:r>
              <a:rPr lang="en-US" dirty="0"/>
              <a:t>:?</a:t>
            </a:r>
            <a:endParaRPr lang="en-GB" dirty="0"/>
          </a:p>
        </p:txBody>
      </p:sp>
      <p:pic>
        <p:nvPicPr>
          <p:cNvPr id="16" name="Picture 15">
            <a:extLst>
              <a:ext uri="{FF2B5EF4-FFF2-40B4-BE49-F238E27FC236}">
                <a16:creationId xmlns:a16="http://schemas.microsoft.com/office/drawing/2014/main" id="{6F4C75BB-ADEE-D370-078A-6D4376815CB9}"/>
              </a:ext>
            </a:extLst>
          </p:cNvPr>
          <p:cNvPicPr>
            <a:picLocks noChangeAspect="1"/>
          </p:cNvPicPr>
          <p:nvPr/>
        </p:nvPicPr>
        <p:blipFill>
          <a:blip r:embed="rId4"/>
          <a:stretch>
            <a:fillRect/>
          </a:stretch>
        </p:blipFill>
        <p:spPr>
          <a:xfrm>
            <a:off x="1578543" y="3262964"/>
            <a:ext cx="9057373" cy="1939356"/>
          </a:xfrm>
          <a:prstGeom prst="rect">
            <a:avLst/>
          </a:prstGeom>
        </p:spPr>
      </p:pic>
    </p:spTree>
    <p:extLst>
      <p:ext uri="{BB962C8B-B14F-4D97-AF65-F5344CB8AC3E}">
        <p14:creationId xmlns:p14="http://schemas.microsoft.com/office/powerpoint/2010/main" val="164712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C8522-2D2B-4805-7FB4-5CF37BB3C935}"/>
              </a:ext>
            </a:extLst>
          </p:cNvPr>
          <p:cNvPicPr>
            <a:picLocks noChangeAspect="1"/>
          </p:cNvPicPr>
          <p:nvPr/>
        </p:nvPicPr>
        <p:blipFill>
          <a:blip r:embed="rId3"/>
          <a:stretch>
            <a:fillRect/>
          </a:stretch>
        </p:blipFill>
        <p:spPr>
          <a:xfrm>
            <a:off x="1271239" y="892097"/>
            <a:ext cx="9333571" cy="5118410"/>
          </a:xfrm>
          <a:prstGeom prst="rect">
            <a:avLst/>
          </a:prstGeom>
        </p:spPr>
      </p:pic>
      <p:pic>
        <p:nvPicPr>
          <p:cNvPr id="2" name="Picture 1">
            <a:extLst>
              <a:ext uri="{FF2B5EF4-FFF2-40B4-BE49-F238E27FC236}">
                <a16:creationId xmlns:a16="http://schemas.microsoft.com/office/drawing/2014/main" id="{BE3B0344-4022-493C-3F3E-21FB5807CF60}"/>
              </a:ext>
            </a:extLst>
          </p:cNvPr>
          <p:cNvPicPr>
            <a:picLocks noChangeAspect="1"/>
          </p:cNvPicPr>
          <p:nvPr/>
        </p:nvPicPr>
        <p:blipFill>
          <a:blip r:embed="rId4"/>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2594272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F5429-3D81-6D20-E66F-B6CF73802544}"/>
              </a:ext>
            </a:extLst>
          </p:cNvPr>
          <p:cNvPicPr>
            <a:picLocks noChangeAspect="1"/>
          </p:cNvPicPr>
          <p:nvPr/>
        </p:nvPicPr>
        <p:blipFill>
          <a:blip r:embed="rId3"/>
          <a:stretch>
            <a:fillRect/>
          </a:stretch>
        </p:blipFill>
        <p:spPr>
          <a:xfrm>
            <a:off x="1248938" y="1182029"/>
            <a:ext cx="9266662" cy="3590693"/>
          </a:xfrm>
          <a:prstGeom prst="rect">
            <a:avLst/>
          </a:prstGeom>
        </p:spPr>
      </p:pic>
      <p:pic>
        <p:nvPicPr>
          <p:cNvPr id="2" name="Picture 1">
            <a:extLst>
              <a:ext uri="{FF2B5EF4-FFF2-40B4-BE49-F238E27FC236}">
                <a16:creationId xmlns:a16="http://schemas.microsoft.com/office/drawing/2014/main" id="{4C69764F-7B15-C1E9-BBFE-EFA1040EA3F3}"/>
              </a:ext>
            </a:extLst>
          </p:cNvPr>
          <p:cNvPicPr>
            <a:picLocks noChangeAspect="1"/>
          </p:cNvPicPr>
          <p:nvPr/>
        </p:nvPicPr>
        <p:blipFill>
          <a:blip r:embed="rId4"/>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2104859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07250-2B72-A332-966D-1CC44BD5437A}"/>
              </a:ext>
            </a:extLst>
          </p:cNvPr>
          <p:cNvSpPr>
            <a:spLocks noGrp="1"/>
          </p:cNvSpPr>
          <p:nvPr>
            <p:ph type="title"/>
          </p:nvPr>
        </p:nvSpPr>
        <p:spPr>
          <a:xfrm>
            <a:off x="657224" y="119270"/>
            <a:ext cx="10772775" cy="1490869"/>
          </a:xfrm>
        </p:spPr>
        <p:txBody>
          <a:bodyPr>
            <a:normAutofit fontScale="90000"/>
          </a:bodyPr>
          <a:lstStyle/>
          <a:p>
            <a:pPr algn="ctr"/>
            <a:r>
              <a:rPr lang="en-US" b="1" dirty="0"/>
              <a:t/>
            </a:r>
            <a:br>
              <a:rPr lang="en-US" b="1" dirty="0"/>
            </a:br>
            <a:r>
              <a:rPr lang="en-US" b="1" dirty="0"/>
              <a:t>Menu of supervision methods</a:t>
            </a:r>
            <a:br>
              <a:rPr lang="en-US" b="1" dirty="0"/>
            </a:br>
            <a:endParaRPr lang="en-GB" b="1" dirty="0"/>
          </a:p>
        </p:txBody>
      </p:sp>
      <p:sp>
        <p:nvSpPr>
          <p:cNvPr id="3" name="Text Placeholder 2">
            <a:extLst>
              <a:ext uri="{FF2B5EF4-FFF2-40B4-BE49-F238E27FC236}">
                <a16:creationId xmlns:a16="http://schemas.microsoft.com/office/drawing/2014/main" id="{B6D4F8D3-7686-ED0E-0CFB-4253169B86EB}"/>
              </a:ext>
            </a:extLst>
          </p:cNvPr>
          <p:cNvSpPr>
            <a:spLocks noGrp="1"/>
          </p:cNvSpPr>
          <p:nvPr>
            <p:ph type="body" idx="1"/>
          </p:nvPr>
        </p:nvSpPr>
        <p:spPr>
          <a:xfrm>
            <a:off x="3415665" y="3824715"/>
            <a:ext cx="5360670" cy="723400"/>
          </a:xfrm>
        </p:spPr>
        <p:txBody>
          <a:bodyPr>
            <a:normAutofit/>
          </a:bodyPr>
          <a:lstStyle/>
          <a:p>
            <a:pPr algn="ctr"/>
            <a:r>
              <a:rPr lang="en-US" sz="3200" b="1" dirty="0"/>
              <a:t>Individual Supervision</a:t>
            </a:r>
            <a:endParaRPr lang="en-GB" sz="3200" b="1" dirty="0"/>
          </a:p>
        </p:txBody>
      </p:sp>
      <p:graphicFrame>
        <p:nvGraphicFramePr>
          <p:cNvPr id="8" name="Content Placeholder 3">
            <a:extLst>
              <a:ext uri="{FF2B5EF4-FFF2-40B4-BE49-F238E27FC236}">
                <a16:creationId xmlns:a16="http://schemas.microsoft.com/office/drawing/2014/main" id="{C6A070BC-5891-70D3-EC78-49149172A2BC}"/>
              </a:ext>
            </a:extLst>
          </p:cNvPr>
          <p:cNvGraphicFramePr>
            <a:graphicFrameLocks noGrp="1"/>
          </p:cNvGraphicFramePr>
          <p:nvPr>
            <p:ph sz="half" idx="2"/>
            <p:extLst>
              <p:ext uri="{D42A27DB-BD31-4B8C-83A1-F6EECF244321}">
                <p14:modId xmlns:p14="http://schemas.microsoft.com/office/powerpoint/2010/main" val="1193574287"/>
              </p:ext>
            </p:extLst>
          </p:nvPr>
        </p:nvGraphicFramePr>
        <p:xfrm>
          <a:off x="676655" y="1695450"/>
          <a:ext cx="10458069" cy="4019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C2C2CA1-B6E6-4040-8FB5-E2870EC3B52F}"/>
              </a:ext>
            </a:extLst>
          </p:cNvPr>
          <p:cNvPicPr>
            <a:picLocks noChangeAspect="1"/>
          </p:cNvPicPr>
          <p:nvPr/>
        </p:nvPicPr>
        <p:blipFill>
          <a:blip r:embed="rId8"/>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192528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FA87B7-FCE4-8CC4-08B2-049E806E915E}"/>
              </a:ext>
            </a:extLst>
          </p:cNvPr>
          <p:cNvPicPr>
            <a:picLocks noChangeAspect="1"/>
          </p:cNvPicPr>
          <p:nvPr/>
        </p:nvPicPr>
        <p:blipFill>
          <a:blip r:embed="rId3"/>
          <a:stretch>
            <a:fillRect/>
          </a:stretch>
        </p:blipFill>
        <p:spPr>
          <a:xfrm>
            <a:off x="643467" y="982333"/>
            <a:ext cx="10905066" cy="4002262"/>
          </a:xfrm>
          <a:prstGeom prst="rect">
            <a:avLst/>
          </a:prstGeom>
        </p:spPr>
      </p:pic>
      <p:sp>
        <p:nvSpPr>
          <p:cNvPr id="16" name="Rectangle 15">
            <a:extLst>
              <a:ext uri="{FF2B5EF4-FFF2-40B4-BE49-F238E27FC236}">
                <a16:creationId xmlns:a16="http://schemas.microsoft.com/office/drawing/2014/main" id="{D59FCA44-2536-4018-BE99-9CB7FBDE3A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1065"/>
            <a:ext cx="12192000" cy="12869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7D15CE-A2A5-4075-818A-9B7057D4581D}"/>
              </a:ext>
            </a:extLst>
          </p:cNvPr>
          <p:cNvPicPr>
            <a:picLocks noChangeAspect="1"/>
          </p:cNvPicPr>
          <p:nvPr/>
        </p:nvPicPr>
        <p:blipFill>
          <a:blip r:embed="rId4"/>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3213007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56D85BD-F653-BEF6-1496-F0728FE3BB2E}"/>
              </a:ext>
            </a:extLst>
          </p:cNvPr>
          <p:cNvPicPr>
            <a:picLocks noGrp="1" noChangeAspect="1"/>
          </p:cNvPicPr>
          <p:nvPr>
            <p:ph idx="1"/>
          </p:nvPr>
        </p:nvPicPr>
        <p:blipFill>
          <a:blip r:embed="rId3"/>
          <a:stretch>
            <a:fillRect/>
          </a:stretch>
        </p:blipFill>
        <p:spPr>
          <a:xfrm>
            <a:off x="4206678" y="2004124"/>
            <a:ext cx="3236526" cy="2530931"/>
          </a:xfrm>
        </p:spPr>
      </p:pic>
      <p:pic>
        <p:nvPicPr>
          <p:cNvPr id="4" name="Picture 3">
            <a:extLst>
              <a:ext uri="{FF2B5EF4-FFF2-40B4-BE49-F238E27FC236}">
                <a16:creationId xmlns:a16="http://schemas.microsoft.com/office/drawing/2014/main" id="{75D7AFA7-CDE2-6677-295B-3F5B9A9C5417}"/>
              </a:ext>
            </a:extLst>
          </p:cNvPr>
          <p:cNvPicPr>
            <a:picLocks noChangeAspect="1"/>
          </p:cNvPicPr>
          <p:nvPr/>
        </p:nvPicPr>
        <p:blipFill>
          <a:blip r:embed="rId4"/>
          <a:stretch>
            <a:fillRect/>
          </a:stretch>
        </p:blipFill>
        <p:spPr>
          <a:xfrm>
            <a:off x="10821087" y="5277755"/>
            <a:ext cx="1197948" cy="1460912"/>
          </a:xfrm>
          <a:prstGeom prst="rect">
            <a:avLst/>
          </a:prstGeom>
        </p:spPr>
      </p:pic>
      <p:pic>
        <p:nvPicPr>
          <p:cNvPr id="8" name="Picture 7">
            <a:extLst>
              <a:ext uri="{FF2B5EF4-FFF2-40B4-BE49-F238E27FC236}">
                <a16:creationId xmlns:a16="http://schemas.microsoft.com/office/drawing/2014/main" id="{23CE8D32-100B-6E56-8552-4ACFC23811D7}"/>
              </a:ext>
            </a:extLst>
          </p:cNvPr>
          <p:cNvPicPr>
            <a:picLocks noChangeAspect="1"/>
          </p:cNvPicPr>
          <p:nvPr/>
        </p:nvPicPr>
        <p:blipFill>
          <a:blip r:embed="rId5"/>
          <a:stretch>
            <a:fillRect/>
          </a:stretch>
        </p:blipFill>
        <p:spPr>
          <a:xfrm>
            <a:off x="3240949" y="288141"/>
            <a:ext cx="4950515" cy="642736"/>
          </a:xfrm>
          <a:prstGeom prst="rect">
            <a:avLst/>
          </a:prstGeom>
        </p:spPr>
      </p:pic>
      <p:sp>
        <p:nvSpPr>
          <p:cNvPr id="10" name="TextBox 9">
            <a:extLst>
              <a:ext uri="{FF2B5EF4-FFF2-40B4-BE49-F238E27FC236}">
                <a16:creationId xmlns:a16="http://schemas.microsoft.com/office/drawing/2014/main" id="{A29C8D06-1AF9-03B7-5D34-81EE67566A7D}"/>
              </a:ext>
            </a:extLst>
          </p:cNvPr>
          <p:cNvSpPr txBox="1"/>
          <p:nvPr/>
        </p:nvSpPr>
        <p:spPr>
          <a:xfrm>
            <a:off x="573925" y="1567587"/>
            <a:ext cx="3319669" cy="523220"/>
          </a:xfrm>
          <a:prstGeom prst="rect">
            <a:avLst/>
          </a:prstGeom>
          <a:noFill/>
        </p:spPr>
        <p:txBody>
          <a:bodyPr wrap="square">
            <a:spAutoFit/>
          </a:bodyPr>
          <a:lstStyle/>
          <a:p>
            <a:r>
              <a:rPr lang="en-GB" sz="2800" b="1" dirty="0">
                <a:solidFill>
                  <a:schemeClr val="bg1"/>
                </a:solidFill>
              </a:rPr>
              <a:t>1. Group Supervision </a:t>
            </a:r>
          </a:p>
        </p:txBody>
      </p:sp>
      <p:sp>
        <p:nvSpPr>
          <p:cNvPr id="12" name="TextBox 11">
            <a:extLst>
              <a:ext uri="{FF2B5EF4-FFF2-40B4-BE49-F238E27FC236}">
                <a16:creationId xmlns:a16="http://schemas.microsoft.com/office/drawing/2014/main" id="{679AC56C-D21F-EB95-8B2D-2520D1ED4DF8}"/>
              </a:ext>
            </a:extLst>
          </p:cNvPr>
          <p:cNvSpPr txBox="1"/>
          <p:nvPr/>
        </p:nvSpPr>
        <p:spPr>
          <a:xfrm>
            <a:off x="260841" y="4535055"/>
            <a:ext cx="3945836" cy="523220"/>
          </a:xfrm>
          <a:prstGeom prst="rect">
            <a:avLst/>
          </a:prstGeom>
          <a:noFill/>
        </p:spPr>
        <p:txBody>
          <a:bodyPr wrap="square">
            <a:spAutoFit/>
          </a:bodyPr>
          <a:lstStyle/>
          <a:p>
            <a:r>
              <a:rPr lang="en-GB" sz="2800" b="1" dirty="0">
                <a:solidFill>
                  <a:schemeClr val="bg1"/>
                </a:solidFill>
              </a:rPr>
              <a:t>2. Peer Group Supervision </a:t>
            </a:r>
          </a:p>
        </p:txBody>
      </p:sp>
      <p:sp>
        <p:nvSpPr>
          <p:cNvPr id="14" name="TextBox 13">
            <a:extLst>
              <a:ext uri="{FF2B5EF4-FFF2-40B4-BE49-F238E27FC236}">
                <a16:creationId xmlns:a16="http://schemas.microsoft.com/office/drawing/2014/main" id="{727C7BEB-53C8-56F1-7A52-D46635114CC6}"/>
              </a:ext>
            </a:extLst>
          </p:cNvPr>
          <p:cNvSpPr txBox="1"/>
          <p:nvPr/>
        </p:nvSpPr>
        <p:spPr>
          <a:xfrm>
            <a:off x="7987036" y="1480904"/>
            <a:ext cx="3442873" cy="523220"/>
          </a:xfrm>
          <a:prstGeom prst="rect">
            <a:avLst/>
          </a:prstGeom>
          <a:noFill/>
        </p:spPr>
        <p:txBody>
          <a:bodyPr wrap="square">
            <a:spAutoFit/>
          </a:bodyPr>
          <a:lstStyle/>
          <a:p>
            <a:r>
              <a:rPr lang="en-GB" sz="2800" b="1" dirty="0">
                <a:solidFill>
                  <a:schemeClr val="bg1"/>
                </a:solidFill>
              </a:rPr>
              <a:t>3. Social Work Forums</a:t>
            </a:r>
          </a:p>
        </p:txBody>
      </p:sp>
      <p:sp>
        <p:nvSpPr>
          <p:cNvPr id="16" name="TextBox 15">
            <a:extLst>
              <a:ext uri="{FF2B5EF4-FFF2-40B4-BE49-F238E27FC236}">
                <a16:creationId xmlns:a16="http://schemas.microsoft.com/office/drawing/2014/main" id="{CA9E982A-7D4F-E9ED-7E3F-AD4E97DDDFC4}"/>
              </a:ext>
            </a:extLst>
          </p:cNvPr>
          <p:cNvSpPr txBox="1"/>
          <p:nvPr/>
        </p:nvSpPr>
        <p:spPr>
          <a:xfrm>
            <a:off x="8053622" y="4637266"/>
            <a:ext cx="4281252" cy="523220"/>
          </a:xfrm>
          <a:prstGeom prst="rect">
            <a:avLst/>
          </a:prstGeom>
          <a:noFill/>
        </p:spPr>
        <p:txBody>
          <a:bodyPr wrap="square">
            <a:spAutoFit/>
          </a:bodyPr>
          <a:lstStyle/>
          <a:p>
            <a:r>
              <a:rPr lang="en-US" sz="2800" b="1" dirty="0">
                <a:solidFill>
                  <a:schemeClr val="bg1"/>
                </a:solidFill>
              </a:rPr>
              <a:t>4. ‘Service specific’ </a:t>
            </a:r>
            <a:endParaRPr lang="en-GB" sz="2800" b="1" dirty="0">
              <a:solidFill>
                <a:schemeClr val="bg1"/>
              </a:solidFill>
            </a:endParaRPr>
          </a:p>
        </p:txBody>
      </p:sp>
    </p:spTree>
    <p:extLst>
      <p:ext uri="{BB962C8B-B14F-4D97-AF65-F5344CB8AC3E}">
        <p14:creationId xmlns:p14="http://schemas.microsoft.com/office/powerpoint/2010/main" val="1823784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53E2F7-2A47-4352-91AF-D53D7DC7FF9B}"/>
              </a:ext>
            </a:extLst>
          </p:cNvPr>
          <p:cNvPicPr>
            <a:picLocks noChangeAspect="1"/>
          </p:cNvPicPr>
          <p:nvPr/>
        </p:nvPicPr>
        <p:blipFill>
          <a:blip r:embed="rId3"/>
          <a:stretch>
            <a:fillRect/>
          </a:stretch>
        </p:blipFill>
        <p:spPr>
          <a:xfrm>
            <a:off x="2009776" y="1000125"/>
            <a:ext cx="7324724" cy="4663640"/>
          </a:xfrm>
          <a:prstGeom prst="rect">
            <a:avLst/>
          </a:prstGeom>
        </p:spPr>
      </p:pic>
      <p:pic>
        <p:nvPicPr>
          <p:cNvPr id="2" name="Picture 1">
            <a:extLst>
              <a:ext uri="{FF2B5EF4-FFF2-40B4-BE49-F238E27FC236}">
                <a16:creationId xmlns:a16="http://schemas.microsoft.com/office/drawing/2014/main" id="{B0751B2B-7A68-5DE3-3D03-2C7CA2E0C7EE}"/>
              </a:ext>
            </a:extLst>
          </p:cNvPr>
          <p:cNvPicPr>
            <a:picLocks noChangeAspect="1"/>
          </p:cNvPicPr>
          <p:nvPr/>
        </p:nvPicPr>
        <p:blipFill>
          <a:blip r:embed="rId4"/>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2959545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5687B-D00C-638D-0878-754203A7F99B}"/>
              </a:ext>
            </a:extLst>
          </p:cNvPr>
          <p:cNvPicPr>
            <a:picLocks noChangeAspect="1"/>
          </p:cNvPicPr>
          <p:nvPr/>
        </p:nvPicPr>
        <p:blipFill>
          <a:blip r:embed="rId3"/>
          <a:stretch>
            <a:fillRect/>
          </a:stretch>
        </p:blipFill>
        <p:spPr>
          <a:xfrm>
            <a:off x="1271752" y="142710"/>
            <a:ext cx="10131972" cy="2717646"/>
          </a:xfrm>
          <a:prstGeom prst="rect">
            <a:avLst/>
          </a:prstGeom>
        </p:spPr>
      </p:pic>
      <p:pic>
        <p:nvPicPr>
          <p:cNvPr id="7" name="Picture 6">
            <a:extLst>
              <a:ext uri="{FF2B5EF4-FFF2-40B4-BE49-F238E27FC236}">
                <a16:creationId xmlns:a16="http://schemas.microsoft.com/office/drawing/2014/main" id="{CF6A9BA7-97BC-8B7F-012A-39C4E7CB2C00}"/>
              </a:ext>
            </a:extLst>
          </p:cNvPr>
          <p:cNvPicPr>
            <a:picLocks noChangeAspect="1"/>
          </p:cNvPicPr>
          <p:nvPr/>
        </p:nvPicPr>
        <p:blipFill>
          <a:blip r:embed="rId4"/>
          <a:stretch>
            <a:fillRect/>
          </a:stretch>
        </p:blipFill>
        <p:spPr>
          <a:xfrm>
            <a:off x="4923487" y="2905177"/>
            <a:ext cx="2675823" cy="2184935"/>
          </a:xfrm>
          <a:prstGeom prst="rect">
            <a:avLst/>
          </a:prstGeom>
        </p:spPr>
      </p:pic>
      <p:pic>
        <p:nvPicPr>
          <p:cNvPr id="4" name="Picture 3">
            <a:extLst>
              <a:ext uri="{FF2B5EF4-FFF2-40B4-BE49-F238E27FC236}">
                <a16:creationId xmlns:a16="http://schemas.microsoft.com/office/drawing/2014/main" id="{39713B21-D567-C3E3-828A-B4728C1E844F}"/>
              </a:ext>
            </a:extLst>
          </p:cNvPr>
          <p:cNvPicPr>
            <a:picLocks noChangeAspect="1"/>
          </p:cNvPicPr>
          <p:nvPr/>
        </p:nvPicPr>
        <p:blipFill>
          <a:blip r:embed="rId5"/>
          <a:stretch>
            <a:fillRect/>
          </a:stretch>
        </p:blipFill>
        <p:spPr>
          <a:xfrm>
            <a:off x="1271751" y="2860356"/>
            <a:ext cx="3589005" cy="3771672"/>
          </a:xfrm>
          <a:prstGeom prst="rect">
            <a:avLst/>
          </a:prstGeom>
        </p:spPr>
      </p:pic>
      <p:pic>
        <p:nvPicPr>
          <p:cNvPr id="10" name="Picture 9">
            <a:extLst>
              <a:ext uri="{FF2B5EF4-FFF2-40B4-BE49-F238E27FC236}">
                <a16:creationId xmlns:a16="http://schemas.microsoft.com/office/drawing/2014/main" id="{D5C74104-C324-C02F-DD17-8D2C0FBAD6C4}"/>
              </a:ext>
            </a:extLst>
          </p:cNvPr>
          <p:cNvPicPr>
            <a:picLocks noChangeAspect="1"/>
          </p:cNvPicPr>
          <p:nvPr/>
        </p:nvPicPr>
        <p:blipFill>
          <a:blip r:embed="rId6"/>
          <a:stretch>
            <a:fillRect/>
          </a:stretch>
        </p:blipFill>
        <p:spPr>
          <a:xfrm>
            <a:off x="7662041" y="2696396"/>
            <a:ext cx="3741682" cy="1876425"/>
          </a:xfrm>
          <a:prstGeom prst="rect">
            <a:avLst/>
          </a:prstGeom>
        </p:spPr>
      </p:pic>
      <p:pic>
        <p:nvPicPr>
          <p:cNvPr id="12" name="Picture 11">
            <a:extLst>
              <a:ext uri="{FF2B5EF4-FFF2-40B4-BE49-F238E27FC236}">
                <a16:creationId xmlns:a16="http://schemas.microsoft.com/office/drawing/2014/main" id="{849CC599-79A4-18D1-0693-7E8E4862D392}"/>
              </a:ext>
            </a:extLst>
          </p:cNvPr>
          <p:cNvPicPr>
            <a:picLocks noChangeAspect="1"/>
          </p:cNvPicPr>
          <p:nvPr/>
        </p:nvPicPr>
        <p:blipFill>
          <a:blip r:embed="rId7"/>
          <a:stretch>
            <a:fillRect/>
          </a:stretch>
        </p:blipFill>
        <p:spPr>
          <a:xfrm>
            <a:off x="7662041" y="4572821"/>
            <a:ext cx="3741682" cy="2059207"/>
          </a:xfrm>
          <a:prstGeom prst="rect">
            <a:avLst/>
          </a:prstGeom>
        </p:spPr>
      </p:pic>
    </p:spTree>
    <p:extLst>
      <p:ext uri="{BB962C8B-B14F-4D97-AF65-F5344CB8AC3E}">
        <p14:creationId xmlns:p14="http://schemas.microsoft.com/office/powerpoint/2010/main" val="51452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6E08-9F58-484E-8468-BFF6861E20FC}"/>
              </a:ext>
            </a:extLst>
          </p:cNvPr>
          <p:cNvSpPr>
            <a:spLocks noGrp="1"/>
          </p:cNvSpPr>
          <p:nvPr>
            <p:ph type="title"/>
          </p:nvPr>
        </p:nvSpPr>
        <p:spPr>
          <a:xfrm>
            <a:off x="1313848" y="-34096"/>
            <a:ext cx="10515600" cy="1325563"/>
          </a:xfrm>
        </p:spPr>
        <p:txBody>
          <a:bodyPr/>
          <a:lstStyle/>
          <a:p>
            <a:pPr algn="ctr"/>
            <a:r>
              <a:rPr lang="en-GB" dirty="0"/>
              <a:t>What AYE social workers said about supervision </a:t>
            </a:r>
          </a:p>
        </p:txBody>
      </p:sp>
      <p:sp>
        <p:nvSpPr>
          <p:cNvPr id="3" name="Text Placeholder 2">
            <a:extLst>
              <a:ext uri="{FF2B5EF4-FFF2-40B4-BE49-F238E27FC236}">
                <a16:creationId xmlns:a16="http://schemas.microsoft.com/office/drawing/2014/main" id="{81EFF2DB-FB62-4519-8C21-CBD1666F90A0}"/>
              </a:ext>
            </a:extLst>
          </p:cNvPr>
          <p:cNvSpPr>
            <a:spLocks noGrp="1"/>
          </p:cNvSpPr>
          <p:nvPr>
            <p:ph type="body" sz="quarter" idx="10"/>
          </p:nvPr>
        </p:nvSpPr>
        <p:spPr>
          <a:xfrm>
            <a:off x="362553" y="914399"/>
            <a:ext cx="10917166" cy="5553777"/>
          </a:xfrm>
        </p:spPr>
        <p:txBody>
          <a:bodyPr>
            <a:normAutofit fontScale="92500" lnSpcReduction="10000"/>
          </a:bodyPr>
          <a:lstStyle/>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r>
              <a:rPr lang="en-GB" sz="1900" dirty="0">
                <a:latin typeface="Arial" panose="020B0604020202020204" pitchFamily="34" charset="0"/>
                <a:cs typeface="Arial" panose="020B0604020202020204" pitchFamily="34" charset="0"/>
              </a:rPr>
              <a:t>Key message : Supervision as a vital </a:t>
            </a:r>
          </a:p>
          <a:p>
            <a:pPr marL="0" indent="0">
              <a:buNone/>
            </a:pPr>
            <a:r>
              <a:rPr lang="en-GB" sz="1900" dirty="0">
                <a:latin typeface="Arial" panose="020B0604020202020204" pitchFamily="34" charset="0"/>
                <a:cs typeface="Arial" panose="020B0604020202020204" pitchFamily="34" charset="0"/>
              </a:rPr>
              <a:t>‘safe space’ to explore emotions and </a:t>
            </a:r>
          </a:p>
          <a:p>
            <a:pPr marL="0" indent="0">
              <a:buNone/>
            </a:pPr>
            <a:r>
              <a:rPr lang="en-GB" sz="1900" dirty="0">
                <a:latin typeface="Arial" panose="020B0604020202020204" pitchFamily="34" charset="0"/>
                <a:cs typeface="Arial" panose="020B0604020202020204" pitchFamily="34" charset="0"/>
              </a:rPr>
              <a:t>discuss ethical dilemmas and professional challenges</a:t>
            </a:r>
          </a:p>
          <a:p>
            <a:pPr marL="0" indent="0">
              <a:buNone/>
            </a:pPr>
            <a:r>
              <a:rPr lang="en-GB" sz="1800" b="0" dirty="0">
                <a:latin typeface="Arial" panose="020B0604020202020204" pitchFamily="34" charset="0"/>
                <a:cs typeface="Arial" panose="020B0604020202020204" pitchFamily="34" charset="0"/>
              </a:rPr>
              <a:t>(NISCC AYE Audit 2023)</a:t>
            </a:r>
          </a:p>
          <a:p>
            <a:pPr marL="0" indent="0">
              <a:buNone/>
            </a:pPr>
            <a:endParaRPr lang="en-GB" sz="1800" i="1" dirty="0">
              <a:latin typeface="Arial" panose="020B0604020202020204" pitchFamily="34" charset="0"/>
              <a:cs typeface="Arial" panose="020B0604020202020204" pitchFamily="34" charset="0"/>
            </a:endParaRPr>
          </a:p>
          <a:p>
            <a:pPr marL="0" indent="0">
              <a:buNone/>
            </a:pPr>
            <a:endParaRPr lang="en-GB" sz="1800" b="0" dirty="0">
              <a:latin typeface="Arial" panose="020B0604020202020204" pitchFamily="34" charset="0"/>
              <a:cs typeface="Arial" panose="020B0604020202020204" pitchFamily="34" charset="0"/>
            </a:endParaRPr>
          </a:p>
          <a:p>
            <a:pPr marL="0" indent="0">
              <a:buNone/>
            </a:pPr>
            <a:endParaRPr lang="en-GB" sz="2000" b="0" dirty="0">
              <a:latin typeface="Arial" panose="020B0604020202020204" pitchFamily="34" charset="0"/>
              <a:cs typeface="Arial" panose="020B0604020202020204" pitchFamily="34" charset="0"/>
            </a:endParaRPr>
          </a:p>
          <a:p>
            <a:pPr marL="0" indent="0">
              <a:buNone/>
            </a:pPr>
            <a:endParaRPr lang="en-GB" sz="2000" b="0" dirty="0">
              <a:latin typeface="Arial" panose="020B0604020202020204" pitchFamily="34" charset="0"/>
              <a:cs typeface="Arial" panose="020B0604020202020204" pitchFamily="34" charset="0"/>
            </a:endParaRPr>
          </a:p>
          <a:p>
            <a:pPr marL="0" indent="0">
              <a:buNone/>
            </a:pPr>
            <a:endParaRPr lang="en-GB" sz="2000" b="0"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p:txBody>
      </p:sp>
      <p:sp>
        <p:nvSpPr>
          <p:cNvPr id="4" name="Speech Bubble: Rectangle 3">
            <a:extLst>
              <a:ext uri="{FF2B5EF4-FFF2-40B4-BE49-F238E27FC236}">
                <a16:creationId xmlns:a16="http://schemas.microsoft.com/office/drawing/2014/main" id="{50C4062D-FDC0-DB25-11E0-1AD1317946C5}"/>
              </a:ext>
            </a:extLst>
          </p:cNvPr>
          <p:cNvSpPr/>
          <p:nvPr/>
        </p:nvSpPr>
        <p:spPr>
          <a:xfrm>
            <a:off x="6431280" y="953927"/>
            <a:ext cx="5090160" cy="2605077"/>
          </a:xfrm>
          <a:prstGeom prst="wedgeRectCallou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800" b="0" dirty="0">
                <a:latin typeface="Arial" panose="020B0604020202020204" pitchFamily="34" charset="0"/>
                <a:cs typeface="Arial" panose="020B0604020202020204" pitchFamily="34" charset="0"/>
              </a:rPr>
              <a:t>‘</a:t>
            </a:r>
            <a:r>
              <a:rPr lang="en-GB" sz="1800" b="1" i="1" dirty="0">
                <a:latin typeface="Arial" panose="020B0604020202020204" pitchFamily="34" charset="0"/>
                <a:cs typeface="Arial" panose="020B0604020202020204" pitchFamily="34" charset="0"/>
              </a:rPr>
              <a:t>Reflection during supervision is an important tool to identify the pressures and issues a practicing social worker is dealing with. A lack of resources and services for service users puts continuous strain on the practitioner. Having supervision take place at fixed times is important for my own wellbeing</a:t>
            </a:r>
            <a:r>
              <a:rPr lang="en-GB" sz="1800" b="1" dirty="0">
                <a:latin typeface="Arial" panose="020B0604020202020204" pitchFamily="34" charset="0"/>
                <a:cs typeface="Arial" panose="020B0604020202020204" pitchFamily="34" charset="0"/>
              </a:rPr>
              <a:t>.’</a:t>
            </a:r>
          </a:p>
        </p:txBody>
      </p:sp>
      <p:sp>
        <p:nvSpPr>
          <p:cNvPr id="5" name="Speech Bubble: Oval 4">
            <a:extLst>
              <a:ext uri="{FF2B5EF4-FFF2-40B4-BE49-F238E27FC236}">
                <a16:creationId xmlns:a16="http://schemas.microsoft.com/office/drawing/2014/main" id="{1A798E3D-A26F-DAF0-315A-7B757EDBC46D}"/>
              </a:ext>
            </a:extLst>
          </p:cNvPr>
          <p:cNvSpPr/>
          <p:nvPr/>
        </p:nvSpPr>
        <p:spPr>
          <a:xfrm>
            <a:off x="6058558" y="3898449"/>
            <a:ext cx="5496026" cy="2451072"/>
          </a:xfrm>
          <a:prstGeom prst="wedgeEllipseCallou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800" b="0" i="1" dirty="0">
                <a:latin typeface="Arial" panose="020B0604020202020204" pitchFamily="34" charset="0"/>
                <a:cs typeface="Arial" panose="020B0604020202020204" pitchFamily="34" charset="0"/>
              </a:rPr>
              <a:t>‘I have used supervision and peer support to guide me through the challenges I have faced throughout this year. I have found this to be an invaluable part of my experience as a newly qualified social worker.’</a:t>
            </a:r>
          </a:p>
        </p:txBody>
      </p:sp>
      <p:sp>
        <p:nvSpPr>
          <p:cNvPr id="6" name="Speech Bubble: Rectangle with Corners Rounded 5">
            <a:extLst>
              <a:ext uri="{FF2B5EF4-FFF2-40B4-BE49-F238E27FC236}">
                <a16:creationId xmlns:a16="http://schemas.microsoft.com/office/drawing/2014/main" id="{D8D8C777-9283-157E-33DF-D4D0E5E378C2}"/>
              </a:ext>
            </a:extLst>
          </p:cNvPr>
          <p:cNvSpPr/>
          <p:nvPr/>
        </p:nvSpPr>
        <p:spPr>
          <a:xfrm>
            <a:off x="471224" y="912116"/>
            <a:ext cx="5603298" cy="3123900"/>
          </a:xfrm>
          <a:prstGeom prst="wedgeRoundRect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800" b="0" dirty="0">
                <a:latin typeface="Arial" panose="020B0604020202020204" pitchFamily="34" charset="0"/>
                <a:cs typeface="Arial" panose="020B0604020202020204" pitchFamily="34" charset="0"/>
              </a:rPr>
              <a:t>‘</a:t>
            </a:r>
            <a:r>
              <a:rPr lang="en-GB" sz="1800" b="0" i="1" dirty="0">
                <a:latin typeface="Arial" panose="020B0604020202020204" pitchFamily="34" charset="0"/>
                <a:cs typeface="Arial" panose="020B0604020202020204" pitchFamily="34" charset="0"/>
              </a:rPr>
              <a:t>For me the function of supervision has promoted conversations and reflection on a number of areas such as unconscious bias, value conflicts, ethical challenges and the importance of engaging in these discussions to improve service delivery.  Equally through supervision my manager and I have been able to identify opportunities to meet the learning needs highlighted in my summary of learning</a:t>
            </a:r>
            <a:r>
              <a:rPr lang="en-GB" sz="1800" b="0" dirty="0">
                <a:latin typeface="Arial" panose="020B0604020202020204" pitchFamily="34" charset="0"/>
                <a:cs typeface="Arial" panose="020B0604020202020204" pitchFamily="34" charset="0"/>
              </a:rPr>
              <a:t>’</a:t>
            </a:r>
          </a:p>
          <a:p>
            <a:pPr marL="0" indent="0">
              <a:buNone/>
            </a:pPr>
            <a:endParaRPr lang="en-GB" sz="1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670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E30F-E401-5B24-8B8B-002CB1CBA34E}"/>
              </a:ext>
            </a:extLst>
          </p:cNvPr>
          <p:cNvSpPr>
            <a:spLocks noGrp="1"/>
          </p:cNvSpPr>
          <p:nvPr>
            <p:ph type="ctrTitle"/>
          </p:nvPr>
        </p:nvSpPr>
        <p:spPr/>
        <p:txBody>
          <a:bodyPr/>
          <a:lstStyle/>
          <a:p>
            <a:r>
              <a:rPr lang="en-US" b="1" dirty="0"/>
              <a:t>Introduction</a:t>
            </a:r>
            <a:endParaRPr lang="en-GB" b="1" dirty="0"/>
          </a:p>
        </p:txBody>
      </p:sp>
      <p:sp>
        <p:nvSpPr>
          <p:cNvPr id="3" name="Subtitle 2">
            <a:extLst>
              <a:ext uri="{FF2B5EF4-FFF2-40B4-BE49-F238E27FC236}">
                <a16:creationId xmlns:a16="http://schemas.microsoft.com/office/drawing/2014/main" id="{604363CB-F96A-6141-9352-3EF358D9999D}"/>
              </a:ext>
            </a:extLst>
          </p:cNvPr>
          <p:cNvSpPr>
            <a:spLocks noGrp="1"/>
          </p:cNvSpPr>
          <p:nvPr>
            <p:ph type="subTitle" idx="1"/>
          </p:nvPr>
        </p:nvSpPr>
        <p:spPr/>
        <p:txBody>
          <a:bodyPr/>
          <a:lstStyle/>
          <a:p>
            <a:r>
              <a:rPr lang="en-US" b="1" dirty="0"/>
              <a:t>Aine Morrison</a:t>
            </a:r>
          </a:p>
          <a:p>
            <a:r>
              <a:rPr lang="en-US" b="1" dirty="0"/>
              <a:t>Chief Social Work Officer </a:t>
            </a:r>
            <a:endParaRPr lang="en-GB" b="1" dirty="0"/>
          </a:p>
        </p:txBody>
      </p:sp>
      <p:pic>
        <p:nvPicPr>
          <p:cNvPr id="4" name="Picture 3">
            <a:extLst>
              <a:ext uri="{FF2B5EF4-FFF2-40B4-BE49-F238E27FC236}">
                <a16:creationId xmlns:a16="http://schemas.microsoft.com/office/drawing/2014/main" id="{CED13E59-204B-E957-B576-551C83145089}"/>
              </a:ext>
            </a:extLst>
          </p:cNvPr>
          <p:cNvPicPr>
            <a:picLocks noChangeAspect="1"/>
          </p:cNvPicPr>
          <p:nvPr/>
        </p:nvPicPr>
        <p:blipFill>
          <a:blip r:embed="rId3"/>
          <a:stretch>
            <a:fillRect/>
          </a:stretch>
        </p:blipFill>
        <p:spPr>
          <a:xfrm>
            <a:off x="10841652" y="5147732"/>
            <a:ext cx="1197948" cy="1460912"/>
          </a:xfrm>
          <a:prstGeom prst="rect">
            <a:avLst/>
          </a:prstGeom>
        </p:spPr>
      </p:pic>
      <p:pic>
        <p:nvPicPr>
          <p:cNvPr id="5" name="Picture 4">
            <a:extLst>
              <a:ext uri="{FF2B5EF4-FFF2-40B4-BE49-F238E27FC236}">
                <a16:creationId xmlns:a16="http://schemas.microsoft.com/office/drawing/2014/main" id="{3DA07561-5CCF-CAC1-F871-1EF5CF619C18}"/>
              </a:ext>
            </a:extLst>
          </p:cNvPr>
          <p:cNvPicPr>
            <a:picLocks noChangeAspect="1"/>
          </p:cNvPicPr>
          <p:nvPr/>
        </p:nvPicPr>
        <p:blipFill>
          <a:blip r:embed="rId4"/>
          <a:stretch>
            <a:fillRect/>
          </a:stretch>
        </p:blipFill>
        <p:spPr>
          <a:xfrm>
            <a:off x="10977190" y="109331"/>
            <a:ext cx="1062410" cy="787954"/>
          </a:xfrm>
          <a:prstGeom prst="rect">
            <a:avLst/>
          </a:prstGeom>
        </p:spPr>
      </p:pic>
    </p:spTree>
    <p:extLst>
      <p:ext uri="{BB962C8B-B14F-4D97-AF65-F5344CB8AC3E}">
        <p14:creationId xmlns:p14="http://schemas.microsoft.com/office/powerpoint/2010/main" val="2136355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A6AF-A805-C49F-4DDC-3CC0900EFE3E}"/>
              </a:ext>
            </a:extLst>
          </p:cNvPr>
          <p:cNvSpPr>
            <a:spLocks noGrp="1"/>
          </p:cNvSpPr>
          <p:nvPr>
            <p:ph type="title"/>
          </p:nvPr>
        </p:nvSpPr>
        <p:spPr/>
        <p:txBody>
          <a:bodyPr/>
          <a:lstStyle/>
          <a:p>
            <a:pPr algn="ctr"/>
            <a:r>
              <a:rPr lang="en-US" b="1" dirty="0">
                <a:solidFill>
                  <a:schemeClr val="tx1"/>
                </a:solidFill>
              </a:rPr>
              <a:t>Assuring quality supervision</a:t>
            </a:r>
            <a:endParaRPr lang="en-GB" b="1" dirty="0">
              <a:solidFill>
                <a:schemeClr val="tx1"/>
              </a:solidFill>
            </a:endParaRPr>
          </a:p>
        </p:txBody>
      </p:sp>
      <p:sp>
        <p:nvSpPr>
          <p:cNvPr id="3" name="Content Placeholder 2">
            <a:extLst>
              <a:ext uri="{FF2B5EF4-FFF2-40B4-BE49-F238E27FC236}">
                <a16:creationId xmlns:a16="http://schemas.microsoft.com/office/drawing/2014/main" id="{4BE77E41-7261-18CD-9AB9-C34CB0123280}"/>
              </a:ext>
            </a:extLst>
          </p:cNvPr>
          <p:cNvSpPr>
            <a:spLocks noGrp="1"/>
          </p:cNvSpPr>
          <p:nvPr>
            <p:ph idx="1"/>
          </p:nvPr>
        </p:nvSpPr>
        <p:spPr/>
        <p:txBody>
          <a:bodyPr/>
          <a:lstStyle/>
          <a:p>
            <a:pPr algn="ctr"/>
            <a:endParaRPr lang="en-US" b="1" dirty="0">
              <a:solidFill>
                <a:schemeClr val="tx1"/>
              </a:solidFill>
              <a:effectLst>
                <a:outerShdw blurRad="38100" dist="38100" dir="2700000" algn="tl">
                  <a:srgbClr val="000000">
                    <a:alpha val="43137"/>
                  </a:srgbClr>
                </a:outerShdw>
              </a:effectLst>
            </a:endParaRPr>
          </a:p>
          <a:p>
            <a:pPr algn="ctr"/>
            <a:r>
              <a:rPr lang="en-US" sz="3200" b="1" dirty="0">
                <a:solidFill>
                  <a:schemeClr val="tx1"/>
                </a:solidFill>
                <a:effectLst>
                  <a:outerShdw blurRad="38100" dist="38100" dir="2700000" algn="tl">
                    <a:srgbClr val="000000">
                      <a:alpha val="43137"/>
                    </a:srgbClr>
                  </a:outerShdw>
                </a:effectLst>
              </a:rPr>
              <a:t>1. Service supervision plans</a:t>
            </a:r>
          </a:p>
          <a:p>
            <a:pPr algn="ctr"/>
            <a:endParaRPr lang="en-US" sz="3200" b="1" dirty="0">
              <a:solidFill>
                <a:schemeClr val="tx1"/>
              </a:solidFill>
              <a:effectLst>
                <a:outerShdw blurRad="38100" dist="38100" dir="2700000" algn="tl">
                  <a:srgbClr val="000000">
                    <a:alpha val="43137"/>
                  </a:srgbClr>
                </a:outerShdw>
              </a:effectLst>
            </a:endParaRPr>
          </a:p>
          <a:p>
            <a:pPr marL="0" indent="0" algn="ctr">
              <a:buNone/>
            </a:pPr>
            <a:r>
              <a:rPr lang="en-US" sz="3200" b="1" dirty="0">
                <a:solidFill>
                  <a:schemeClr val="tx1"/>
                </a:solidFill>
                <a:effectLst>
                  <a:outerShdw blurRad="38100" dist="38100" dir="2700000" algn="tl">
                    <a:srgbClr val="000000">
                      <a:alpha val="43137"/>
                    </a:srgbClr>
                  </a:outerShdw>
                </a:effectLst>
              </a:rPr>
              <a:t>2. Supervision Agreements</a:t>
            </a:r>
          </a:p>
          <a:p>
            <a:pPr algn="ctr"/>
            <a:endParaRPr lang="en-US" sz="3200" b="1" dirty="0">
              <a:solidFill>
                <a:schemeClr val="tx1"/>
              </a:solidFill>
              <a:effectLst>
                <a:outerShdw blurRad="38100" dist="38100" dir="2700000" algn="tl">
                  <a:srgbClr val="000000">
                    <a:alpha val="43137"/>
                  </a:srgbClr>
                </a:outerShdw>
              </a:effectLst>
            </a:endParaRPr>
          </a:p>
          <a:p>
            <a:pPr algn="ctr"/>
            <a:r>
              <a:rPr lang="en-US" sz="3200" b="1" dirty="0">
                <a:solidFill>
                  <a:schemeClr val="tx1"/>
                </a:solidFill>
                <a:effectLst>
                  <a:outerShdw blurRad="38100" dist="38100" dir="2700000" algn="tl">
                    <a:srgbClr val="000000">
                      <a:alpha val="43137"/>
                    </a:srgbClr>
                  </a:outerShdw>
                </a:effectLst>
              </a:rPr>
              <a:t>3. Annual Supervision Audit</a:t>
            </a:r>
            <a:endParaRPr lang="en-GB" sz="32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4988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3606-B4BB-24B4-8B29-7129D114A4EB}"/>
              </a:ext>
            </a:extLst>
          </p:cNvPr>
          <p:cNvSpPr>
            <a:spLocks noGrp="1"/>
          </p:cNvSpPr>
          <p:nvPr>
            <p:ph type="title"/>
          </p:nvPr>
        </p:nvSpPr>
        <p:spPr>
          <a:xfrm>
            <a:off x="1411374" y="290794"/>
            <a:ext cx="9369251" cy="1123950"/>
          </a:xfrm>
        </p:spPr>
        <p:txBody>
          <a:bodyPr>
            <a:normAutofit/>
          </a:bodyPr>
          <a:lstStyle/>
          <a:p>
            <a:pPr algn="ctr"/>
            <a:r>
              <a:rPr lang="en-US" sz="3600" b="1" dirty="0">
                <a:solidFill>
                  <a:schemeClr val="bg1"/>
                </a:solidFill>
                <a:effectLst>
                  <a:outerShdw blurRad="38100" dist="38100" dir="2700000" algn="tl">
                    <a:srgbClr val="000000">
                      <a:alpha val="43137"/>
                    </a:srgbClr>
                  </a:outerShdw>
                </a:effectLst>
              </a:rPr>
              <a:t>Supervision standards and audit </a:t>
            </a:r>
            <a:r>
              <a:rPr lang="en-US" sz="2000" dirty="0">
                <a:solidFill>
                  <a:schemeClr val="tx1"/>
                </a:solidFill>
              </a:rPr>
              <a:t/>
            </a:r>
            <a:br>
              <a:rPr lang="en-US" sz="2000" dirty="0">
                <a:solidFill>
                  <a:schemeClr val="tx1"/>
                </a:solidFill>
              </a:rPr>
            </a:br>
            <a:endParaRPr lang="en-GB" sz="2000" dirty="0">
              <a:solidFill>
                <a:schemeClr val="tx1"/>
              </a:solidFill>
            </a:endParaRPr>
          </a:p>
        </p:txBody>
      </p:sp>
      <p:pic>
        <p:nvPicPr>
          <p:cNvPr id="6" name="Content Placeholder 5">
            <a:extLst>
              <a:ext uri="{FF2B5EF4-FFF2-40B4-BE49-F238E27FC236}">
                <a16:creationId xmlns:a16="http://schemas.microsoft.com/office/drawing/2014/main" id="{3D65F4D4-DA1A-9744-E88D-ABCF0A086D15}"/>
              </a:ext>
            </a:extLst>
          </p:cNvPr>
          <p:cNvPicPr>
            <a:picLocks noGrp="1" noChangeAspect="1"/>
          </p:cNvPicPr>
          <p:nvPr>
            <p:ph idx="1"/>
          </p:nvPr>
        </p:nvPicPr>
        <p:blipFill>
          <a:blip r:embed="rId3"/>
          <a:stretch>
            <a:fillRect/>
          </a:stretch>
        </p:blipFill>
        <p:spPr>
          <a:xfrm>
            <a:off x="587521" y="1461289"/>
            <a:ext cx="2504809" cy="1323975"/>
          </a:xfrm>
        </p:spPr>
      </p:pic>
      <p:pic>
        <p:nvPicPr>
          <p:cNvPr id="4" name="Picture 3">
            <a:extLst>
              <a:ext uri="{FF2B5EF4-FFF2-40B4-BE49-F238E27FC236}">
                <a16:creationId xmlns:a16="http://schemas.microsoft.com/office/drawing/2014/main" id="{FE264DAD-B835-601A-3FF1-17FE28822C02}"/>
              </a:ext>
            </a:extLst>
          </p:cNvPr>
          <p:cNvPicPr>
            <a:picLocks noChangeAspect="1"/>
          </p:cNvPicPr>
          <p:nvPr/>
        </p:nvPicPr>
        <p:blipFill>
          <a:blip r:embed="rId4"/>
          <a:stretch>
            <a:fillRect/>
          </a:stretch>
        </p:blipFill>
        <p:spPr>
          <a:xfrm>
            <a:off x="10780625" y="5238914"/>
            <a:ext cx="1197948" cy="1460912"/>
          </a:xfrm>
          <a:prstGeom prst="rect">
            <a:avLst/>
          </a:prstGeom>
        </p:spPr>
      </p:pic>
      <p:pic>
        <p:nvPicPr>
          <p:cNvPr id="8" name="Picture 7">
            <a:extLst>
              <a:ext uri="{FF2B5EF4-FFF2-40B4-BE49-F238E27FC236}">
                <a16:creationId xmlns:a16="http://schemas.microsoft.com/office/drawing/2014/main" id="{E1272913-B493-BBE9-CF5B-869BF6B42C54}"/>
              </a:ext>
            </a:extLst>
          </p:cNvPr>
          <p:cNvPicPr>
            <a:picLocks noChangeAspect="1"/>
          </p:cNvPicPr>
          <p:nvPr/>
        </p:nvPicPr>
        <p:blipFill>
          <a:blip r:embed="rId5"/>
          <a:stretch>
            <a:fillRect/>
          </a:stretch>
        </p:blipFill>
        <p:spPr>
          <a:xfrm>
            <a:off x="587522" y="3114095"/>
            <a:ext cx="2504809" cy="1609725"/>
          </a:xfrm>
          <a:prstGeom prst="rect">
            <a:avLst/>
          </a:prstGeom>
          <a:solidFill>
            <a:schemeClr val="accent1">
              <a:lumMod val="40000"/>
              <a:lumOff val="60000"/>
            </a:schemeClr>
          </a:solidFill>
          <a:ln>
            <a:solidFill>
              <a:schemeClr val="tx2">
                <a:lumMod val="10000"/>
                <a:lumOff val="90000"/>
              </a:schemeClr>
            </a:solidFill>
          </a:ln>
        </p:spPr>
      </p:pic>
      <p:pic>
        <p:nvPicPr>
          <p:cNvPr id="10" name="Picture 9">
            <a:extLst>
              <a:ext uri="{FF2B5EF4-FFF2-40B4-BE49-F238E27FC236}">
                <a16:creationId xmlns:a16="http://schemas.microsoft.com/office/drawing/2014/main" id="{87B0D766-07C0-BF6D-1B01-ECA106719464}"/>
              </a:ext>
            </a:extLst>
          </p:cNvPr>
          <p:cNvPicPr>
            <a:picLocks noChangeAspect="1"/>
          </p:cNvPicPr>
          <p:nvPr/>
        </p:nvPicPr>
        <p:blipFill>
          <a:blip r:embed="rId6"/>
          <a:stretch>
            <a:fillRect/>
          </a:stretch>
        </p:blipFill>
        <p:spPr>
          <a:xfrm>
            <a:off x="582028" y="5005106"/>
            <a:ext cx="2504810" cy="1562100"/>
          </a:xfrm>
          <a:prstGeom prst="rect">
            <a:avLst/>
          </a:prstGeom>
        </p:spPr>
      </p:pic>
      <p:pic>
        <p:nvPicPr>
          <p:cNvPr id="12" name="Picture 11">
            <a:extLst>
              <a:ext uri="{FF2B5EF4-FFF2-40B4-BE49-F238E27FC236}">
                <a16:creationId xmlns:a16="http://schemas.microsoft.com/office/drawing/2014/main" id="{F5C771FD-7232-E2EA-0E5B-18FA6EF92E77}"/>
              </a:ext>
            </a:extLst>
          </p:cNvPr>
          <p:cNvPicPr>
            <a:picLocks noChangeAspect="1"/>
          </p:cNvPicPr>
          <p:nvPr/>
        </p:nvPicPr>
        <p:blipFill>
          <a:blip r:embed="rId7"/>
          <a:stretch>
            <a:fillRect/>
          </a:stretch>
        </p:blipFill>
        <p:spPr>
          <a:xfrm>
            <a:off x="3874728" y="1987265"/>
            <a:ext cx="2752725" cy="1323975"/>
          </a:xfrm>
          <a:prstGeom prst="rect">
            <a:avLst/>
          </a:prstGeom>
        </p:spPr>
      </p:pic>
      <p:pic>
        <p:nvPicPr>
          <p:cNvPr id="14" name="Picture 13">
            <a:extLst>
              <a:ext uri="{FF2B5EF4-FFF2-40B4-BE49-F238E27FC236}">
                <a16:creationId xmlns:a16="http://schemas.microsoft.com/office/drawing/2014/main" id="{D7D998B1-4B9B-1AAF-C124-B1EC7005A5A2}"/>
              </a:ext>
            </a:extLst>
          </p:cNvPr>
          <p:cNvPicPr>
            <a:picLocks noChangeAspect="1"/>
          </p:cNvPicPr>
          <p:nvPr/>
        </p:nvPicPr>
        <p:blipFill>
          <a:blip r:embed="rId8"/>
          <a:stretch>
            <a:fillRect/>
          </a:stretch>
        </p:blipFill>
        <p:spPr>
          <a:xfrm>
            <a:off x="3883113" y="3736839"/>
            <a:ext cx="2752724" cy="2019300"/>
          </a:xfrm>
          <a:prstGeom prst="rect">
            <a:avLst/>
          </a:prstGeom>
        </p:spPr>
      </p:pic>
      <p:pic>
        <p:nvPicPr>
          <p:cNvPr id="16" name="Picture 15">
            <a:extLst>
              <a:ext uri="{FF2B5EF4-FFF2-40B4-BE49-F238E27FC236}">
                <a16:creationId xmlns:a16="http://schemas.microsoft.com/office/drawing/2014/main" id="{5D90B0C5-21EB-0808-4F35-6AF19721DD7A}"/>
              </a:ext>
            </a:extLst>
          </p:cNvPr>
          <p:cNvPicPr>
            <a:picLocks noChangeAspect="1"/>
          </p:cNvPicPr>
          <p:nvPr/>
        </p:nvPicPr>
        <p:blipFill>
          <a:blip r:embed="rId9"/>
          <a:stretch>
            <a:fillRect/>
          </a:stretch>
        </p:blipFill>
        <p:spPr>
          <a:xfrm>
            <a:off x="7426619" y="2013816"/>
            <a:ext cx="2643312" cy="1123950"/>
          </a:xfrm>
          <a:prstGeom prst="rect">
            <a:avLst/>
          </a:prstGeom>
        </p:spPr>
      </p:pic>
      <p:pic>
        <p:nvPicPr>
          <p:cNvPr id="18" name="Picture 17">
            <a:extLst>
              <a:ext uri="{FF2B5EF4-FFF2-40B4-BE49-F238E27FC236}">
                <a16:creationId xmlns:a16="http://schemas.microsoft.com/office/drawing/2014/main" id="{0779DEA3-4268-B79D-082F-FF8122EC1A23}"/>
              </a:ext>
            </a:extLst>
          </p:cNvPr>
          <p:cNvPicPr>
            <a:picLocks noChangeAspect="1"/>
          </p:cNvPicPr>
          <p:nvPr/>
        </p:nvPicPr>
        <p:blipFill>
          <a:blip r:embed="rId10"/>
          <a:stretch>
            <a:fillRect/>
          </a:stretch>
        </p:blipFill>
        <p:spPr>
          <a:xfrm>
            <a:off x="7426619" y="3720235"/>
            <a:ext cx="2643312" cy="1857375"/>
          </a:xfrm>
          <a:prstGeom prst="rect">
            <a:avLst/>
          </a:prstGeom>
        </p:spPr>
      </p:pic>
      <p:pic>
        <p:nvPicPr>
          <p:cNvPr id="20" name="Picture 19">
            <a:extLst>
              <a:ext uri="{FF2B5EF4-FFF2-40B4-BE49-F238E27FC236}">
                <a16:creationId xmlns:a16="http://schemas.microsoft.com/office/drawing/2014/main" id="{CCCD830F-756B-B1B1-0114-04A0F7C35714}"/>
              </a:ext>
            </a:extLst>
          </p:cNvPr>
          <p:cNvPicPr>
            <a:picLocks noChangeAspect="1"/>
          </p:cNvPicPr>
          <p:nvPr/>
        </p:nvPicPr>
        <p:blipFill>
          <a:blip r:embed="rId11"/>
          <a:stretch>
            <a:fillRect/>
          </a:stretch>
        </p:blipFill>
        <p:spPr>
          <a:xfrm>
            <a:off x="3883112" y="1422826"/>
            <a:ext cx="2752725" cy="533400"/>
          </a:xfrm>
          <a:prstGeom prst="rect">
            <a:avLst/>
          </a:prstGeom>
        </p:spPr>
      </p:pic>
      <p:pic>
        <p:nvPicPr>
          <p:cNvPr id="22" name="Picture 21">
            <a:extLst>
              <a:ext uri="{FF2B5EF4-FFF2-40B4-BE49-F238E27FC236}">
                <a16:creationId xmlns:a16="http://schemas.microsoft.com/office/drawing/2014/main" id="{C9C540E0-9CB2-FC8D-4BFF-A0B76C847CD3}"/>
              </a:ext>
            </a:extLst>
          </p:cNvPr>
          <p:cNvPicPr>
            <a:picLocks noChangeAspect="1"/>
          </p:cNvPicPr>
          <p:nvPr/>
        </p:nvPicPr>
        <p:blipFill>
          <a:blip r:embed="rId11"/>
          <a:stretch>
            <a:fillRect/>
          </a:stretch>
        </p:blipFill>
        <p:spPr>
          <a:xfrm>
            <a:off x="7432113" y="1414744"/>
            <a:ext cx="2621048" cy="533400"/>
          </a:xfrm>
          <a:prstGeom prst="rect">
            <a:avLst/>
          </a:prstGeom>
        </p:spPr>
      </p:pic>
    </p:spTree>
    <p:extLst>
      <p:ext uri="{BB962C8B-B14F-4D97-AF65-F5344CB8AC3E}">
        <p14:creationId xmlns:p14="http://schemas.microsoft.com/office/powerpoint/2010/main" val="3001664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640FD-463C-BD33-00E8-D0372E8A0B4D}"/>
              </a:ext>
            </a:extLst>
          </p:cNvPr>
          <p:cNvPicPr>
            <a:picLocks noChangeAspect="1"/>
          </p:cNvPicPr>
          <p:nvPr/>
        </p:nvPicPr>
        <p:blipFill>
          <a:blip r:embed="rId3"/>
          <a:stretch>
            <a:fillRect/>
          </a:stretch>
        </p:blipFill>
        <p:spPr>
          <a:xfrm>
            <a:off x="960989" y="368162"/>
            <a:ext cx="4867275" cy="3060838"/>
          </a:xfrm>
          <a:prstGeom prst="rect">
            <a:avLst/>
          </a:prstGeom>
        </p:spPr>
      </p:pic>
      <p:pic>
        <p:nvPicPr>
          <p:cNvPr id="6" name="Picture 5">
            <a:extLst>
              <a:ext uri="{FF2B5EF4-FFF2-40B4-BE49-F238E27FC236}">
                <a16:creationId xmlns:a16="http://schemas.microsoft.com/office/drawing/2014/main" id="{E7A1BD96-88BB-709B-B382-241BF9AE7ECB}"/>
              </a:ext>
            </a:extLst>
          </p:cNvPr>
          <p:cNvPicPr>
            <a:picLocks noChangeAspect="1"/>
          </p:cNvPicPr>
          <p:nvPr/>
        </p:nvPicPr>
        <p:blipFill>
          <a:blip r:embed="rId4"/>
          <a:stretch>
            <a:fillRect/>
          </a:stretch>
        </p:blipFill>
        <p:spPr>
          <a:xfrm>
            <a:off x="2326170" y="4004441"/>
            <a:ext cx="2136912" cy="2485397"/>
          </a:xfrm>
          <a:prstGeom prst="rect">
            <a:avLst/>
          </a:prstGeom>
        </p:spPr>
      </p:pic>
      <p:pic>
        <p:nvPicPr>
          <p:cNvPr id="4" name="Picture 3">
            <a:extLst>
              <a:ext uri="{FF2B5EF4-FFF2-40B4-BE49-F238E27FC236}">
                <a16:creationId xmlns:a16="http://schemas.microsoft.com/office/drawing/2014/main" id="{1B9EA8F4-ECCD-6F74-5B00-123FEA8604D7}"/>
              </a:ext>
            </a:extLst>
          </p:cNvPr>
          <p:cNvPicPr>
            <a:picLocks noChangeAspect="1"/>
          </p:cNvPicPr>
          <p:nvPr/>
        </p:nvPicPr>
        <p:blipFill>
          <a:blip r:embed="rId5"/>
          <a:stretch>
            <a:fillRect/>
          </a:stretch>
        </p:blipFill>
        <p:spPr>
          <a:xfrm>
            <a:off x="6363738" y="3429000"/>
            <a:ext cx="5067300" cy="3219450"/>
          </a:xfrm>
          <a:prstGeom prst="rect">
            <a:avLst/>
          </a:prstGeom>
        </p:spPr>
      </p:pic>
    </p:spTree>
    <p:extLst>
      <p:ext uri="{BB962C8B-B14F-4D97-AF65-F5344CB8AC3E}">
        <p14:creationId xmlns:p14="http://schemas.microsoft.com/office/powerpoint/2010/main" val="2287155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E84706-7932-8BB2-FE20-F22F04CE5198}"/>
              </a:ext>
            </a:extLst>
          </p:cNvPr>
          <p:cNvPicPr>
            <a:picLocks noGrp="1" noChangeAspect="1"/>
          </p:cNvPicPr>
          <p:nvPr>
            <p:ph idx="1"/>
          </p:nvPr>
        </p:nvPicPr>
        <p:blipFill>
          <a:blip r:embed="rId3"/>
          <a:stretch>
            <a:fillRect/>
          </a:stretch>
        </p:blipFill>
        <p:spPr>
          <a:xfrm>
            <a:off x="1" y="72024"/>
            <a:ext cx="9059916" cy="2030045"/>
          </a:xfrm>
        </p:spPr>
      </p:pic>
      <p:pic>
        <p:nvPicPr>
          <p:cNvPr id="4" name="Picture 3">
            <a:extLst>
              <a:ext uri="{FF2B5EF4-FFF2-40B4-BE49-F238E27FC236}">
                <a16:creationId xmlns:a16="http://schemas.microsoft.com/office/drawing/2014/main" id="{DAB69281-01BA-D11A-5FD4-0CC588DBEB66}"/>
              </a:ext>
            </a:extLst>
          </p:cNvPr>
          <p:cNvPicPr>
            <a:picLocks noChangeAspect="1"/>
          </p:cNvPicPr>
          <p:nvPr/>
        </p:nvPicPr>
        <p:blipFill>
          <a:blip r:embed="rId4"/>
          <a:stretch>
            <a:fillRect/>
          </a:stretch>
        </p:blipFill>
        <p:spPr>
          <a:xfrm>
            <a:off x="10939385" y="5325064"/>
            <a:ext cx="1197948" cy="1460912"/>
          </a:xfrm>
          <a:prstGeom prst="rect">
            <a:avLst/>
          </a:prstGeom>
        </p:spPr>
      </p:pic>
      <p:pic>
        <p:nvPicPr>
          <p:cNvPr id="8" name="Picture 7">
            <a:extLst>
              <a:ext uri="{FF2B5EF4-FFF2-40B4-BE49-F238E27FC236}">
                <a16:creationId xmlns:a16="http://schemas.microsoft.com/office/drawing/2014/main" id="{7E194A4B-8F41-3065-5A68-447824E3F1DD}"/>
              </a:ext>
            </a:extLst>
          </p:cNvPr>
          <p:cNvPicPr>
            <a:picLocks noChangeAspect="1"/>
          </p:cNvPicPr>
          <p:nvPr/>
        </p:nvPicPr>
        <p:blipFill>
          <a:blip r:embed="rId5"/>
          <a:stretch>
            <a:fillRect/>
          </a:stretch>
        </p:blipFill>
        <p:spPr>
          <a:xfrm>
            <a:off x="9059917" y="72024"/>
            <a:ext cx="2734258" cy="2030045"/>
          </a:xfrm>
          <a:prstGeom prst="rect">
            <a:avLst/>
          </a:prstGeom>
        </p:spPr>
      </p:pic>
      <p:pic>
        <p:nvPicPr>
          <p:cNvPr id="10" name="Picture 9">
            <a:extLst>
              <a:ext uri="{FF2B5EF4-FFF2-40B4-BE49-F238E27FC236}">
                <a16:creationId xmlns:a16="http://schemas.microsoft.com/office/drawing/2014/main" id="{41819769-FDCE-7690-E2BE-5BFB147FD3C3}"/>
              </a:ext>
            </a:extLst>
          </p:cNvPr>
          <p:cNvPicPr>
            <a:picLocks noChangeAspect="1"/>
          </p:cNvPicPr>
          <p:nvPr/>
        </p:nvPicPr>
        <p:blipFill>
          <a:blip r:embed="rId6"/>
          <a:stretch>
            <a:fillRect/>
          </a:stretch>
        </p:blipFill>
        <p:spPr>
          <a:xfrm>
            <a:off x="2932771" y="2151488"/>
            <a:ext cx="5486400" cy="4706512"/>
          </a:xfrm>
          <a:prstGeom prst="rect">
            <a:avLst/>
          </a:prstGeom>
        </p:spPr>
      </p:pic>
    </p:spTree>
    <p:extLst>
      <p:ext uri="{BB962C8B-B14F-4D97-AF65-F5344CB8AC3E}">
        <p14:creationId xmlns:p14="http://schemas.microsoft.com/office/powerpoint/2010/main" val="1640107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A3F57A-9315-E6F2-7319-073030116555}"/>
              </a:ext>
            </a:extLst>
          </p:cNvPr>
          <p:cNvPicPr>
            <a:picLocks noChangeAspect="1"/>
          </p:cNvPicPr>
          <p:nvPr/>
        </p:nvPicPr>
        <p:blipFill>
          <a:blip r:embed="rId3"/>
          <a:stretch>
            <a:fillRect/>
          </a:stretch>
        </p:blipFill>
        <p:spPr>
          <a:xfrm>
            <a:off x="589003" y="617517"/>
            <a:ext cx="5111153" cy="4667002"/>
          </a:xfrm>
          <a:prstGeom prst="rect">
            <a:avLst/>
          </a:prstGeom>
        </p:spPr>
      </p:pic>
      <p:pic>
        <p:nvPicPr>
          <p:cNvPr id="7" name="Picture 6">
            <a:extLst>
              <a:ext uri="{FF2B5EF4-FFF2-40B4-BE49-F238E27FC236}">
                <a16:creationId xmlns:a16="http://schemas.microsoft.com/office/drawing/2014/main" id="{FA910E51-B148-43EA-0F88-8D11574B616F}"/>
              </a:ext>
            </a:extLst>
          </p:cNvPr>
          <p:cNvPicPr>
            <a:picLocks noChangeAspect="1"/>
          </p:cNvPicPr>
          <p:nvPr/>
        </p:nvPicPr>
        <p:blipFill>
          <a:blip r:embed="rId4"/>
          <a:stretch>
            <a:fillRect/>
          </a:stretch>
        </p:blipFill>
        <p:spPr>
          <a:xfrm>
            <a:off x="6227370" y="617517"/>
            <a:ext cx="5232317" cy="4667002"/>
          </a:xfrm>
          <a:prstGeom prst="rect">
            <a:avLst/>
          </a:prstGeom>
        </p:spPr>
      </p:pic>
      <p:pic>
        <p:nvPicPr>
          <p:cNvPr id="8" name="Picture 7">
            <a:extLst>
              <a:ext uri="{FF2B5EF4-FFF2-40B4-BE49-F238E27FC236}">
                <a16:creationId xmlns:a16="http://schemas.microsoft.com/office/drawing/2014/main" id="{3C7EAA00-FC45-7237-04CE-06994EE7FB6F}"/>
              </a:ext>
            </a:extLst>
          </p:cNvPr>
          <p:cNvPicPr>
            <a:picLocks noChangeAspect="1"/>
          </p:cNvPicPr>
          <p:nvPr/>
        </p:nvPicPr>
        <p:blipFill>
          <a:blip r:embed="rId5"/>
          <a:stretch>
            <a:fillRect/>
          </a:stretch>
        </p:blipFill>
        <p:spPr>
          <a:xfrm>
            <a:off x="10939385" y="5325064"/>
            <a:ext cx="1197948" cy="1460912"/>
          </a:xfrm>
          <a:prstGeom prst="rect">
            <a:avLst/>
          </a:prstGeom>
        </p:spPr>
      </p:pic>
    </p:spTree>
    <p:extLst>
      <p:ext uri="{BB962C8B-B14F-4D97-AF65-F5344CB8AC3E}">
        <p14:creationId xmlns:p14="http://schemas.microsoft.com/office/powerpoint/2010/main" val="1151835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6FB1B-46C0-4A02-34AD-3B460F417AA9}"/>
              </a:ext>
            </a:extLst>
          </p:cNvPr>
          <p:cNvPicPr>
            <a:picLocks noChangeAspect="1"/>
          </p:cNvPicPr>
          <p:nvPr/>
        </p:nvPicPr>
        <p:blipFill>
          <a:blip r:embed="rId3"/>
          <a:stretch>
            <a:fillRect/>
          </a:stretch>
        </p:blipFill>
        <p:spPr>
          <a:xfrm>
            <a:off x="4012556" y="772026"/>
            <a:ext cx="4166887" cy="4867275"/>
          </a:xfrm>
          <a:prstGeom prst="rect">
            <a:avLst/>
          </a:prstGeom>
        </p:spPr>
      </p:pic>
      <p:pic>
        <p:nvPicPr>
          <p:cNvPr id="5" name="Picture 4">
            <a:extLst>
              <a:ext uri="{FF2B5EF4-FFF2-40B4-BE49-F238E27FC236}">
                <a16:creationId xmlns:a16="http://schemas.microsoft.com/office/drawing/2014/main" id="{68C23248-2812-71EB-16F7-9074178E6B83}"/>
              </a:ext>
            </a:extLst>
          </p:cNvPr>
          <p:cNvPicPr>
            <a:picLocks noChangeAspect="1"/>
          </p:cNvPicPr>
          <p:nvPr/>
        </p:nvPicPr>
        <p:blipFill>
          <a:blip r:embed="rId4"/>
          <a:stretch>
            <a:fillRect/>
          </a:stretch>
        </p:blipFill>
        <p:spPr>
          <a:xfrm>
            <a:off x="1338262" y="2100262"/>
            <a:ext cx="2200275" cy="2657475"/>
          </a:xfrm>
          <a:prstGeom prst="rect">
            <a:avLst/>
          </a:prstGeom>
        </p:spPr>
      </p:pic>
      <p:graphicFrame>
        <p:nvGraphicFramePr>
          <p:cNvPr id="6" name="Table 5">
            <a:extLst>
              <a:ext uri="{FF2B5EF4-FFF2-40B4-BE49-F238E27FC236}">
                <a16:creationId xmlns:a16="http://schemas.microsoft.com/office/drawing/2014/main" id="{8536DC82-AD64-DA1C-11DD-3F42445888C1}"/>
              </a:ext>
            </a:extLst>
          </p:cNvPr>
          <p:cNvGraphicFramePr>
            <a:graphicFrameLocks noGrp="1"/>
          </p:cNvGraphicFramePr>
          <p:nvPr>
            <p:extLst>
              <p:ext uri="{D42A27DB-BD31-4B8C-83A1-F6EECF244321}">
                <p14:modId xmlns:p14="http://schemas.microsoft.com/office/powerpoint/2010/main" val="3477971764"/>
              </p:ext>
            </p:extLst>
          </p:nvPr>
        </p:nvGraphicFramePr>
        <p:xfrm>
          <a:off x="1338262" y="1597795"/>
          <a:ext cx="2200275" cy="579470"/>
        </p:xfrm>
        <a:graphic>
          <a:graphicData uri="http://schemas.openxmlformats.org/drawingml/2006/table">
            <a:tbl>
              <a:tblPr firstRow="1" bandRow="1">
                <a:tableStyleId>{5C22544A-7EE6-4342-B048-85BDC9FD1C3A}</a:tableStyleId>
              </a:tblPr>
              <a:tblGrid>
                <a:gridCol w="2200275">
                  <a:extLst>
                    <a:ext uri="{9D8B030D-6E8A-4147-A177-3AD203B41FA5}">
                      <a16:colId xmlns:a16="http://schemas.microsoft.com/office/drawing/2014/main" val="2747430489"/>
                    </a:ext>
                  </a:extLst>
                </a:gridCol>
              </a:tblGrid>
              <a:tr h="579470">
                <a:tc>
                  <a:txBody>
                    <a:bodyPr/>
                    <a:lstStyle/>
                    <a:p>
                      <a:pPr algn="ctr"/>
                      <a:r>
                        <a:rPr lang="en-US" sz="2400" dirty="0">
                          <a:solidFill>
                            <a:srgbClr val="FFFF00"/>
                          </a:solidFill>
                          <a:effectLst>
                            <a:outerShdw blurRad="38100" dist="38100" dir="2700000" algn="tl">
                              <a:srgbClr val="000000">
                                <a:alpha val="43137"/>
                              </a:srgbClr>
                            </a:outerShdw>
                          </a:effectLst>
                        </a:rPr>
                        <a:t>A final</a:t>
                      </a:r>
                      <a:endParaRPr lang="en-GB" sz="2400" dirty="0">
                        <a:solidFill>
                          <a:srgbClr val="FFFF00"/>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13668963"/>
                  </a:ext>
                </a:extLst>
              </a:tr>
            </a:tbl>
          </a:graphicData>
        </a:graphic>
      </p:graphicFrame>
      <p:pic>
        <p:nvPicPr>
          <p:cNvPr id="7" name="Picture 6">
            <a:extLst>
              <a:ext uri="{FF2B5EF4-FFF2-40B4-BE49-F238E27FC236}">
                <a16:creationId xmlns:a16="http://schemas.microsoft.com/office/drawing/2014/main" id="{E14BCAAB-F2E6-323D-7904-8B120380DF2E}"/>
              </a:ext>
            </a:extLst>
          </p:cNvPr>
          <p:cNvPicPr>
            <a:picLocks noChangeAspect="1"/>
          </p:cNvPicPr>
          <p:nvPr/>
        </p:nvPicPr>
        <p:blipFill>
          <a:blip r:embed="rId5"/>
          <a:stretch>
            <a:fillRect/>
          </a:stretch>
        </p:blipFill>
        <p:spPr>
          <a:xfrm>
            <a:off x="8784306" y="2201695"/>
            <a:ext cx="2069432" cy="2454607"/>
          </a:xfrm>
          <a:prstGeom prst="rect">
            <a:avLst/>
          </a:prstGeom>
        </p:spPr>
      </p:pic>
    </p:spTree>
    <p:extLst>
      <p:ext uri="{BB962C8B-B14F-4D97-AF65-F5344CB8AC3E}">
        <p14:creationId xmlns:p14="http://schemas.microsoft.com/office/powerpoint/2010/main" val="861974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33">
            <a:extLst>
              <a:ext uri="{FF2B5EF4-FFF2-40B4-BE49-F238E27FC236}">
                <a16:creationId xmlns:a16="http://schemas.microsoft.com/office/drawing/2014/main" id="{E63B014A-82F3-FBB0-23B8-F486C44D5A6D}"/>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1032">
            <a:extLst>
              <a:ext uri="{FF2B5EF4-FFF2-40B4-BE49-F238E27FC236}">
                <a16:creationId xmlns:a16="http://schemas.microsoft.com/office/drawing/2014/main" id="{E1272E9F-1A2D-5529-3992-4902C5A93052}"/>
              </a:ext>
            </a:extLst>
          </p:cNvPr>
          <p:cNvSpPr>
            <a:spLocks noMove="1" noResize="1"/>
          </p:cNvSpPr>
          <p:nvPr/>
        </p:nvSpPr>
        <p:spPr>
          <a:xfrm rot="5399996" flipH="1">
            <a:off x="-638540" y="639280"/>
            <a:ext cx="6858000" cy="5579440"/>
          </a:xfrm>
          <a:prstGeom prst="rect">
            <a:avLst/>
          </a:prstGeom>
          <a:gradFill>
            <a:gsLst>
              <a:gs pos="0">
                <a:srgbClr val="000000"/>
              </a:gs>
              <a:gs pos="100000">
                <a:srgbClr val="2F5597"/>
              </a:gs>
            </a:gsLst>
            <a:lin ang="3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034">
            <a:extLst>
              <a:ext uri="{FF2B5EF4-FFF2-40B4-BE49-F238E27FC236}">
                <a16:creationId xmlns:a16="http://schemas.microsoft.com/office/drawing/2014/main" id="{1A818C2A-4BF2-4F3A-0CD7-141C76F2454E}"/>
              </a:ext>
            </a:extLst>
          </p:cNvPr>
          <p:cNvSpPr>
            <a:spLocks noMove="1" noResize="1"/>
          </p:cNvSpPr>
          <p:nvPr/>
        </p:nvSpPr>
        <p:spPr>
          <a:xfrm rot="5399996" flipH="1">
            <a:off x="-393211" y="395203"/>
            <a:ext cx="6346210" cy="5576084"/>
          </a:xfrm>
          <a:prstGeom prst="rect">
            <a:avLst/>
          </a:prstGeom>
          <a:gradFill>
            <a:gsLst>
              <a:gs pos="0">
                <a:srgbClr val="000000">
                  <a:alpha val="0"/>
                </a:srgbClr>
              </a:gs>
              <a:gs pos="100000">
                <a:srgbClr val="4472C4">
                  <a:alpha val="0"/>
                </a:srgbClr>
              </a:gs>
            </a:gsLst>
            <a:lin ang="1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036">
            <a:extLst>
              <a:ext uri="{FF2B5EF4-FFF2-40B4-BE49-F238E27FC236}">
                <a16:creationId xmlns:a16="http://schemas.microsoft.com/office/drawing/2014/main" id="{6856D86A-9F7C-71BB-BB32-1AFE862AABB7}"/>
              </a:ext>
            </a:extLst>
          </p:cNvPr>
          <p:cNvSpPr>
            <a:spLocks noMove="1" noResize="1"/>
          </p:cNvSpPr>
          <p:nvPr/>
        </p:nvSpPr>
        <p:spPr>
          <a:xfrm rot="5399996" flipH="1">
            <a:off x="1528904" y="2818968"/>
            <a:ext cx="2501981" cy="5576084"/>
          </a:xfrm>
          <a:prstGeom prst="rect">
            <a:avLst/>
          </a:prstGeom>
          <a:gradFill>
            <a:gsLst>
              <a:gs pos="0">
                <a:srgbClr val="4472C4">
                  <a:alpha val="29000"/>
                </a:srgbClr>
              </a:gs>
              <a:gs pos="100000">
                <a:srgbClr val="000000">
                  <a:alpha val="30000"/>
                </a:srgbClr>
              </a:gs>
            </a:gsLst>
            <a:lin ang="7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1038">
            <a:extLst>
              <a:ext uri="{FF2B5EF4-FFF2-40B4-BE49-F238E27FC236}">
                <a16:creationId xmlns:a16="http://schemas.microsoft.com/office/drawing/2014/main" id="{3A242B54-DD8E-BFE0-9CC4-7669C8B1084C}"/>
              </a:ext>
            </a:extLst>
          </p:cNvPr>
          <p:cNvSpPr>
            <a:spLocks noMove="1" noResize="1"/>
          </p:cNvSpPr>
          <p:nvPr/>
        </p:nvSpPr>
        <p:spPr>
          <a:xfrm rot="5399996" flipH="1">
            <a:off x="-425028" y="852792"/>
            <a:ext cx="6858000" cy="5152415"/>
          </a:xfrm>
          <a:prstGeom prst="rect">
            <a:avLst/>
          </a:prstGeom>
          <a:gradFill>
            <a:gsLst>
              <a:gs pos="0">
                <a:srgbClr val="000000">
                  <a:alpha val="0"/>
                </a:srgbClr>
              </a:gs>
              <a:gs pos="100000">
                <a:srgbClr val="4472C4">
                  <a:alpha val="11000"/>
                </a:srgbClr>
              </a:gs>
            </a:gsLst>
            <a:lin ang="7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Oval 1040">
            <a:extLst>
              <a:ext uri="{FF2B5EF4-FFF2-40B4-BE49-F238E27FC236}">
                <a16:creationId xmlns:a16="http://schemas.microsoft.com/office/drawing/2014/main" id="{AFE2E910-4844-F57C-FC3B-9E15CD859D46}"/>
              </a:ext>
            </a:extLst>
          </p:cNvPr>
          <p:cNvSpPr>
            <a:spLocks noMove="1" noResize="1"/>
          </p:cNvSpPr>
          <p:nvPr/>
        </p:nvSpPr>
        <p:spPr>
          <a:xfrm rot="6097841">
            <a:off x="818753" y="1128506"/>
            <a:ext cx="4318299" cy="431829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gradFill>
            <a:gsLst>
              <a:gs pos="0">
                <a:srgbClr val="4472C4">
                  <a:alpha val="0"/>
                </a:srgbClr>
              </a:gs>
              <a:gs pos="100000">
                <a:srgbClr val="8FAADC">
                  <a:alpha val="15000"/>
                </a:srgbClr>
              </a:gs>
            </a:gsLst>
            <a:lin ang="174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Title 1">
            <a:extLst>
              <a:ext uri="{FF2B5EF4-FFF2-40B4-BE49-F238E27FC236}">
                <a16:creationId xmlns:a16="http://schemas.microsoft.com/office/drawing/2014/main" id="{89907A02-D898-E5EA-207E-7DD4079F6FB5}"/>
              </a:ext>
            </a:extLst>
          </p:cNvPr>
          <p:cNvSpPr txBox="1">
            <a:spLocks noGrp="1"/>
          </p:cNvSpPr>
          <p:nvPr>
            <p:ph type="ctrTitle"/>
          </p:nvPr>
        </p:nvSpPr>
        <p:spPr>
          <a:xfrm>
            <a:off x="660041" y="891649"/>
            <a:ext cx="4412016" cy="3030723"/>
          </a:xfrm>
        </p:spPr>
        <p:txBody>
          <a:bodyPr anchorCtr="0"/>
          <a:lstStyle/>
          <a:p>
            <a:pPr lvl="0" algn="r"/>
            <a:r>
              <a:rPr lang="en-US" sz="4000" b="1" i="1" dirty="0">
                <a:solidFill>
                  <a:srgbClr val="FFFFFF"/>
                </a:solidFill>
                <a:latin typeface="inherit"/>
              </a:rPr>
              <a:t>Social work Supervision and key messages from research</a:t>
            </a:r>
            <a:endParaRPr lang="en-GB" sz="4000" dirty="0">
              <a:solidFill>
                <a:srgbClr val="FFFFFF"/>
              </a:solidFill>
            </a:endParaRPr>
          </a:p>
        </p:txBody>
      </p:sp>
      <p:sp>
        <p:nvSpPr>
          <p:cNvPr id="9" name="Subtitle 2">
            <a:extLst>
              <a:ext uri="{FF2B5EF4-FFF2-40B4-BE49-F238E27FC236}">
                <a16:creationId xmlns:a16="http://schemas.microsoft.com/office/drawing/2014/main" id="{2847F9FD-A921-3ECE-6026-8DB5B671B364}"/>
              </a:ext>
            </a:extLst>
          </p:cNvPr>
          <p:cNvSpPr txBox="1">
            <a:spLocks noGrp="1"/>
          </p:cNvSpPr>
          <p:nvPr>
            <p:ph type="subTitle" idx="1"/>
          </p:nvPr>
        </p:nvSpPr>
        <p:spPr>
          <a:xfrm>
            <a:off x="945791" y="4745315"/>
            <a:ext cx="4126275" cy="1375147"/>
          </a:xfrm>
        </p:spPr>
        <p:txBody>
          <a:bodyPr anchorCtr="0"/>
          <a:lstStyle/>
          <a:p>
            <a:pPr lvl="0" algn="r"/>
            <a:r>
              <a:rPr lang="en-GB">
                <a:solidFill>
                  <a:srgbClr val="FFFFFF"/>
                </a:solidFill>
              </a:rPr>
              <a:t>Dr Paula McFadden </a:t>
            </a:r>
          </a:p>
          <a:p>
            <a:pPr lvl="0" algn="r"/>
            <a:r>
              <a:rPr lang="en-GB">
                <a:solidFill>
                  <a:srgbClr val="FFFFFF"/>
                </a:solidFill>
              </a:rPr>
              <a:t>Ulster University</a:t>
            </a:r>
          </a:p>
        </p:txBody>
      </p:sp>
      <p:pic>
        <p:nvPicPr>
          <p:cNvPr id="10" name="Picture 2" descr="Brand Guidance">
            <a:extLst>
              <a:ext uri="{FF2B5EF4-FFF2-40B4-BE49-F238E27FC236}">
                <a16:creationId xmlns:a16="http://schemas.microsoft.com/office/drawing/2014/main" id="{F74896C0-1CD9-0975-A322-D20009D284E1}"/>
              </a:ext>
            </a:extLst>
          </p:cNvPr>
          <p:cNvPicPr>
            <a:picLocks noChangeAspect="1"/>
          </p:cNvPicPr>
          <p:nvPr/>
        </p:nvPicPr>
        <p:blipFill>
          <a:blip r:embed="rId3"/>
          <a:stretch>
            <a:fillRect/>
          </a:stretch>
        </p:blipFill>
        <p:spPr>
          <a:xfrm>
            <a:off x="6474134" y="457200"/>
            <a:ext cx="4852053" cy="5899151"/>
          </a:xfrm>
          <a:prstGeom prst="rect">
            <a:avLst/>
          </a:prstGeom>
          <a:noFill/>
          <a:ln cap="flat">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89AD3-E772-D2D8-EBB4-A3E34432FDF0}"/>
              </a:ext>
            </a:extLst>
          </p:cNvPr>
          <p:cNvSpPr txBox="1">
            <a:spLocks noGrp="1"/>
          </p:cNvSpPr>
          <p:nvPr>
            <p:ph type="title"/>
          </p:nvPr>
        </p:nvSpPr>
        <p:spPr/>
        <p:txBody>
          <a:bodyPr/>
          <a:lstStyle/>
          <a:p>
            <a:pPr lvl="0"/>
            <a:r>
              <a:rPr lang="en-GB" dirty="0"/>
              <a:t>NI Social Care Council and Social Work England – Standards and Requirements</a:t>
            </a:r>
          </a:p>
        </p:txBody>
      </p:sp>
      <p:sp>
        <p:nvSpPr>
          <p:cNvPr id="3" name="Content Placeholder 2">
            <a:extLst>
              <a:ext uri="{FF2B5EF4-FFF2-40B4-BE49-F238E27FC236}">
                <a16:creationId xmlns:a16="http://schemas.microsoft.com/office/drawing/2014/main" id="{4EC4A63B-5D86-8B2A-2E0C-777A07FF66E0}"/>
              </a:ext>
            </a:extLst>
          </p:cNvPr>
          <p:cNvSpPr txBox="1">
            <a:spLocks noGrp="1"/>
          </p:cNvSpPr>
          <p:nvPr>
            <p:ph idx="1"/>
          </p:nvPr>
        </p:nvSpPr>
        <p:spPr>
          <a:xfrm>
            <a:off x="6624407" y="1885584"/>
            <a:ext cx="4391771" cy="4351336"/>
          </a:xfrm>
        </p:spPr>
        <p:txBody>
          <a:bodyPr/>
          <a:lstStyle/>
          <a:p>
            <a:pPr marL="0" lvl="0" indent="0">
              <a:buNone/>
            </a:pPr>
            <a:endParaRPr lang="en-US" b="1" dirty="0"/>
          </a:p>
          <a:p>
            <a:pPr marL="0" lvl="0" indent="0">
              <a:buNone/>
            </a:pPr>
            <a:r>
              <a:rPr lang="en-US" b="1" dirty="0"/>
              <a:t>Social Work England</a:t>
            </a:r>
          </a:p>
          <a:p>
            <a:pPr marL="0" lvl="0" indent="0">
              <a:buNone/>
            </a:pPr>
            <a:r>
              <a:rPr lang="en-US" dirty="0"/>
              <a:t>Regular ‘protected time with their {social workers} manager’ should be used to discuss and evaluate social workers’ responsibilities and the impact of work on their well-being (Social Work England, 2020).</a:t>
            </a:r>
            <a:endParaRPr lang="en-GB" dirty="0"/>
          </a:p>
        </p:txBody>
      </p:sp>
      <p:pic>
        <p:nvPicPr>
          <p:cNvPr id="4" name="Picture 4" descr="A yellow number with blue text">
            <a:extLst>
              <a:ext uri="{FF2B5EF4-FFF2-40B4-BE49-F238E27FC236}">
                <a16:creationId xmlns:a16="http://schemas.microsoft.com/office/drawing/2014/main" id="{C340FD1D-3B3F-CF61-8019-7D5626A9BA08}"/>
              </a:ext>
            </a:extLst>
          </p:cNvPr>
          <p:cNvPicPr>
            <a:picLocks noChangeAspect="1"/>
          </p:cNvPicPr>
          <p:nvPr/>
        </p:nvPicPr>
        <p:blipFill>
          <a:blip r:embed="rId3"/>
          <a:stretch>
            <a:fillRect/>
          </a:stretch>
        </p:blipFill>
        <p:spPr>
          <a:xfrm>
            <a:off x="1837559" y="2520705"/>
            <a:ext cx="3063498" cy="2995217"/>
          </a:xfrm>
          <a:prstGeom prst="rect">
            <a:avLst/>
          </a:prstGeom>
          <a:noFill/>
          <a:ln cap="flat">
            <a:noFill/>
          </a:ln>
        </p:spPr>
      </p:pic>
      <p:sp>
        <p:nvSpPr>
          <p:cNvPr id="5" name="TextBox 5">
            <a:extLst>
              <a:ext uri="{FF2B5EF4-FFF2-40B4-BE49-F238E27FC236}">
                <a16:creationId xmlns:a16="http://schemas.microsoft.com/office/drawing/2014/main" id="{0A0EC806-890E-2D71-2AEE-624613084C2A}"/>
              </a:ext>
            </a:extLst>
          </p:cNvPr>
          <p:cNvSpPr txBox="1"/>
          <p:nvPr/>
        </p:nvSpPr>
        <p:spPr>
          <a:xfrm>
            <a:off x="657224" y="2043653"/>
            <a:ext cx="4771064"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dirty="0">
                <a:solidFill>
                  <a:srgbClr val="000000"/>
                </a:solidFill>
                <a:uFillTx/>
                <a:latin typeface="Calibri"/>
              </a:rPr>
              <a:t>Northern Ireland Social Care Council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F5C79F9-6926-9EFD-E220-C80F002ECB8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10">
            <a:extLst>
              <a:ext uri="{FF2B5EF4-FFF2-40B4-BE49-F238E27FC236}">
                <a16:creationId xmlns:a16="http://schemas.microsoft.com/office/drawing/2014/main" id="{21C22DA6-D856-1A0B-AA8C-B0EDCD38082B}"/>
              </a:ext>
            </a:extLst>
          </p:cNvPr>
          <p:cNvSpPr>
            <a:spLocks noMove="1" noResize="1"/>
          </p:cNvSpPr>
          <p:nvPr/>
        </p:nvSpPr>
        <p:spPr>
          <a:xfrm flipH="1">
            <a:off x="0" y="0"/>
            <a:ext cx="12191996" cy="2170026"/>
          </a:xfrm>
          <a:prstGeom prst="rect">
            <a:avLst/>
          </a:prstGeom>
          <a:gradFill>
            <a:gsLst>
              <a:gs pos="0">
                <a:srgbClr val="000000">
                  <a:alpha val="96000"/>
                </a:srgbClr>
              </a:gs>
              <a:gs pos="100000">
                <a:srgbClr val="2F5597"/>
              </a:gs>
            </a:gsLst>
            <a:lin ang="19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2">
            <a:extLst>
              <a:ext uri="{FF2B5EF4-FFF2-40B4-BE49-F238E27FC236}">
                <a16:creationId xmlns:a16="http://schemas.microsoft.com/office/drawing/2014/main" id="{D9F801F2-CD8F-1B4F-AF78-B871713B7BA6}"/>
              </a:ext>
            </a:extLst>
          </p:cNvPr>
          <p:cNvSpPr>
            <a:spLocks noMove="1" noResize="1"/>
          </p:cNvSpPr>
          <p:nvPr/>
        </p:nvSpPr>
        <p:spPr>
          <a:xfrm flipH="1">
            <a:off x="8082820" y="0"/>
            <a:ext cx="4097206" cy="2170657"/>
          </a:xfrm>
          <a:prstGeom prst="rect">
            <a:avLst/>
          </a:prstGeom>
          <a:gradFill>
            <a:gsLst>
              <a:gs pos="0">
                <a:srgbClr val="203864">
                  <a:alpha val="68000"/>
                </a:srgbClr>
              </a:gs>
              <a:gs pos="100000">
                <a:srgbClr val="4472C4">
                  <a:alpha val="48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4">
            <a:extLst>
              <a:ext uri="{FF2B5EF4-FFF2-40B4-BE49-F238E27FC236}">
                <a16:creationId xmlns:a16="http://schemas.microsoft.com/office/drawing/2014/main" id="{9ACECF8A-5334-A718-7113-7538C8A03452}"/>
              </a:ext>
            </a:extLst>
          </p:cNvPr>
          <p:cNvSpPr>
            <a:spLocks noMove="1" noResize="1"/>
          </p:cNvSpPr>
          <p:nvPr/>
        </p:nvSpPr>
        <p:spPr>
          <a:xfrm rot="16199987" flipH="1">
            <a:off x="5010642" y="-5010039"/>
            <a:ext cx="2170712" cy="12191996"/>
          </a:xfrm>
          <a:prstGeom prst="rect">
            <a:avLst/>
          </a:prstGeom>
          <a:gradFill>
            <a:gsLst>
              <a:gs pos="0">
                <a:srgbClr val="2F5597">
                  <a:alpha val="16000"/>
                </a:srgbClr>
              </a:gs>
              <a:gs pos="100000">
                <a:srgbClr val="000000">
                  <a:alpha val="45000"/>
                </a:srgbClr>
              </a:gs>
            </a:gsLst>
            <a:lin ang="21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B6831B38-E275-77F1-0365-34764521AE9B}"/>
              </a:ext>
            </a:extLst>
          </p:cNvPr>
          <p:cNvSpPr txBox="1">
            <a:spLocks noGrp="1"/>
          </p:cNvSpPr>
          <p:nvPr>
            <p:ph type="title"/>
          </p:nvPr>
        </p:nvSpPr>
        <p:spPr>
          <a:xfrm>
            <a:off x="1383560" y="348861"/>
            <a:ext cx="9718115" cy="1576443"/>
          </a:xfrm>
        </p:spPr>
        <p:txBody>
          <a:bodyPr/>
          <a:lstStyle/>
          <a:p>
            <a:pPr lvl="0"/>
            <a:r>
              <a:rPr lang="en-GB" sz="4000">
                <a:solidFill>
                  <a:srgbClr val="FFFFFF"/>
                </a:solidFill>
              </a:rPr>
              <a:t>Definition of Reflective Supervision?</a:t>
            </a:r>
            <a:br>
              <a:rPr lang="en-GB" sz="4000">
                <a:solidFill>
                  <a:srgbClr val="FFFFFF"/>
                </a:solidFill>
              </a:rPr>
            </a:br>
            <a:r>
              <a:rPr lang="en-GB" sz="4000">
                <a:solidFill>
                  <a:srgbClr val="FFFFFF"/>
                </a:solidFill>
              </a:rPr>
              <a:t>Not uniformly conceptualised nor agreed …</a:t>
            </a:r>
          </a:p>
        </p:txBody>
      </p:sp>
      <p:grpSp>
        <p:nvGrpSpPr>
          <p:cNvPr id="7" name="Content Placeholder 2">
            <a:extLst>
              <a:ext uri="{FF2B5EF4-FFF2-40B4-BE49-F238E27FC236}">
                <a16:creationId xmlns:a16="http://schemas.microsoft.com/office/drawing/2014/main" id="{65DCD75E-1517-7CF6-F0DD-2570CB6D5167}"/>
              </a:ext>
            </a:extLst>
          </p:cNvPr>
          <p:cNvGrpSpPr/>
          <p:nvPr/>
        </p:nvGrpSpPr>
        <p:grpSpPr>
          <a:xfrm>
            <a:off x="645392" y="2726960"/>
            <a:ext cx="10925159" cy="3467441"/>
            <a:chOff x="645392" y="2726960"/>
            <a:chExt cx="10925159" cy="3467441"/>
          </a:xfrm>
        </p:grpSpPr>
        <p:sp>
          <p:nvSpPr>
            <p:cNvPr id="8" name="Freeform: Shape 7">
              <a:extLst>
                <a:ext uri="{FF2B5EF4-FFF2-40B4-BE49-F238E27FC236}">
                  <a16:creationId xmlns:a16="http://schemas.microsoft.com/office/drawing/2014/main" id="{71E188A9-F8A8-F745-48E7-2753884EE1F7}"/>
                </a:ext>
              </a:extLst>
            </p:cNvPr>
            <p:cNvSpPr/>
            <p:nvPr/>
          </p:nvSpPr>
          <p:spPr>
            <a:xfrm>
              <a:off x="645392" y="2726960"/>
              <a:ext cx="4682212" cy="2973208"/>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472C4"/>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26784C60-ED82-EDC5-A2F1-844012791FBC}"/>
                </a:ext>
              </a:extLst>
            </p:cNvPr>
            <p:cNvSpPr/>
            <p:nvPr/>
          </p:nvSpPr>
          <p:spPr>
            <a:xfrm>
              <a:off x="1165631" y="3221193"/>
              <a:ext cx="4682212" cy="2973208"/>
            </a:xfrm>
            <a:custGeom>
              <a:avLst/>
              <a:gdLst>
                <a:gd name="f0" fmla="val 10800000"/>
                <a:gd name="f1" fmla="val 5400000"/>
                <a:gd name="f2" fmla="val 180"/>
                <a:gd name="f3" fmla="val w"/>
                <a:gd name="f4" fmla="val h"/>
                <a:gd name="f5" fmla="val 0"/>
                <a:gd name="f6" fmla="val 4682211"/>
                <a:gd name="f7" fmla="val 2973204"/>
                <a:gd name="f8" fmla="val 297320"/>
                <a:gd name="f9" fmla="val 133115"/>
                <a:gd name="f10" fmla="val 4384891"/>
                <a:gd name="f11" fmla="val 4549096"/>
                <a:gd name="f12" fmla="val 2675884"/>
                <a:gd name="f13" fmla="val 2840089"/>
                <a:gd name="f14" fmla="+- 0 0 -90"/>
                <a:gd name="f15" fmla="*/ f3 1 4682211"/>
                <a:gd name="f16" fmla="*/ f4 1 2973204"/>
                <a:gd name="f17" fmla="+- f7 0 f5"/>
                <a:gd name="f18" fmla="+- f6 0 f5"/>
                <a:gd name="f19" fmla="*/ f14 f0 1"/>
                <a:gd name="f20" fmla="*/ f18 1 4682211"/>
                <a:gd name="f21" fmla="*/ f17 1 2973204"/>
                <a:gd name="f22" fmla="*/ 0 f18 1"/>
                <a:gd name="f23" fmla="*/ 297320 f17 1"/>
                <a:gd name="f24" fmla="*/ 297320 f18 1"/>
                <a:gd name="f25" fmla="*/ 0 f17 1"/>
                <a:gd name="f26" fmla="*/ 4384891 f18 1"/>
                <a:gd name="f27" fmla="*/ 4682211 f18 1"/>
                <a:gd name="f28" fmla="*/ 2675884 f17 1"/>
                <a:gd name="f29" fmla="*/ 2973204 f17 1"/>
                <a:gd name="f30" fmla="*/ f19 1 f2"/>
                <a:gd name="f31" fmla="*/ f22 1 4682211"/>
                <a:gd name="f32" fmla="*/ f23 1 2973204"/>
                <a:gd name="f33" fmla="*/ f24 1 4682211"/>
                <a:gd name="f34" fmla="*/ f25 1 2973204"/>
                <a:gd name="f35" fmla="*/ f26 1 4682211"/>
                <a:gd name="f36" fmla="*/ f27 1 4682211"/>
                <a:gd name="f37" fmla="*/ f28 1 2973204"/>
                <a:gd name="f38" fmla="*/ f29 1 297320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82211" h="297320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4472C4"/>
              </a:solidFill>
              <a:prstDash val="solid"/>
              <a:miter/>
            </a:ln>
          </p:spPr>
          <p:txBody>
            <a:bodyPr vert="horz" wrap="square" lIns="201378" tIns="201378" rIns="201378" bIns="201378" anchor="ctr" anchorCtr="1" compatLnSpc="1">
              <a:noAutofit/>
            </a:bodyPr>
            <a:lstStyle/>
            <a:p>
              <a:pPr marL="0" marR="0" lvl="0" indent="0" algn="ctr" defTabSz="1333496"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Calibri"/>
                </a:rPr>
                <a:t>Reflective Supervision was not defined in a uniform fashion and there was limited evidence pertaining to supervisory practice. </a:t>
              </a:r>
            </a:p>
          </p:txBody>
        </p:sp>
        <p:sp>
          <p:nvSpPr>
            <p:cNvPr id="10" name="Freeform: Shape 9">
              <a:extLst>
                <a:ext uri="{FF2B5EF4-FFF2-40B4-BE49-F238E27FC236}">
                  <a16:creationId xmlns:a16="http://schemas.microsoft.com/office/drawing/2014/main" id="{11AF9369-74D4-20B4-CC4F-C4B4F0458533}"/>
                </a:ext>
              </a:extLst>
            </p:cNvPr>
            <p:cNvSpPr/>
            <p:nvPr/>
          </p:nvSpPr>
          <p:spPr>
            <a:xfrm>
              <a:off x="6368091" y="2726960"/>
              <a:ext cx="4682212" cy="2973208"/>
            </a:xfrm>
            <a:custGeom>
              <a:avLst/>
              <a:gdLst>
                <a:gd name="f0" fmla="val 10800000"/>
                <a:gd name="f1" fmla="val 5400000"/>
                <a:gd name="f2" fmla="val 16200000"/>
                <a:gd name="f3" fmla="val w"/>
                <a:gd name="f4" fmla="val h"/>
                <a:gd name="f5" fmla="val ss"/>
                <a:gd name="f6" fmla="val 0"/>
                <a:gd name="f7" fmla="*/ 5419351 1 1725033"/>
                <a:gd name="f8" fmla="val 45"/>
                <a:gd name="f9" fmla="val 216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4472C4"/>
            </a:solidFill>
            <a:ln w="12701" cap="flat">
              <a:solidFill>
                <a:srgbClr val="FFFFF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26B34224-CDF5-5D7D-F5A5-1D4D08EDD235}"/>
                </a:ext>
              </a:extLst>
            </p:cNvPr>
            <p:cNvSpPr/>
            <p:nvPr/>
          </p:nvSpPr>
          <p:spPr>
            <a:xfrm>
              <a:off x="6888339" y="3221193"/>
              <a:ext cx="4682212" cy="2973208"/>
            </a:xfrm>
            <a:custGeom>
              <a:avLst/>
              <a:gdLst>
                <a:gd name="f0" fmla="val 10800000"/>
                <a:gd name="f1" fmla="val 5400000"/>
                <a:gd name="f2" fmla="val 180"/>
                <a:gd name="f3" fmla="val w"/>
                <a:gd name="f4" fmla="val h"/>
                <a:gd name="f5" fmla="val 0"/>
                <a:gd name="f6" fmla="val 4682211"/>
                <a:gd name="f7" fmla="val 2973204"/>
                <a:gd name="f8" fmla="val 297320"/>
                <a:gd name="f9" fmla="val 133115"/>
                <a:gd name="f10" fmla="val 4384891"/>
                <a:gd name="f11" fmla="val 4549096"/>
                <a:gd name="f12" fmla="val 2675884"/>
                <a:gd name="f13" fmla="val 2840089"/>
                <a:gd name="f14" fmla="+- 0 0 -90"/>
                <a:gd name="f15" fmla="*/ f3 1 4682211"/>
                <a:gd name="f16" fmla="*/ f4 1 2973204"/>
                <a:gd name="f17" fmla="+- f7 0 f5"/>
                <a:gd name="f18" fmla="+- f6 0 f5"/>
                <a:gd name="f19" fmla="*/ f14 f0 1"/>
                <a:gd name="f20" fmla="*/ f18 1 4682211"/>
                <a:gd name="f21" fmla="*/ f17 1 2973204"/>
                <a:gd name="f22" fmla="*/ 0 f18 1"/>
                <a:gd name="f23" fmla="*/ 297320 f17 1"/>
                <a:gd name="f24" fmla="*/ 297320 f18 1"/>
                <a:gd name="f25" fmla="*/ 0 f17 1"/>
                <a:gd name="f26" fmla="*/ 4384891 f18 1"/>
                <a:gd name="f27" fmla="*/ 4682211 f18 1"/>
                <a:gd name="f28" fmla="*/ 2675884 f17 1"/>
                <a:gd name="f29" fmla="*/ 2973204 f17 1"/>
                <a:gd name="f30" fmla="*/ f19 1 f2"/>
                <a:gd name="f31" fmla="*/ f22 1 4682211"/>
                <a:gd name="f32" fmla="*/ f23 1 2973204"/>
                <a:gd name="f33" fmla="*/ f24 1 4682211"/>
                <a:gd name="f34" fmla="*/ f25 1 2973204"/>
                <a:gd name="f35" fmla="*/ f26 1 4682211"/>
                <a:gd name="f36" fmla="*/ f27 1 4682211"/>
                <a:gd name="f37" fmla="*/ f28 1 2973204"/>
                <a:gd name="f38" fmla="*/ f29 1 297320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82211" h="297320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FFFF">
                <a:alpha val="90000"/>
              </a:srgbClr>
            </a:solidFill>
            <a:ln w="12701" cap="flat">
              <a:solidFill>
                <a:srgbClr val="4472C4"/>
              </a:solidFill>
              <a:prstDash val="solid"/>
              <a:miter/>
            </a:ln>
          </p:spPr>
          <p:txBody>
            <a:bodyPr vert="horz" wrap="square" lIns="201378" tIns="201378" rIns="201378" bIns="201378" anchor="ctr" anchorCtr="1" compatLnSpc="1">
              <a:noAutofit/>
            </a:bodyPr>
            <a:lstStyle/>
            <a:p>
              <a:pPr marL="0" marR="0" lvl="0" indent="0" algn="ctr" defTabSz="1333496"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en-US" sz="3000" b="0" i="0" u="none" strike="noStrike" kern="1200" cap="none" spc="0" baseline="0">
                  <a:solidFill>
                    <a:srgbClr val="000000"/>
                  </a:solidFill>
                  <a:uFillTx/>
                  <a:latin typeface="Calibri"/>
                </a:rPr>
                <a:t>More research is </a:t>
              </a:r>
              <a:r>
                <a:rPr lang="en-US" sz="3000" b="0" i="0" u="none" strike="noStrike" kern="0" cap="none" spc="0" baseline="0">
                  <a:solidFill>
                    <a:srgbClr val="000000"/>
                  </a:solidFill>
                  <a:uFillTx/>
                  <a:latin typeface="Calibri"/>
                </a:rPr>
                <a:t>in progress</a:t>
              </a:r>
              <a:r>
                <a:rPr lang="en-US" sz="3000" b="0" i="0" u="none" strike="noStrike" kern="1200" cap="none" spc="0" baseline="0">
                  <a:solidFill>
                    <a:srgbClr val="000000"/>
                  </a:solidFill>
                  <a:uFillTx/>
                  <a:latin typeface="Calibri"/>
                </a:rPr>
                <a:t> to focus on what works and what improvements are needed (Ravalier, McFadden et al).</a:t>
              </a: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a:extLst>
              <a:ext uri="{FF2B5EF4-FFF2-40B4-BE49-F238E27FC236}">
                <a16:creationId xmlns:a16="http://schemas.microsoft.com/office/drawing/2014/main" id="{8A88D33D-472E-66EE-DA75-995DC7F679BC}"/>
              </a:ext>
            </a:extLst>
          </p:cNvPr>
          <p:cNvSpPr>
            <a:spLocks noMove="1" noResize="1"/>
          </p:cNvSpPr>
          <p:nvPr/>
        </p:nvSpPr>
        <p:spPr>
          <a:xfrm>
            <a:off x="0" y="0"/>
            <a:ext cx="12191996" cy="6858000"/>
          </a:xfrm>
          <a:prstGeom prst="rect">
            <a:avLst/>
          </a:prstGeom>
          <a:solidFill>
            <a:srgbClr val="7F7F7F">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22">
            <a:extLst>
              <a:ext uri="{FF2B5EF4-FFF2-40B4-BE49-F238E27FC236}">
                <a16:creationId xmlns:a16="http://schemas.microsoft.com/office/drawing/2014/main" id="{1FEBCBCC-E63E-D2D9-E43A-E45812659A5C}"/>
              </a:ext>
            </a:extLst>
          </p:cNvPr>
          <p:cNvSpPr>
            <a:spLocks noMove="1" noResize="1"/>
          </p:cNvSpPr>
          <p:nvPr/>
        </p:nvSpPr>
        <p:spPr>
          <a:xfrm>
            <a:off x="477015" y="480060"/>
            <a:ext cx="11237976" cy="5897880"/>
          </a:xfrm>
          <a:prstGeom prst="rect">
            <a:avLst/>
          </a:prstGeom>
          <a:solidFill>
            <a:srgbClr val="FFFFFF"/>
          </a:solidFill>
          <a:ln cap="flat">
            <a:noFill/>
            <a:prstDash val="solid"/>
          </a:ln>
          <a:effectLst>
            <a:outerShdw dist="17775" dir="5400000" algn="tl">
              <a:srgbClr val="000000">
                <a:alpha val="43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4" name="Picture 7" descr="A cover of a book">
            <a:extLst>
              <a:ext uri="{FF2B5EF4-FFF2-40B4-BE49-F238E27FC236}">
                <a16:creationId xmlns:a16="http://schemas.microsoft.com/office/drawing/2014/main" id="{574722DD-73A8-0729-29E1-B0F0FF5EB9EF}"/>
              </a:ext>
            </a:extLst>
          </p:cNvPr>
          <p:cNvPicPr>
            <a:picLocks noChangeAspect="1"/>
          </p:cNvPicPr>
          <p:nvPr/>
        </p:nvPicPr>
        <p:blipFill>
          <a:blip r:embed="rId3"/>
          <a:stretch>
            <a:fillRect/>
          </a:stretch>
        </p:blipFill>
        <p:spPr>
          <a:xfrm>
            <a:off x="643463" y="1258168"/>
            <a:ext cx="5294714" cy="4341671"/>
          </a:xfrm>
          <a:prstGeom prst="rect">
            <a:avLst/>
          </a:prstGeom>
          <a:noFill/>
          <a:ln cap="flat">
            <a:noFill/>
          </a:ln>
        </p:spPr>
      </p:pic>
      <p:cxnSp>
        <p:nvCxnSpPr>
          <p:cNvPr id="5" name="Straight Connector 24">
            <a:extLst>
              <a:ext uri="{FF2B5EF4-FFF2-40B4-BE49-F238E27FC236}">
                <a16:creationId xmlns:a16="http://schemas.microsoft.com/office/drawing/2014/main" id="{4C203222-BD71-4CC7-8FD9-D437AEEFF0A0}"/>
              </a:ext>
            </a:extLst>
          </p:cNvPr>
          <p:cNvCxnSpPr>
            <a:cxnSpLocks noMove="1" noResize="1"/>
          </p:cNvCxnSpPr>
          <p:nvPr/>
        </p:nvCxnSpPr>
        <p:spPr>
          <a:xfrm>
            <a:off x="6079955" y="1143000"/>
            <a:ext cx="0" cy="4572000"/>
          </a:xfrm>
          <a:prstGeom prst="straightConnector1">
            <a:avLst/>
          </a:prstGeom>
          <a:noFill/>
          <a:ln w="6345" cap="flat">
            <a:solidFill>
              <a:srgbClr val="4E4E4E"/>
            </a:solidFill>
            <a:prstDash val="solid"/>
            <a:miter/>
          </a:ln>
        </p:spPr>
      </p:cxnSp>
      <p:pic>
        <p:nvPicPr>
          <p:cNvPr id="6" name="Content Placeholder 4" descr="A diagram of a diagram&#10;&#10;Description automatically generated">
            <a:extLst>
              <a:ext uri="{FF2B5EF4-FFF2-40B4-BE49-F238E27FC236}">
                <a16:creationId xmlns:a16="http://schemas.microsoft.com/office/drawing/2014/main" id="{4DA5AD8A-96F7-84E1-D039-82CC33675FA9}"/>
              </a:ext>
            </a:extLst>
          </p:cNvPr>
          <p:cNvPicPr>
            <a:picLocks noGrp="1" noChangeAspect="1"/>
          </p:cNvPicPr>
          <p:nvPr>
            <p:ph idx="1"/>
          </p:nvPr>
        </p:nvPicPr>
        <p:blipFill>
          <a:blip r:embed="rId4"/>
          <a:stretch>
            <a:fillRect/>
          </a:stretch>
        </p:blipFill>
        <p:spPr>
          <a:xfrm>
            <a:off x="6253819" y="1191984"/>
            <a:ext cx="5294714" cy="4474031"/>
          </a:xfrm>
        </p:spPr>
      </p:pic>
      <p:sp>
        <p:nvSpPr>
          <p:cNvPr id="7" name="TextBox 6">
            <a:extLst>
              <a:ext uri="{FF2B5EF4-FFF2-40B4-BE49-F238E27FC236}">
                <a16:creationId xmlns:a16="http://schemas.microsoft.com/office/drawing/2014/main" id="{EA75E77F-B19C-B4ED-7F93-D9B80F3E4A60}"/>
              </a:ext>
            </a:extLst>
          </p:cNvPr>
          <p:cNvSpPr txBox="1"/>
          <p:nvPr/>
        </p:nvSpPr>
        <p:spPr>
          <a:xfrm>
            <a:off x="1813812" y="629582"/>
            <a:ext cx="8904152"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000000"/>
                </a:solidFill>
                <a:uFillTx/>
                <a:latin typeface="Calibri"/>
              </a:rPr>
              <a:t>Professor Stand Houston – Reflective Practice Model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1BAE5-63B3-ECEE-B1DF-FD543564306A}"/>
              </a:ext>
            </a:extLst>
          </p:cNvPr>
          <p:cNvSpPr>
            <a:spLocks noGrp="1"/>
          </p:cNvSpPr>
          <p:nvPr>
            <p:ph type="title"/>
          </p:nvPr>
        </p:nvSpPr>
        <p:spPr>
          <a:xfrm>
            <a:off x="609600" y="160188"/>
            <a:ext cx="8705850" cy="1363812"/>
          </a:xfrm>
        </p:spPr>
        <p:txBody>
          <a:bodyPr>
            <a:normAutofit/>
          </a:bodyPr>
          <a:lstStyle/>
          <a:p>
            <a:r>
              <a:rPr lang="en-US" b="1" dirty="0">
                <a:solidFill>
                  <a:srgbClr val="457B83"/>
                </a:solidFill>
              </a:rPr>
              <a:t>Supervision in social work</a:t>
            </a:r>
            <a:endParaRPr lang="en-GB" b="1" dirty="0">
              <a:solidFill>
                <a:srgbClr val="457B83"/>
              </a:solidFill>
            </a:endParaRPr>
          </a:p>
        </p:txBody>
      </p:sp>
      <p:sp>
        <p:nvSpPr>
          <p:cNvPr id="3" name="Content Placeholder 2">
            <a:extLst>
              <a:ext uri="{FF2B5EF4-FFF2-40B4-BE49-F238E27FC236}">
                <a16:creationId xmlns:a16="http://schemas.microsoft.com/office/drawing/2014/main" id="{5BC7D8AE-3ED3-DD6F-249D-D0D6E51E4759}"/>
              </a:ext>
            </a:extLst>
          </p:cNvPr>
          <p:cNvSpPr>
            <a:spLocks noGrp="1"/>
          </p:cNvSpPr>
          <p:nvPr>
            <p:ph idx="1"/>
          </p:nvPr>
        </p:nvSpPr>
        <p:spPr>
          <a:xfrm>
            <a:off x="676656" y="1295400"/>
            <a:ext cx="9724644" cy="5181600"/>
          </a:xfrm>
        </p:spPr>
        <p:txBody>
          <a:bodyPr>
            <a:normAutofit/>
          </a:bodyPr>
          <a:lstStyle/>
          <a:p>
            <a:pPr>
              <a:buFont typeface="Arial" panose="020B0604020202020204" pitchFamily="34" charset="0"/>
              <a:buChar char="•"/>
            </a:pPr>
            <a:r>
              <a:rPr lang="en-US" b="1" dirty="0"/>
              <a:t> social workers at all levels require and have a right to regular supervision and support to maintain and develop their skills and standards of practice.</a:t>
            </a:r>
          </a:p>
          <a:p>
            <a:pPr marL="0" indent="0">
              <a:buNone/>
            </a:pPr>
            <a:endParaRPr lang="en-US" b="1" dirty="0"/>
          </a:p>
          <a:p>
            <a:pPr>
              <a:buFont typeface="Arial" panose="020B0604020202020204" pitchFamily="34" charset="0"/>
              <a:buChar char="•"/>
            </a:pPr>
            <a:r>
              <a:rPr lang="en-US" b="1" dirty="0"/>
              <a:t>supervision provides a formal and on-going process that is vital to quality practice, professional development, practitioner well-being and enhanced relationships with service users and colleagues.</a:t>
            </a:r>
          </a:p>
          <a:p>
            <a:pPr>
              <a:buFont typeface="Arial" panose="020B0604020202020204" pitchFamily="34" charset="0"/>
              <a:buChar char="•"/>
            </a:pPr>
            <a:endParaRPr lang="en-US" b="1" dirty="0"/>
          </a:p>
          <a:p>
            <a:pPr>
              <a:buFont typeface="Arial" panose="020B0604020202020204" pitchFamily="34" charset="0"/>
              <a:buChar char="•"/>
            </a:pPr>
            <a:r>
              <a:rPr lang="en-US" b="1" dirty="0"/>
              <a:t> supervision plays a key role in developing confident and competent practitioners who will deliver a good quality social work service with improved outcomes for children, adults, families and communities</a:t>
            </a:r>
          </a:p>
          <a:p>
            <a:pPr>
              <a:buFont typeface="Arial" panose="020B0604020202020204" pitchFamily="34" charset="0"/>
              <a:buChar char="•"/>
            </a:pPr>
            <a:endParaRPr lang="en-US" b="1" dirty="0"/>
          </a:p>
          <a:p>
            <a:pPr>
              <a:buFont typeface="Arial" panose="020B0604020202020204" pitchFamily="34" charset="0"/>
              <a:buChar char="•"/>
            </a:pPr>
            <a:r>
              <a:rPr lang="en-US" b="1" dirty="0"/>
              <a:t> it is key that both employers and social workers embrace the importance of supervision and the Social Work (NI) Supervision Policy.</a:t>
            </a:r>
            <a:endParaRPr lang="en-GB" b="1" dirty="0"/>
          </a:p>
          <a:p>
            <a:pPr marL="0" indent="0">
              <a:buNone/>
            </a:pPr>
            <a:endParaRPr lang="en-GB" sz="1900" dirty="0"/>
          </a:p>
        </p:txBody>
      </p:sp>
      <p:pic>
        <p:nvPicPr>
          <p:cNvPr id="4" name="Picture 3">
            <a:extLst>
              <a:ext uri="{FF2B5EF4-FFF2-40B4-BE49-F238E27FC236}">
                <a16:creationId xmlns:a16="http://schemas.microsoft.com/office/drawing/2014/main" id="{57D6E51C-70BA-8E62-7B6C-FDFBB80A9DA7}"/>
              </a:ext>
            </a:extLst>
          </p:cNvPr>
          <p:cNvPicPr>
            <a:picLocks noChangeAspect="1"/>
          </p:cNvPicPr>
          <p:nvPr/>
        </p:nvPicPr>
        <p:blipFill>
          <a:blip r:embed="rId3"/>
          <a:stretch>
            <a:fillRect/>
          </a:stretch>
        </p:blipFill>
        <p:spPr>
          <a:xfrm>
            <a:off x="10615678" y="4905374"/>
            <a:ext cx="1469798" cy="1792437"/>
          </a:xfrm>
          <a:prstGeom prst="rect">
            <a:avLst/>
          </a:prstGeom>
        </p:spPr>
      </p:pic>
      <p:pic>
        <p:nvPicPr>
          <p:cNvPr id="5" name="Picture 4">
            <a:extLst>
              <a:ext uri="{FF2B5EF4-FFF2-40B4-BE49-F238E27FC236}">
                <a16:creationId xmlns:a16="http://schemas.microsoft.com/office/drawing/2014/main" id="{A602FB05-A6C1-D12B-7BE6-9738401D3389}"/>
              </a:ext>
            </a:extLst>
          </p:cNvPr>
          <p:cNvPicPr>
            <a:picLocks noChangeAspect="1"/>
          </p:cNvPicPr>
          <p:nvPr/>
        </p:nvPicPr>
        <p:blipFill>
          <a:blip r:embed="rId4"/>
          <a:stretch>
            <a:fillRect/>
          </a:stretch>
        </p:blipFill>
        <p:spPr>
          <a:xfrm>
            <a:off x="10898985" y="160188"/>
            <a:ext cx="1062410" cy="787954"/>
          </a:xfrm>
          <a:prstGeom prst="rect">
            <a:avLst/>
          </a:prstGeom>
        </p:spPr>
      </p:pic>
    </p:spTree>
    <p:extLst>
      <p:ext uri="{BB962C8B-B14F-4D97-AF65-F5344CB8AC3E}">
        <p14:creationId xmlns:p14="http://schemas.microsoft.com/office/powerpoint/2010/main" val="1974833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D8F2-F0AC-1570-50A7-D1248DE205B9}"/>
              </a:ext>
            </a:extLst>
          </p:cNvPr>
          <p:cNvSpPr txBox="1">
            <a:spLocks noGrp="1"/>
          </p:cNvSpPr>
          <p:nvPr>
            <p:ph type="title"/>
          </p:nvPr>
        </p:nvSpPr>
        <p:spPr>
          <a:xfrm>
            <a:off x="214312" y="168107"/>
            <a:ext cx="11763375" cy="1658198"/>
          </a:xfrm>
        </p:spPr>
        <p:txBody>
          <a:bodyPr>
            <a:normAutofit/>
          </a:bodyPr>
          <a:lstStyle/>
          <a:p>
            <a:pPr lvl="0"/>
            <a:r>
              <a:rPr lang="en-GB" sz="4800" b="1" dirty="0"/>
              <a:t>Systematic Research on Reflective Supervision</a:t>
            </a:r>
          </a:p>
        </p:txBody>
      </p:sp>
      <p:sp>
        <p:nvSpPr>
          <p:cNvPr id="3" name="Content Placeholder 2">
            <a:extLst>
              <a:ext uri="{FF2B5EF4-FFF2-40B4-BE49-F238E27FC236}">
                <a16:creationId xmlns:a16="http://schemas.microsoft.com/office/drawing/2014/main" id="{EF33EFBF-A7D7-6F7E-92E5-2EE7581C0F9E}"/>
              </a:ext>
            </a:extLst>
          </p:cNvPr>
          <p:cNvSpPr txBox="1">
            <a:spLocks noGrp="1"/>
          </p:cNvSpPr>
          <p:nvPr>
            <p:ph idx="1"/>
          </p:nvPr>
        </p:nvSpPr>
        <p:spPr>
          <a:xfrm>
            <a:off x="466725" y="2157731"/>
            <a:ext cx="6572250" cy="3445305"/>
          </a:xfrm>
        </p:spPr>
        <p:txBody>
          <a:bodyPr>
            <a:noAutofit/>
          </a:bodyPr>
          <a:lstStyle/>
          <a:p>
            <a:pPr lvl="0"/>
            <a:r>
              <a:rPr lang="en-US" dirty="0"/>
              <a:t>What does best practice for social work supervision look like? </a:t>
            </a:r>
          </a:p>
          <a:p>
            <a:pPr lvl="0"/>
            <a:endParaRPr lang="en-US" dirty="0"/>
          </a:p>
          <a:p>
            <a:pPr lvl="0"/>
            <a:r>
              <a:rPr lang="en-US" dirty="0"/>
              <a:t>Why doesn’t supervision happen and what to do to make it happen? </a:t>
            </a:r>
          </a:p>
          <a:p>
            <a:pPr lvl="0"/>
            <a:endParaRPr lang="en-US" dirty="0"/>
          </a:p>
          <a:p>
            <a:pPr lvl="0"/>
            <a:r>
              <a:rPr lang="en-US" dirty="0"/>
              <a:t>How supervision impacts social worker well-being and service user outcome?</a:t>
            </a:r>
            <a:endParaRPr lang="en-GB" sz="1600" dirty="0">
              <a:solidFill>
                <a:srgbClr val="2A2A2A"/>
              </a:solidFill>
              <a:latin typeface="Source Sans Pro" pitchFamily="34"/>
            </a:endParaRPr>
          </a:p>
          <a:p>
            <a:pPr marL="0" lvl="0" indent="0">
              <a:buNone/>
            </a:pPr>
            <a:endParaRPr lang="en-GB" sz="1600" dirty="0">
              <a:solidFill>
                <a:srgbClr val="2A2A2A"/>
              </a:solidFill>
              <a:latin typeface="Source Sans Pro" pitchFamily="34"/>
            </a:endParaRPr>
          </a:p>
        </p:txBody>
      </p:sp>
      <p:pic>
        <p:nvPicPr>
          <p:cNvPr id="4" name="Graphic 4" descr="Questions outline">
            <a:extLst>
              <a:ext uri="{FF2B5EF4-FFF2-40B4-BE49-F238E27FC236}">
                <a16:creationId xmlns:a16="http://schemas.microsoft.com/office/drawing/2014/main" id="{0253005A-5DBC-E6DF-1749-66D100963B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70974" y="1690689"/>
            <a:ext cx="4108856" cy="4108856"/>
          </a:xfrm>
          <a:prstGeom prst="rect">
            <a:avLst/>
          </a:prstGeom>
          <a:noFill/>
          <a:ln cap="flat">
            <a:noFill/>
          </a:ln>
        </p:spPr>
      </p:pic>
      <p:sp>
        <p:nvSpPr>
          <p:cNvPr id="5" name="TextBox 5">
            <a:extLst>
              <a:ext uri="{FF2B5EF4-FFF2-40B4-BE49-F238E27FC236}">
                <a16:creationId xmlns:a16="http://schemas.microsoft.com/office/drawing/2014/main" id="{3A14A871-BD79-D5BE-91B3-0A37839F2321}"/>
              </a:ext>
            </a:extLst>
          </p:cNvPr>
          <p:cNvSpPr txBox="1"/>
          <p:nvPr/>
        </p:nvSpPr>
        <p:spPr>
          <a:xfrm>
            <a:off x="329787" y="6265889"/>
            <a:ext cx="11182663"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2A2A2A"/>
                </a:solidFill>
                <a:uFillTx/>
                <a:latin typeface="Source Sans Pro" pitchFamily="34"/>
              </a:rPr>
              <a:t>Jermaine M Ravalier, Paulina Wegrzynek, Annabel Mitchell, John McGowan, Paula Mcfadden, Caroline Bald, A Rapid Review of Reflective Supervision in Social Work, </a:t>
            </a:r>
            <a:r>
              <a:rPr lang="en-GB" sz="1800" b="0" i="1" u="none" strike="noStrike" kern="1200" cap="none" spc="0" baseline="0">
                <a:solidFill>
                  <a:srgbClr val="2A2A2A"/>
                </a:solidFill>
                <a:uFillTx/>
                <a:latin typeface="Source Sans Pro" pitchFamily="34"/>
              </a:rPr>
              <a:t>The British Journal of Social Work</a:t>
            </a:r>
            <a:r>
              <a:rPr lang="en-GB" sz="1800" b="0" i="0" u="none" strike="noStrike" kern="1200" cap="none" spc="0" baseline="0">
                <a:solidFill>
                  <a:srgbClr val="2A2A2A"/>
                </a:solidFill>
                <a:uFillTx/>
                <a:latin typeface="Source Sans Pro" pitchFamily="34"/>
              </a:rPr>
              <a:t>, Volume 53, Issue 4, June 2023</a:t>
            </a:r>
            <a:endParaRPr lang="en-GB" sz="1800" b="0" i="0" u="none" strike="noStrike" kern="1200" cap="none" spc="0" baseline="0">
              <a:solidFill>
                <a:srgbClr val="000000"/>
              </a:solidFill>
              <a:uFillTx/>
              <a:latin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767F-7D8D-CD16-C2F7-0B3FB138A5D8}"/>
              </a:ext>
            </a:extLst>
          </p:cNvPr>
          <p:cNvSpPr txBox="1">
            <a:spLocks noGrp="1"/>
          </p:cNvSpPr>
          <p:nvPr>
            <p:ph type="title"/>
          </p:nvPr>
        </p:nvSpPr>
        <p:spPr>
          <a:xfrm>
            <a:off x="673305" y="86928"/>
            <a:ext cx="10772775" cy="1658198"/>
          </a:xfrm>
        </p:spPr>
        <p:txBody>
          <a:bodyPr/>
          <a:lstStyle/>
          <a:p>
            <a:pPr lvl="0"/>
            <a:r>
              <a:rPr lang="en-GB" dirty="0"/>
              <a:t>Barriers to Reflective Supervision</a:t>
            </a:r>
          </a:p>
        </p:txBody>
      </p:sp>
      <p:sp>
        <p:nvSpPr>
          <p:cNvPr id="3" name="Content Placeholder 2">
            <a:extLst>
              <a:ext uri="{FF2B5EF4-FFF2-40B4-BE49-F238E27FC236}">
                <a16:creationId xmlns:a16="http://schemas.microsoft.com/office/drawing/2014/main" id="{763F4D6C-91C7-21B3-7FC4-48E1E1FBAAF3}"/>
              </a:ext>
            </a:extLst>
          </p:cNvPr>
          <p:cNvSpPr txBox="1">
            <a:spLocks noGrp="1"/>
          </p:cNvSpPr>
          <p:nvPr>
            <p:ph idx="1"/>
          </p:nvPr>
        </p:nvSpPr>
        <p:spPr>
          <a:xfrm>
            <a:off x="673309" y="1465864"/>
            <a:ext cx="10213766" cy="5144485"/>
          </a:xfrm>
        </p:spPr>
        <p:txBody>
          <a:bodyPr/>
          <a:lstStyle/>
          <a:p>
            <a:pPr lvl="0">
              <a:lnSpc>
                <a:spcPct val="70000"/>
              </a:lnSpc>
            </a:pPr>
            <a:r>
              <a:rPr lang="en-US" sz="2600" b="1" dirty="0"/>
              <a:t>Peet </a:t>
            </a:r>
            <a:r>
              <a:rPr lang="en-US" sz="2600" dirty="0"/>
              <a:t>(2011) noted </a:t>
            </a:r>
            <a:r>
              <a:rPr lang="en-US" sz="2600" b="1" dirty="0"/>
              <a:t>how case (resource) management </a:t>
            </a:r>
            <a:r>
              <a:rPr lang="en-US" sz="2600" dirty="0"/>
              <a:t>interferes with adoption of a reflective lens in supervisory encounters, with others highlighting issues around its singular focus on </a:t>
            </a:r>
            <a:r>
              <a:rPr lang="en-US" sz="2600" b="1" dirty="0"/>
              <a:t>accountability </a:t>
            </a:r>
            <a:r>
              <a:rPr lang="en-US" sz="2600" dirty="0"/>
              <a:t>(Pitt et al., 2021).</a:t>
            </a:r>
          </a:p>
          <a:p>
            <a:pPr lvl="0">
              <a:lnSpc>
                <a:spcPct val="70000"/>
              </a:lnSpc>
            </a:pPr>
            <a:r>
              <a:rPr lang="en-US" sz="2600" dirty="0"/>
              <a:t>This </a:t>
            </a:r>
            <a:r>
              <a:rPr lang="en-US" sz="2600" b="1" dirty="0"/>
              <a:t>fails to acknowledge </a:t>
            </a:r>
            <a:r>
              <a:rPr lang="en-US" sz="2600" dirty="0"/>
              <a:t>the broader needs of the social work practitioners such as their </a:t>
            </a:r>
            <a:r>
              <a:rPr lang="en-US" sz="2600" b="1" dirty="0"/>
              <a:t>affective factors </a:t>
            </a:r>
            <a:r>
              <a:rPr lang="en-US" sz="2600" dirty="0"/>
              <a:t>(Bradbury Jones, 2013; Wilkins et al., 2017) and </a:t>
            </a:r>
            <a:r>
              <a:rPr lang="en-US" sz="2600" b="1" dirty="0"/>
              <a:t>autonomy</a:t>
            </a:r>
            <a:r>
              <a:rPr lang="en-US" sz="2600" dirty="0"/>
              <a:t>.</a:t>
            </a:r>
          </a:p>
          <a:p>
            <a:pPr lvl="0">
              <a:lnSpc>
                <a:spcPct val="70000"/>
              </a:lnSpc>
            </a:pPr>
            <a:endParaRPr lang="en-US" sz="2600" dirty="0"/>
          </a:p>
          <a:p>
            <a:pPr lvl="0">
              <a:lnSpc>
                <a:spcPct val="70000"/>
              </a:lnSpc>
            </a:pPr>
            <a:r>
              <a:rPr lang="en-US" sz="2600" b="1" dirty="0" err="1"/>
              <a:t>Manthorpe</a:t>
            </a:r>
            <a:r>
              <a:rPr lang="en-US" sz="2600" b="1" dirty="0"/>
              <a:t> et al</a:t>
            </a:r>
            <a:r>
              <a:rPr lang="en-US" sz="2600" dirty="0"/>
              <a:t>. (2015) argued that reflection is perceived as an </a:t>
            </a:r>
            <a:r>
              <a:rPr lang="en-US" sz="2600" b="1" dirty="0"/>
              <a:t>‘optional extra’ </a:t>
            </a:r>
            <a:r>
              <a:rPr lang="en-US" sz="2600" dirty="0"/>
              <a:t>within supervision, even for the newly qualified social workers.</a:t>
            </a:r>
          </a:p>
          <a:p>
            <a:pPr lvl="0">
              <a:lnSpc>
                <a:spcPct val="70000"/>
              </a:lnSpc>
            </a:pPr>
            <a:r>
              <a:rPr lang="en-US" sz="2600" dirty="0"/>
              <a:t>The </a:t>
            </a:r>
            <a:r>
              <a:rPr lang="en-US" sz="2600" b="1" dirty="0"/>
              <a:t>lack of/limitations of supervision training </a:t>
            </a:r>
            <a:r>
              <a:rPr lang="en-US" sz="2600" dirty="0"/>
              <a:t>for social work </a:t>
            </a:r>
            <a:r>
              <a:rPr lang="en-US" sz="2600" b="1" dirty="0"/>
              <a:t>managers</a:t>
            </a:r>
            <a:r>
              <a:rPr lang="en-US" sz="2600" dirty="0"/>
              <a:t> affect their confidence and motivation to (begin to) deliver RS (Bourn and Wilkins et al., 2017; Turney and Ruch, 2018).</a:t>
            </a:r>
          </a:p>
          <a:p>
            <a:pPr lvl="0">
              <a:lnSpc>
                <a:spcPct val="70000"/>
              </a:lnSpc>
            </a:pPr>
            <a:endParaRPr lang="en-US" sz="2400" dirty="0"/>
          </a:p>
        </p:txBody>
      </p:sp>
      <p:pic>
        <p:nvPicPr>
          <p:cNvPr id="4" name="Graphic 4" descr="No sign with solid fill">
            <a:extLst>
              <a:ext uri="{FF2B5EF4-FFF2-40B4-BE49-F238E27FC236}">
                <a16:creationId xmlns:a16="http://schemas.microsoft.com/office/drawing/2014/main" id="{7E926250-2984-4567-3FAF-4A32BA3F05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39393" y="376376"/>
            <a:ext cx="1079302" cy="1079302"/>
          </a:xfrm>
          <a:prstGeom prst="rect">
            <a:avLst/>
          </a:prstGeom>
          <a:noFill/>
          <a:ln cap="flat">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520D-D7E8-41C2-5467-9FF85505B6A5}"/>
              </a:ext>
            </a:extLst>
          </p:cNvPr>
          <p:cNvSpPr txBox="1">
            <a:spLocks noGrp="1"/>
          </p:cNvSpPr>
          <p:nvPr>
            <p:ph type="title"/>
          </p:nvPr>
        </p:nvSpPr>
        <p:spPr/>
        <p:txBody>
          <a:bodyPr/>
          <a:lstStyle/>
          <a:p>
            <a:pPr lvl="0"/>
            <a:r>
              <a:rPr lang="en-GB"/>
              <a:t>Enablers of Reflective Supervision</a:t>
            </a:r>
          </a:p>
        </p:txBody>
      </p:sp>
      <p:sp>
        <p:nvSpPr>
          <p:cNvPr id="3" name="Content Placeholder 2">
            <a:extLst>
              <a:ext uri="{FF2B5EF4-FFF2-40B4-BE49-F238E27FC236}">
                <a16:creationId xmlns:a16="http://schemas.microsoft.com/office/drawing/2014/main" id="{328D41FE-FCFF-0D0F-2315-17C835EE2848}"/>
              </a:ext>
            </a:extLst>
          </p:cNvPr>
          <p:cNvSpPr txBox="1">
            <a:spLocks noGrp="1"/>
          </p:cNvSpPr>
          <p:nvPr>
            <p:ph idx="1"/>
          </p:nvPr>
        </p:nvSpPr>
        <p:spPr>
          <a:xfrm>
            <a:off x="838203" y="1825627"/>
            <a:ext cx="8920392" cy="4351336"/>
          </a:xfrm>
        </p:spPr>
        <p:txBody>
          <a:bodyPr/>
          <a:lstStyle/>
          <a:p>
            <a:pPr marL="0" lvl="0" indent="0">
              <a:buNone/>
            </a:pPr>
            <a:r>
              <a:rPr lang="en-US" b="1" dirty="0"/>
              <a:t>Managers</a:t>
            </a:r>
            <a:r>
              <a:rPr lang="en-US" dirty="0"/>
              <a:t> (and practice teachers for social work students) are seen as </a:t>
            </a:r>
            <a:r>
              <a:rPr lang="en-US" b="1" dirty="0"/>
              <a:t>facilitators of reflective practice </a:t>
            </a:r>
            <a:r>
              <a:rPr lang="en-US" dirty="0"/>
              <a:t>(Ruch, 2007; Wilson, 2013) </a:t>
            </a:r>
          </a:p>
          <a:p>
            <a:pPr marL="0" lvl="0" indent="0">
              <a:buNone/>
            </a:pPr>
            <a:endParaRPr lang="en-US" dirty="0"/>
          </a:p>
          <a:p>
            <a:pPr marL="0" lvl="0" indent="0">
              <a:buNone/>
            </a:pPr>
            <a:r>
              <a:rPr lang="en-US" dirty="0"/>
              <a:t>A </a:t>
            </a:r>
            <a:r>
              <a:rPr lang="en-US" b="1" dirty="0"/>
              <a:t>good relationship </a:t>
            </a:r>
            <a:r>
              <a:rPr lang="en-US" dirty="0"/>
              <a:t>between a supervisor and a social worker is pertinent to the success of the interactional supervisory process (Harlow, 2016). </a:t>
            </a:r>
          </a:p>
          <a:p>
            <a:pPr marL="0" lvl="0" indent="0">
              <a:buNone/>
            </a:pPr>
            <a:endParaRPr lang="en-US" dirty="0"/>
          </a:p>
          <a:p>
            <a:pPr marL="0" lvl="0" indent="0">
              <a:buNone/>
            </a:pPr>
            <a:r>
              <a:rPr lang="en-US" dirty="0"/>
              <a:t>Pitt et al. (2021) found that </a:t>
            </a:r>
            <a:r>
              <a:rPr lang="en-US" b="1" dirty="0"/>
              <a:t>flexibility </a:t>
            </a:r>
            <a:r>
              <a:rPr lang="en-US" dirty="0"/>
              <a:t>and an ‘open door policy’ with supervisors allow social workers to benefit from a more </a:t>
            </a:r>
            <a:r>
              <a:rPr lang="en-US" b="1" dirty="0"/>
              <a:t>needs-based supervision. </a:t>
            </a:r>
            <a:endParaRPr lang="en-GB" b="1" dirty="0"/>
          </a:p>
        </p:txBody>
      </p:sp>
      <p:pic>
        <p:nvPicPr>
          <p:cNvPr id="4" name="Graphic 4" descr="Thumbs up sign with solid fill">
            <a:extLst>
              <a:ext uri="{FF2B5EF4-FFF2-40B4-BE49-F238E27FC236}">
                <a16:creationId xmlns:a16="http://schemas.microsoft.com/office/drawing/2014/main" id="{08E9890A-F957-D325-D4B8-AAE109E2BE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090879" y="776289"/>
            <a:ext cx="914400" cy="914400"/>
          </a:xfrm>
          <a:prstGeom prst="rect">
            <a:avLst/>
          </a:prstGeom>
          <a:noFill/>
          <a:ln cap="flat">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30531-A698-7632-D60E-55E6051D81D8}"/>
              </a:ext>
            </a:extLst>
          </p:cNvPr>
          <p:cNvSpPr txBox="1">
            <a:spLocks noGrp="1"/>
          </p:cNvSpPr>
          <p:nvPr>
            <p:ph type="title"/>
          </p:nvPr>
        </p:nvSpPr>
        <p:spPr>
          <a:xfrm>
            <a:off x="529389" y="104897"/>
            <a:ext cx="10772775" cy="1658198"/>
          </a:xfrm>
        </p:spPr>
        <p:txBody>
          <a:bodyPr>
            <a:normAutofit/>
          </a:bodyPr>
          <a:lstStyle/>
          <a:p>
            <a:pPr lvl="0"/>
            <a:r>
              <a:rPr lang="en-GB" sz="4800" b="1" dirty="0"/>
              <a:t>Relationship Based Supervision and Resilience</a:t>
            </a:r>
          </a:p>
        </p:txBody>
      </p:sp>
      <p:sp>
        <p:nvSpPr>
          <p:cNvPr id="3" name="Content Placeholder 2">
            <a:extLst>
              <a:ext uri="{FF2B5EF4-FFF2-40B4-BE49-F238E27FC236}">
                <a16:creationId xmlns:a16="http://schemas.microsoft.com/office/drawing/2014/main" id="{5BE3F7E8-3A87-5C84-BF3D-339993025D79}"/>
              </a:ext>
            </a:extLst>
          </p:cNvPr>
          <p:cNvSpPr txBox="1">
            <a:spLocks noGrp="1"/>
          </p:cNvSpPr>
          <p:nvPr>
            <p:ph idx="1"/>
          </p:nvPr>
        </p:nvSpPr>
        <p:spPr>
          <a:xfrm>
            <a:off x="529389" y="1434164"/>
            <a:ext cx="9817769" cy="4742799"/>
          </a:xfrm>
        </p:spPr>
        <p:txBody>
          <a:bodyPr>
            <a:normAutofit fontScale="92500" lnSpcReduction="10000"/>
          </a:bodyPr>
          <a:lstStyle/>
          <a:p>
            <a:pPr lvl="0"/>
            <a:r>
              <a:rPr lang="en-GB" sz="2600" dirty="0"/>
              <a:t>Role of </a:t>
            </a:r>
            <a:r>
              <a:rPr lang="en-GB" sz="2600" b="1" dirty="0"/>
              <a:t>positive relationships </a:t>
            </a:r>
            <a:r>
              <a:rPr lang="en-GB" sz="2600" dirty="0"/>
              <a:t>between managers / supervisors and social workers in building worker resilience.</a:t>
            </a:r>
          </a:p>
          <a:p>
            <a:pPr lvl="0"/>
            <a:endParaRPr lang="en-GB" sz="2600" dirty="0"/>
          </a:p>
          <a:p>
            <a:pPr lvl="0"/>
            <a:r>
              <a:rPr lang="en-GB" sz="2600" b="1" dirty="0"/>
              <a:t>Protected time and space </a:t>
            </a:r>
            <a:r>
              <a:rPr lang="en-GB" sz="2600" dirty="0"/>
              <a:t>needed to </a:t>
            </a:r>
            <a:r>
              <a:rPr lang="en-GB" sz="2600" b="1" dirty="0"/>
              <a:t>support managers and social workers</a:t>
            </a:r>
            <a:r>
              <a:rPr lang="en-GB" sz="2600" dirty="0"/>
              <a:t> in reflective supervisory practice</a:t>
            </a:r>
          </a:p>
          <a:p>
            <a:pPr lvl="0"/>
            <a:endParaRPr lang="en-GB" sz="2600" dirty="0"/>
          </a:p>
          <a:p>
            <a:pPr lvl="0"/>
            <a:r>
              <a:rPr lang="en-GB" sz="2600" b="1" dirty="0"/>
              <a:t>Pressures on managers </a:t>
            </a:r>
            <a:r>
              <a:rPr lang="en-GB" sz="2600" b="1" u="sng" dirty="0"/>
              <a:t>time</a:t>
            </a:r>
            <a:r>
              <a:rPr lang="en-GB" sz="2600" b="1" dirty="0"/>
              <a:t> </a:t>
            </a:r>
            <a:r>
              <a:rPr lang="en-GB" sz="2600" dirty="0"/>
              <a:t>can detract from protected time</a:t>
            </a:r>
          </a:p>
          <a:p>
            <a:pPr lvl="0"/>
            <a:endParaRPr lang="en-GB" sz="2600" dirty="0"/>
          </a:p>
          <a:p>
            <a:pPr lvl="0"/>
            <a:r>
              <a:rPr lang="en-GB" sz="2600" b="1" dirty="0"/>
              <a:t>Managers need supported </a:t>
            </a:r>
            <a:r>
              <a:rPr lang="en-GB" sz="2600" dirty="0"/>
              <a:t>to be able to support social workers</a:t>
            </a:r>
          </a:p>
          <a:p>
            <a:pPr lvl="0"/>
            <a:endParaRPr lang="en-GB" sz="2600" dirty="0"/>
          </a:p>
          <a:p>
            <a:pPr lvl="0"/>
            <a:r>
              <a:rPr lang="en-GB" sz="2600" b="1" dirty="0"/>
              <a:t>Systemic rewards</a:t>
            </a:r>
            <a:r>
              <a:rPr lang="en-GB" sz="2600" dirty="0"/>
              <a:t> from reflective supportive supervision impact on service users, social workers, managers, and organizations</a:t>
            </a:r>
          </a:p>
          <a:p>
            <a:pPr lvl="0"/>
            <a:endParaRPr lang="en-GB" sz="2600" dirty="0"/>
          </a:p>
        </p:txBody>
      </p:sp>
      <p:pic>
        <p:nvPicPr>
          <p:cNvPr id="4" name="Graphic 4" descr="User network outline">
            <a:extLst>
              <a:ext uri="{FF2B5EF4-FFF2-40B4-BE49-F238E27FC236}">
                <a16:creationId xmlns:a16="http://schemas.microsoft.com/office/drawing/2014/main" id="{0A1768A4-0BE7-E567-1FE4-750C9F9B035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48166" y="2503352"/>
            <a:ext cx="1813812" cy="1813812"/>
          </a:xfrm>
          <a:prstGeom prst="rect">
            <a:avLst/>
          </a:prstGeom>
          <a:noFill/>
          <a:ln cap="flat">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2D2F0-7E01-C55C-FF9F-5AF33905A45F}"/>
              </a:ext>
            </a:extLst>
          </p:cNvPr>
          <p:cNvSpPr txBox="1">
            <a:spLocks noGrp="1"/>
          </p:cNvSpPr>
          <p:nvPr>
            <p:ph type="title"/>
          </p:nvPr>
        </p:nvSpPr>
        <p:spPr>
          <a:xfrm>
            <a:off x="369097" y="132100"/>
            <a:ext cx="10772775" cy="1658198"/>
          </a:xfrm>
        </p:spPr>
        <p:txBody>
          <a:bodyPr/>
          <a:lstStyle/>
          <a:p>
            <a:pPr lvl="0"/>
            <a:r>
              <a:rPr lang="en-GB" dirty="0"/>
              <a:t>Benefits for Social Workers</a:t>
            </a:r>
          </a:p>
        </p:txBody>
      </p:sp>
      <p:pic>
        <p:nvPicPr>
          <p:cNvPr id="3" name="Content Placeholder 4" descr="A close-up of words">
            <a:extLst>
              <a:ext uri="{FF2B5EF4-FFF2-40B4-BE49-F238E27FC236}">
                <a16:creationId xmlns:a16="http://schemas.microsoft.com/office/drawing/2014/main" id="{F4A40A08-6D5E-379E-82B6-E9A53C7B48D6}"/>
              </a:ext>
            </a:extLst>
          </p:cNvPr>
          <p:cNvPicPr>
            <a:picLocks noGrp="1" noChangeAspect="1"/>
          </p:cNvPicPr>
          <p:nvPr>
            <p:ph idx="1"/>
          </p:nvPr>
        </p:nvPicPr>
        <p:blipFill>
          <a:blip r:embed="rId3"/>
          <a:stretch>
            <a:fillRect/>
          </a:stretch>
        </p:blipFill>
        <p:spPr>
          <a:xfrm>
            <a:off x="369097" y="1212784"/>
            <a:ext cx="7485744" cy="5371526"/>
          </a:xfrm>
        </p:spPr>
      </p:pic>
      <p:pic>
        <p:nvPicPr>
          <p:cNvPr id="4" name="Graphic 6" descr="A happy face">
            <a:extLst>
              <a:ext uri="{FF2B5EF4-FFF2-40B4-BE49-F238E27FC236}">
                <a16:creationId xmlns:a16="http://schemas.microsoft.com/office/drawing/2014/main" id="{5B2F5DD9-3BA6-8945-9AD7-8DAAE5FBCBA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43600" y="3271832"/>
            <a:ext cx="304796" cy="314325"/>
          </a:xfrm>
          <a:prstGeom prst="rect">
            <a:avLst/>
          </a:prstGeom>
          <a:noFill/>
          <a:ln cap="flat">
            <a:noFill/>
          </a:ln>
        </p:spPr>
      </p:pic>
      <p:pic>
        <p:nvPicPr>
          <p:cNvPr id="5" name="Graphic 8" descr="An eye rolling face">
            <a:extLst>
              <a:ext uri="{FF2B5EF4-FFF2-40B4-BE49-F238E27FC236}">
                <a16:creationId xmlns:a16="http://schemas.microsoft.com/office/drawing/2014/main" id="{BB600DCC-F802-B578-0505-CE087CAEAE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168201" y="1334127"/>
            <a:ext cx="4317165" cy="4452076"/>
          </a:xfrm>
          <a:prstGeom prst="rect">
            <a:avLst/>
          </a:prstGeom>
          <a:noFill/>
          <a:ln cap="flat">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5C601-5C6C-4F56-1178-B35BE48CEEEF}"/>
              </a:ext>
            </a:extLst>
          </p:cNvPr>
          <p:cNvSpPr txBox="1">
            <a:spLocks noGrp="1"/>
          </p:cNvSpPr>
          <p:nvPr>
            <p:ph type="title"/>
          </p:nvPr>
        </p:nvSpPr>
        <p:spPr>
          <a:xfrm>
            <a:off x="406967" y="32491"/>
            <a:ext cx="10772775" cy="1658198"/>
          </a:xfrm>
        </p:spPr>
        <p:txBody>
          <a:bodyPr/>
          <a:lstStyle/>
          <a:p>
            <a:pPr lvl="0"/>
            <a:r>
              <a:rPr lang="en-GB" dirty="0"/>
              <a:t>Benefits to Service Users </a:t>
            </a:r>
          </a:p>
        </p:txBody>
      </p:sp>
      <p:pic>
        <p:nvPicPr>
          <p:cNvPr id="3" name="Content Placeholder 4">
            <a:extLst>
              <a:ext uri="{FF2B5EF4-FFF2-40B4-BE49-F238E27FC236}">
                <a16:creationId xmlns:a16="http://schemas.microsoft.com/office/drawing/2014/main" id="{9111E7BE-8B63-BE66-420F-7F4436CC4D0D}"/>
              </a:ext>
            </a:extLst>
          </p:cNvPr>
          <p:cNvPicPr>
            <a:picLocks noGrp="1" noChangeAspect="1"/>
          </p:cNvPicPr>
          <p:nvPr>
            <p:ph idx="1"/>
          </p:nvPr>
        </p:nvPicPr>
        <p:blipFill>
          <a:blip r:embed="rId3"/>
          <a:stretch>
            <a:fillRect/>
          </a:stretch>
        </p:blipFill>
        <p:spPr>
          <a:xfrm>
            <a:off x="838192" y="1463040"/>
            <a:ext cx="7131525" cy="4578985"/>
          </a:xfrm>
        </p:spPr>
      </p:pic>
      <p:pic>
        <p:nvPicPr>
          <p:cNvPr id="4" name="Graphic 6" descr="Customer review with solid fill">
            <a:extLst>
              <a:ext uri="{FF2B5EF4-FFF2-40B4-BE49-F238E27FC236}">
                <a16:creationId xmlns:a16="http://schemas.microsoft.com/office/drawing/2014/main" id="{FF6B1734-1EB2-77FD-9DC6-53847834CD1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77434" y="2135654"/>
            <a:ext cx="3461406" cy="3461406"/>
          </a:xfrm>
          <a:prstGeom prst="rect">
            <a:avLst/>
          </a:prstGeom>
          <a:noFill/>
          <a:ln cap="flat">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A40726F-E405-EA1D-B972-F397B82710F3}"/>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Rectangle 10">
            <a:extLst>
              <a:ext uri="{FF2B5EF4-FFF2-40B4-BE49-F238E27FC236}">
                <a16:creationId xmlns:a16="http://schemas.microsoft.com/office/drawing/2014/main" id="{633BF69C-2D4A-9915-CACD-29251B0B87FB}"/>
              </a:ext>
            </a:extLst>
          </p:cNvPr>
          <p:cNvSpPr>
            <a:spLocks noMove="1" noResize="1"/>
          </p:cNvSpPr>
          <p:nvPr/>
        </p:nvSpPr>
        <p:spPr>
          <a:xfrm flipH="1">
            <a:off x="0" y="0"/>
            <a:ext cx="12191996" cy="2170026"/>
          </a:xfrm>
          <a:prstGeom prst="rect">
            <a:avLst/>
          </a:prstGeom>
          <a:gradFill>
            <a:gsLst>
              <a:gs pos="0">
                <a:srgbClr val="000000">
                  <a:alpha val="96000"/>
                </a:srgbClr>
              </a:gs>
              <a:gs pos="100000">
                <a:srgbClr val="2F5597"/>
              </a:gs>
            </a:gsLst>
            <a:lin ang="19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12">
            <a:extLst>
              <a:ext uri="{FF2B5EF4-FFF2-40B4-BE49-F238E27FC236}">
                <a16:creationId xmlns:a16="http://schemas.microsoft.com/office/drawing/2014/main" id="{5B2D841D-4C20-4AB3-1625-806E536536EE}"/>
              </a:ext>
            </a:extLst>
          </p:cNvPr>
          <p:cNvSpPr>
            <a:spLocks noMove="1" noResize="1"/>
          </p:cNvSpPr>
          <p:nvPr/>
        </p:nvSpPr>
        <p:spPr>
          <a:xfrm flipH="1">
            <a:off x="8082820" y="0"/>
            <a:ext cx="4097206" cy="2170657"/>
          </a:xfrm>
          <a:prstGeom prst="rect">
            <a:avLst/>
          </a:prstGeom>
          <a:gradFill>
            <a:gsLst>
              <a:gs pos="0">
                <a:srgbClr val="203864">
                  <a:alpha val="68000"/>
                </a:srgbClr>
              </a:gs>
              <a:gs pos="100000">
                <a:srgbClr val="4472C4">
                  <a:alpha val="48000"/>
                </a:srgbClr>
              </a:gs>
            </a:gsLst>
            <a:lin ang="19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4">
            <a:extLst>
              <a:ext uri="{FF2B5EF4-FFF2-40B4-BE49-F238E27FC236}">
                <a16:creationId xmlns:a16="http://schemas.microsoft.com/office/drawing/2014/main" id="{AAAE89A7-BAB8-3327-78F7-91A2E0C92821}"/>
              </a:ext>
            </a:extLst>
          </p:cNvPr>
          <p:cNvSpPr>
            <a:spLocks noMove="1" noResize="1"/>
          </p:cNvSpPr>
          <p:nvPr/>
        </p:nvSpPr>
        <p:spPr>
          <a:xfrm rot="16199987" flipH="1">
            <a:off x="5010642" y="-5010039"/>
            <a:ext cx="2170712" cy="12191996"/>
          </a:xfrm>
          <a:prstGeom prst="rect">
            <a:avLst/>
          </a:prstGeom>
          <a:gradFill>
            <a:gsLst>
              <a:gs pos="0">
                <a:srgbClr val="2F5597">
                  <a:alpha val="16000"/>
                </a:srgbClr>
              </a:gs>
              <a:gs pos="100000">
                <a:srgbClr val="000000">
                  <a:alpha val="45000"/>
                </a:srgbClr>
              </a:gs>
            </a:gsLst>
            <a:lin ang="210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Title 1">
            <a:extLst>
              <a:ext uri="{FF2B5EF4-FFF2-40B4-BE49-F238E27FC236}">
                <a16:creationId xmlns:a16="http://schemas.microsoft.com/office/drawing/2014/main" id="{0179DA62-D6EB-6D3A-265A-32A074D059F7}"/>
              </a:ext>
            </a:extLst>
          </p:cNvPr>
          <p:cNvSpPr txBox="1">
            <a:spLocks noGrp="1"/>
          </p:cNvSpPr>
          <p:nvPr>
            <p:ph type="title"/>
          </p:nvPr>
        </p:nvSpPr>
        <p:spPr>
          <a:xfrm>
            <a:off x="1383560" y="348861"/>
            <a:ext cx="9718115" cy="1576443"/>
          </a:xfrm>
        </p:spPr>
        <p:txBody>
          <a:bodyPr/>
          <a:lstStyle/>
          <a:p>
            <a:pPr lvl="0"/>
            <a:r>
              <a:rPr lang="en-GB" sz="3600">
                <a:solidFill>
                  <a:srgbClr val="FFFFFF"/>
                </a:solidFill>
              </a:rPr>
              <a:t>In Summary: Reflective Supervision in Social Work: </a:t>
            </a:r>
            <a:br>
              <a:rPr lang="en-GB" sz="3600">
                <a:solidFill>
                  <a:srgbClr val="FFFFFF"/>
                </a:solidFill>
              </a:rPr>
            </a:br>
            <a:r>
              <a:rPr lang="en-GB" sz="3600">
                <a:solidFill>
                  <a:srgbClr val="FFFFFF"/>
                </a:solidFill>
              </a:rPr>
              <a:t>Main findings from Ravalier, McFadden et al (2023)</a:t>
            </a:r>
          </a:p>
        </p:txBody>
      </p:sp>
      <p:grpSp>
        <p:nvGrpSpPr>
          <p:cNvPr id="7" name="Content Placeholder 2">
            <a:extLst>
              <a:ext uri="{FF2B5EF4-FFF2-40B4-BE49-F238E27FC236}">
                <a16:creationId xmlns:a16="http://schemas.microsoft.com/office/drawing/2014/main" id="{18FFD354-4722-04E0-1637-0474032B4A5E}"/>
              </a:ext>
            </a:extLst>
          </p:cNvPr>
          <p:cNvGrpSpPr/>
          <p:nvPr/>
        </p:nvGrpSpPr>
        <p:grpSpPr>
          <a:xfrm>
            <a:off x="254834" y="2518303"/>
            <a:ext cx="11812246" cy="3990834"/>
            <a:chOff x="254834" y="2518303"/>
            <a:chExt cx="11812246" cy="3990834"/>
          </a:xfrm>
        </p:grpSpPr>
        <p:sp>
          <p:nvSpPr>
            <p:cNvPr id="8" name="Freeform: Shape 7">
              <a:extLst>
                <a:ext uri="{FF2B5EF4-FFF2-40B4-BE49-F238E27FC236}">
                  <a16:creationId xmlns:a16="http://schemas.microsoft.com/office/drawing/2014/main" id="{26218DC4-C34F-8F0E-270F-37F109D12AE8}"/>
                </a:ext>
              </a:extLst>
            </p:cNvPr>
            <p:cNvSpPr/>
            <p:nvPr/>
          </p:nvSpPr>
          <p:spPr>
            <a:xfrm>
              <a:off x="254834" y="2518303"/>
              <a:ext cx="11812246" cy="1268940"/>
            </a:xfrm>
            <a:custGeom>
              <a:avLst/>
              <a:gdLst>
                <a:gd name="f0" fmla="val 10800000"/>
                <a:gd name="f1" fmla="val 5400000"/>
                <a:gd name="f2" fmla="val 180"/>
                <a:gd name="f3" fmla="val w"/>
                <a:gd name="f4" fmla="val h"/>
                <a:gd name="f5" fmla="val 0"/>
                <a:gd name="f6" fmla="val 10927829"/>
                <a:gd name="f7" fmla="val 913678"/>
                <a:gd name="f8" fmla="val 152283"/>
                <a:gd name="f9" fmla="val 68179"/>
                <a:gd name="f10" fmla="val 10775546"/>
                <a:gd name="f11" fmla="val 10859650"/>
                <a:gd name="f12" fmla="val 761395"/>
                <a:gd name="f13" fmla="val 845499"/>
                <a:gd name="f14" fmla="+- 0 0 -90"/>
                <a:gd name="f15" fmla="*/ f3 1 10927829"/>
                <a:gd name="f16" fmla="*/ f4 1 913678"/>
                <a:gd name="f17" fmla="+- f7 0 f5"/>
                <a:gd name="f18" fmla="+- f6 0 f5"/>
                <a:gd name="f19" fmla="*/ f14 f0 1"/>
                <a:gd name="f20" fmla="*/ f18 1 10927829"/>
                <a:gd name="f21" fmla="*/ f17 1 913678"/>
                <a:gd name="f22" fmla="*/ 0 f18 1"/>
                <a:gd name="f23" fmla="*/ 152283 f17 1"/>
                <a:gd name="f24" fmla="*/ 152283 f18 1"/>
                <a:gd name="f25" fmla="*/ 0 f17 1"/>
                <a:gd name="f26" fmla="*/ 10775546 f18 1"/>
                <a:gd name="f27" fmla="*/ 10927829 f18 1"/>
                <a:gd name="f28" fmla="*/ 761395 f17 1"/>
                <a:gd name="f29" fmla="*/ 913678 f17 1"/>
                <a:gd name="f30" fmla="*/ f19 1 f2"/>
                <a:gd name="f31" fmla="*/ f22 1 10927829"/>
                <a:gd name="f32" fmla="*/ f23 1 913678"/>
                <a:gd name="f33" fmla="*/ f24 1 10927829"/>
                <a:gd name="f34" fmla="*/ f25 1 913678"/>
                <a:gd name="f35" fmla="*/ f26 1 10927829"/>
                <a:gd name="f36" fmla="*/ f27 1 10927829"/>
                <a:gd name="f37" fmla="*/ f28 1 913678"/>
                <a:gd name="f38" fmla="*/ f29 1 9136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927829" h="9136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D7D31"/>
            </a:solidFill>
            <a:ln w="12701" cap="flat">
              <a:solidFill>
                <a:srgbClr val="FFFFFF"/>
              </a:solidFill>
              <a:prstDash val="solid"/>
              <a:miter/>
            </a:ln>
          </p:spPr>
          <p:txBody>
            <a:bodyPr vert="horz" wrap="square" lIns="132231" tIns="132231" rIns="132231" bIns="132231" anchor="ctr" anchorCtr="0" compatLnSpc="1">
              <a:noAutofit/>
            </a:bodyPr>
            <a:lstStyle/>
            <a:p>
              <a:pPr marL="0" marR="0" lvl="0" indent="0" algn="l"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2300" b="1" i="0" u="none" strike="noStrike" kern="0" cap="none" spc="0" baseline="0">
                  <a:solidFill>
                    <a:srgbClr val="FFFFFF"/>
                  </a:solidFill>
                  <a:uFillTx/>
                  <a:latin typeface="Calibri"/>
                </a:rPr>
                <a:t>S</a:t>
              </a:r>
              <a:r>
                <a:rPr lang="en-US" sz="2300" b="1" i="0" u="none" strike="noStrike" kern="1200" cap="none" spc="0" baseline="0">
                  <a:solidFill>
                    <a:srgbClr val="FFFFFF"/>
                  </a:solidFill>
                  <a:uFillTx/>
                  <a:latin typeface="Calibri"/>
                </a:rPr>
                <a:t>upportive, available manager or a peer-group enables reflective practice</a:t>
              </a:r>
              <a:r>
                <a:rPr lang="en-US" sz="2300" b="0" i="0" u="none" strike="noStrike" kern="1200" cap="none" spc="0" baseline="0">
                  <a:solidFill>
                    <a:srgbClr val="FFFFFF"/>
                  </a:solidFill>
                  <a:uFillTx/>
                  <a:latin typeface="Calibri"/>
                </a:rPr>
                <a:t>. </a:t>
              </a:r>
            </a:p>
          </p:txBody>
        </p:sp>
        <p:sp>
          <p:nvSpPr>
            <p:cNvPr id="9" name="Freeform: Shape 8">
              <a:extLst>
                <a:ext uri="{FF2B5EF4-FFF2-40B4-BE49-F238E27FC236}">
                  <a16:creationId xmlns:a16="http://schemas.microsoft.com/office/drawing/2014/main" id="{E02570B1-B55A-8518-3BFD-0D9F542A884D}"/>
                </a:ext>
              </a:extLst>
            </p:cNvPr>
            <p:cNvSpPr/>
            <p:nvPr/>
          </p:nvSpPr>
          <p:spPr>
            <a:xfrm>
              <a:off x="254834" y="3879241"/>
              <a:ext cx="11812246" cy="1268940"/>
            </a:xfrm>
            <a:custGeom>
              <a:avLst/>
              <a:gdLst>
                <a:gd name="f0" fmla="val 10800000"/>
                <a:gd name="f1" fmla="val 5400000"/>
                <a:gd name="f2" fmla="val 180"/>
                <a:gd name="f3" fmla="val w"/>
                <a:gd name="f4" fmla="val h"/>
                <a:gd name="f5" fmla="val 0"/>
                <a:gd name="f6" fmla="val 10927829"/>
                <a:gd name="f7" fmla="val 913678"/>
                <a:gd name="f8" fmla="val 152283"/>
                <a:gd name="f9" fmla="val 68179"/>
                <a:gd name="f10" fmla="val 10775546"/>
                <a:gd name="f11" fmla="val 10859650"/>
                <a:gd name="f12" fmla="val 761395"/>
                <a:gd name="f13" fmla="val 845499"/>
                <a:gd name="f14" fmla="+- 0 0 -90"/>
                <a:gd name="f15" fmla="*/ f3 1 10927829"/>
                <a:gd name="f16" fmla="*/ f4 1 913678"/>
                <a:gd name="f17" fmla="+- f7 0 f5"/>
                <a:gd name="f18" fmla="+- f6 0 f5"/>
                <a:gd name="f19" fmla="*/ f14 f0 1"/>
                <a:gd name="f20" fmla="*/ f18 1 10927829"/>
                <a:gd name="f21" fmla="*/ f17 1 913678"/>
                <a:gd name="f22" fmla="*/ 0 f18 1"/>
                <a:gd name="f23" fmla="*/ 152283 f17 1"/>
                <a:gd name="f24" fmla="*/ 152283 f18 1"/>
                <a:gd name="f25" fmla="*/ 0 f17 1"/>
                <a:gd name="f26" fmla="*/ 10775546 f18 1"/>
                <a:gd name="f27" fmla="*/ 10927829 f18 1"/>
                <a:gd name="f28" fmla="*/ 761395 f17 1"/>
                <a:gd name="f29" fmla="*/ 913678 f17 1"/>
                <a:gd name="f30" fmla="*/ f19 1 f2"/>
                <a:gd name="f31" fmla="*/ f22 1 10927829"/>
                <a:gd name="f32" fmla="*/ f23 1 913678"/>
                <a:gd name="f33" fmla="*/ f24 1 10927829"/>
                <a:gd name="f34" fmla="*/ f25 1 913678"/>
                <a:gd name="f35" fmla="*/ f26 1 10927829"/>
                <a:gd name="f36" fmla="*/ f27 1 10927829"/>
                <a:gd name="f37" fmla="*/ f28 1 913678"/>
                <a:gd name="f38" fmla="*/ f29 1 9136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927829" h="9136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A5A5A5"/>
            </a:solidFill>
            <a:ln w="12701" cap="flat">
              <a:solidFill>
                <a:srgbClr val="FFFFFF"/>
              </a:solidFill>
              <a:prstDash val="solid"/>
              <a:miter/>
            </a:ln>
          </p:spPr>
          <p:txBody>
            <a:bodyPr vert="horz" wrap="square" lIns="132231" tIns="132231" rIns="132231" bIns="132231" anchor="ctr" anchorCtr="0" compatLnSpc="1">
              <a:noAutofit/>
            </a:bodyPr>
            <a:lstStyle/>
            <a:p>
              <a:pPr marL="0" marR="0" lvl="0" indent="0" algn="l"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2300" b="1" i="0" u="none" strike="noStrike" kern="1200" cap="none" spc="0" baseline="0">
                  <a:solidFill>
                    <a:srgbClr val="FFFFFF"/>
                  </a:solidFill>
                  <a:uFillTx/>
                  <a:latin typeface="Calibri"/>
                </a:rPr>
                <a:t>Regularity of supervisory sessions and acknowledgement of a social worker’s autonomy are seen as enablers of reflexivity. </a:t>
              </a:r>
            </a:p>
          </p:txBody>
        </p:sp>
        <p:sp>
          <p:nvSpPr>
            <p:cNvPr id="10" name="Freeform: Shape 9">
              <a:extLst>
                <a:ext uri="{FF2B5EF4-FFF2-40B4-BE49-F238E27FC236}">
                  <a16:creationId xmlns:a16="http://schemas.microsoft.com/office/drawing/2014/main" id="{DC45473A-CA03-B0DD-8F66-DBC9BEA024CB}"/>
                </a:ext>
              </a:extLst>
            </p:cNvPr>
            <p:cNvSpPr/>
            <p:nvPr/>
          </p:nvSpPr>
          <p:spPr>
            <a:xfrm>
              <a:off x="254834" y="5240197"/>
              <a:ext cx="11812246" cy="1268940"/>
            </a:xfrm>
            <a:custGeom>
              <a:avLst/>
              <a:gdLst>
                <a:gd name="f0" fmla="val 10800000"/>
                <a:gd name="f1" fmla="val 5400000"/>
                <a:gd name="f2" fmla="val 180"/>
                <a:gd name="f3" fmla="val w"/>
                <a:gd name="f4" fmla="val h"/>
                <a:gd name="f5" fmla="val 0"/>
                <a:gd name="f6" fmla="val 10927829"/>
                <a:gd name="f7" fmla="val 913678"/>
                <a:gd name="f8" fmla="val 152283"/>
                <a:gd name="f9" fmla="val 68179"/>
                <a:gd name="f10" fmla="val 10775546"/>
                <a:gd name="f11" fmla="val 10859650"/>
                <a:gd name="f12" fmla="val 761395"/>
                <a:gd name="f13" fmla="val 845499"/>
                <a:gd name="f14" fmla="+- 0 0 -90"/>
                <a:gd name="f15" fmla="*/ f3 1 10927829"/>
                <a:gd name="f16" fmla="*/ f4 1 913678"/>
                <a:gd name="f17" fmla="+- f7 0 f5"/>
                <a:gd name="f18" fmla="+- f6 0 f5"/>
                <a:gd name="f19" fmla="*/ f14 f0 1"/>
                <a:gd name="f20" fmla="*/ f18 1 10927829"/>
                <a:gd name="f21" fmla="*/ f17 1 913678"/>
                <a:gd name="f22" fmla="*/ 0 f18 1"/>
                <a:gd name="f23" fmla="*/ 152283 f17 1"/>
                <a:gd name="f24" fmla="*/ 152283 f18 1"/>
                <a:gd name="f25" fmla="*/ 0 f17 1"/>
                <a:gd name="f26" fmla="*/ 10775546 f18 1"/>
                <a:gd name="f27" fmla="*/ 10927829 f18 1"/>
                <a:gd name="f28" fmla="*/ 761395 f17 1"/>
                <a:gd name="f29" fmla="*/ 913678 f17 1"/>
                <a:gd name="f30" fmla="*/ f19 1 f2"/>
                <a:gd name="f31" fmla="*/ f22 1 10927829"/>
                <a:gd name="f32" fmla="*/ f23 1 913678"/>
                <a:gd name="f33" fmla="*/ f24 1 10927829"/>
                <a:gd name="f34" fmla="*/ f25 1 913678"/>
                <a:gd name="f35" fmla="*/ f26 1 10927829"/>
                <a:gd name="f36" fmla="*/ f27 1 10927829"/>
                <a:gd name="f37" fmla="*/ f28 1 913678"/>
                <a:gd name="f38" fmla="*/ f29 1 913678"/>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927829" h="913678">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231" tIns="132231" rIns="132231" bIns="132231" anchor="ctr" anchorCtr="0" compatLnSpc="1">
              <a:noAutofit/>
            </a:bodyPr>
            <a:lstStyle/>
            <a:p>
              <a:pPr marL="0" marR="0" lvl="0" indent="0" algn="l"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2300" b="1" i="0" u="none" strike="noStrike" kern="1200" cap="none" spc="0" baseline="0">
                  <a:solidFill>
                    <a:srgbClr val="FFFFFF"/>
                  </a:solidFill>
                  <a:uFillTx/>
                  <a:latin typeface="Calibri"/>
                </a:rPr>
                <a:t>In contrast, task-oriented approach that is overly focused on accountability and hindered by the sparsity of resources proves problematic for both social workers and service users.</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A73E-10A3-D81A-AE47-89A03680ABF2}"/>
              </a:ext>
            </a:extLst>
          </p:cNvPr>
          <p:cNvSpPr txBox="1">
            <a:spLocks noGrp="1"/>
          </p:cNvSpPr>
          <p:nvPr>
            <p:ph type="title"/>
          </p:nvPr>
        </p:nvSpPr>
        <p:spPr/>
        <p:txBody>
          <a:bodyPr/>
          <a:lstStyle/>
          <a:p>
            <a:pPr lvl="0"/>
            <a:r>
              <a:rPr lang="en-GB"/>
              <a:t>Thank you for listening….</a:t>
            </a:r>
          </a:p>
        </p:txBody>
      </p:sp>
      <p:pic>
        <p:nvPicPr>
          <p:cNvPr id="3" name="Content Placeholder 4" descr="Woman with hands together">
            <a:extLst>
              <a:ext uri="{FF2B5EF4-FFF2-40B4-BE49-F238E27FC236}">
                <a16:creationId xmlns:a16="http://schemas.microsoft.com/office/drawing/2014/main" id="{79CE37B7-BA65-B8CA-DE49-658B2C7F2B1B}"/>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4017361" y="2077781"/>
            <a:ext cx="4331467" cy="4008226"/>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564642" y="2754241"/>
            <a:ext cx="3330962" cy="316712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5" name="TextBox 5"/>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1149338" y="3975755"/>
            <a:ext cx="5236105" cy="508508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txBody>
            <a:bodyPr/>
            <a:lstStyle/>
            <a:p>
              <a:endParaRPr lang="en-GB"/>
            </a:p>
          </p:txBody>
        </p:sp>
        <p:sp>
          <p:nvSpPr>
            <p:cNvPr id="8" name="TextBox 8"/>
            <p:cNvSpPr txBox="1"/>
            <p:nvPr/>
          </p:nvSpPr>
          <p:spPr>
            <a:xfrm>
              <a:off x="96325" y="55447"/>
              <a:ext cx="834820" cy="848841"/>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496195" y="-1717404"/>
            <a:ext cx="4802518" cy="3827158"/>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txBody>
            <a:bodyPr/>
            <a:lstStyle/>
            <a:p>
              <a:endParaRPr lang="en-GB"/>
            </a:p>
          </p:txBody>
        </p:sp>
        <p:sp>
          <p:nvSpPr>
            <p:cNvPr id="11" name="TextBox 11"/>
            <p:cNvSpPr txBox="1"/>
            <p:nvPr/>
          </p:nvSpPr>
          <p:spPr>
            <a:xfrm>
              <a:off x="95620" y="38100"/>
              <a:ext cx="828704" cy="698500"/>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23263" y="687225"/>
            <a:ext cx="5483551" cy="5483551"/>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3" name="Freeform 13"/>
          <p:cNvSpPr/>
          <p:nvPr/>
        </p:nvSpPr>
        <p:spPr>
          <a:xfrm rot="5400000">
            <a:off x="-642900" y="2357675"/>
            <a:ext cx="4425146" cy="2212573"/>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GB"/>
          </a:p>
        </p:txBody>
      </p:sp>
      <p:sp>
        <p:nvSpPr>
          <p:cNvPr id="14" name="Freeform 14"/>
          <p:cNvSpPr/>
          <p:nvPr/>
        </p:nvSpPr>
        <p:spPr>
          <a:xfrm rot="-5400000">
            <a:off x="1617356" y="2306663"/>
            <a:ext cx="4434041" cy="2305701"/>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GB"/>
          </a:p>
        </p:txBody>
      </p:sp>
      <p:sp>
        <p:nvSpPr>
          <p:cNvPr id="15" name="Freeform 15"/>
          <p:cNvSpPr/>
          <p:nvPr/>
        </p:nvSpPr>
        <p:spPr>
          <a:xfrm>
            <a:off x="534506" y="1124612"/>
            <a:ext cx="4269761" cy="4269761"/>
          </a:xfrm>
          <a:custGeom>
            <a:avLst/>
            <a:gdLst/>
            <a:ahLst/>
            <a:cxnLst/>
            <a:rect l="l" t="t" r="r" b="b"/>
            <a:pathLst>
              <a:path w="6404641" h="6404641">
                <a:moveTo>
                  <a:pt x="0" y="0"/>
                </a:moveTo>
                <a:lnTo>
                  <a:pt x="6404641" y="0"/>
                </a:lnTo>
                <a:lnTo>
                  <a:pt x="6404641" y="6404641"/>
                </a:lnTo>
                <a:lnTo>
                  <a:pt x="0" y="64046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6" name="Freeform 16"/>
          <p:cNvSpPr/>
          <p:nvPr/>
        </p:nvSpPr>
        <p:spPr>
          <a:xfrm>
            <a:off x="821395" y="1531327"/>
            <a:ext cx="3744507" cy="1872254"/>
          </a:xfrm>
          <a:custGeom>
            <a:avLst/>
            <a:gdLst/>
            <a:ahLst/>
            <a:cxnLst/>
            <a:rect l="l" t="t" r="r" b="b"/>
            <a:pathLst>
              <a:path w="5616761" h="2808381">
                <a:moveTo>
                  <a:pt x="0" y="0"/>
                </a:moveTo>
                <a:lnTo>
                  <a:pt x="5616762" y="0"/>
                </a:lnTo>
                <a:lnTo>
                  <a:pt x="5616762" y="2808381"/>
                </a:lnTo>
                <a:lnTo>
                  <a:pt x="0" y="28083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GB"/>
          </a:p>
        </p:txBody>
      </p:sp>
      <p:sp>
        <p:nvSpPr>
          <p:cNvPr id="17" name="Freeform 17"/>
          <p:cNvSpPr/>
          <p:nvPr/>
        </p:nvSpPr>
        <p:spPr>
          <a:xfrm rot="-10800000">
            <a:off x="1468714" y="4590294"/>
            <a:ext cx="2414489" cy="1008049"/>
          </a:xfrm>
          <a:custGeom>
            <a:avLst/>
            <a:gdLst/>
            <a:ahLst/>
            <a:cxnLst/>
            <a:rect l="l" t="t" r="r" b="b"/>
            <a:pathLst>
              <a:path w="3621733" h="1512074">
                <a:moveTo>
                  <a:pt x="0" y="0"/>
                </a:moveTo>
                <a:lnTo>
                  <a:pt x="3621733" y="0"/>
                </a:lnTo>
                <a:lnTo>
                  <a:pt x="3621733" y="1512074"/>
                </a:lnTo>
                <a:lnTo>
                  <a:pt x="0" y="15120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GB"/>
          </a:p>
        </p:txBody>
      </p:sp>
      <p:grpSp>
        <p:nvGrpSpPr>
          <p:cNvPr id="18" name="Group 18"/>
          <p:cNvGrpSpPr/>
          <p:nvPr/>
        </p:nvGrpSpPr>
        <p:grpSpPr>
          <a:xfrm>
            <a:off x="1045594" y="1833603"/>
            <a:ext cx="3260729" cy="3260715"/>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24906" r="-24906"/>
              </a:stretch>
            </a:blipFill>
          </p:spPr>
          <p:txBody>
            <a:bodyPr/>
            <a:lstStyle/>
            <a:p>
              <a:endParaRPr lang="en-GB"/>
            </a:p>
          </p:txBody>
        </p:sp>
      </p:grpSp>
      <p:grpSp>
        <p:nvGrpSpPr>
          <p:cNvPr id="20" name="Group 20"/>
          <p:cNvGrpSpPr/>
          <p:nvPr/>
        </p:nvGrpSpPr>
        <p:grpSpPr>
          <a:xfrm>
            <a:off x="7148992" y="4173934"/>
            <a:ext cx="7644989" cy="586293"/>
            <a:chOff x="0" y="0"/>
            <a:chExt cx="3020243" cy="231622"/>
          </a:xfrm>
        </p:grpSpPr>
        <p:sp>
          <p:nvSpPr>
            <p:cNvPr id="21" name="Freeform 21"/>
            <p:cNvSpPr/>
            <p:nvPr/>
          </p:nvSpPr>
          <p:spPr>
            <a:xfrm>
              <a:off x="0" y="0"/>
              <a:ext cx="3020243" cy="231622"/>
            </a:xfrm>
            <a:custGeom>
              <a:avLst/>
              <a:gdLst/>
              <a:ahLst/>
              <a:cxnLst/>
              <a:rect l="l" t="t" r="r" b="b"/>
              <a:pathLst>
                <a:path w="3020243" h="231622">
                  <a:moveTo>
                    <a:pt x="67512" y="0"/>
                  </a:moveTo>
                  <a:lnTo>
                    <a:pt x="2952731" y="0"/>
                  </a:lnTo>
                  <a:cubicBezTo>
                    <a:pt x="2990017" y="0"/>
                    <a:pt x="3020243" y="30226"/>
                    <a:pt x="3020243" y="67512"/>
                  </a:cubicBezTo>
                  <a:lnTo>
                    <a:pt x="3020243" y="164110"/>
                  </a:lnTo>
                  <a:cubicBezTo>
                    <a:pt x="3020243" y="201396"/>
                    <a:pt x="2990017" y="231622"/>
                    <a:pt x="2952731" y="231622"/>
                  </a:cubicBezTo>
                  <a:lnTo>
                    <a:pt x="67512" y="231622"/>
                  </a:lnTo>
                  <a:cubicBezTo>
                    <a:pt x="49607" y="231622"/>
                    <a:pt x="32435" y="224509"/>
                    <a:pt x="19774" y="211848"/>
                  </a:cubicBezTo>
                  <a:cubicBezTo>
                    <a:pt x="7113" y="199187"/>
                    <a:pt x="0" y="182015"/>
                    <a:pt x="0" y="164110"/>
                  </a:cubicBezTo>
                  <a:lnTo>
                    <a:pt x="0" y="67512"/>
                  </a:lnTo>
                  <a:cubicBezTo>
                    <a:pt x="0" y="30226"/>
                    <a:pt x="30226" y="0"/>
                    <a:pt x="67512" y="0"/>
                  </a:cubicBezTo>
                  <a:close/>
                </a:path>
              </a:pathLst>
            </a:custGeom>
            <a:solidFill>
              <a:srgbClr val="0E4D8D"/>
            </a:solidFill>
          </p:spPr>
          <p:txBody>
            <a:bodyPr/>
            <a:lstStyle/>
            <a:p>
              <a:endParaRPr lang="en-GB"/>
            </a:p>
          </p:txBody>
        </p:sp>
        <p:sp>
          <p:nvSpPr>
            <p:cNvPr id="22" name="TextBox 22"/>
            <p:cNvSpPr txBox="1"/>
            <p:nvPr/>
          </p:nvSpPr>
          <p:spPr>
            <a:xfrm>
              <a:off x="0" y="-38100"/>
              <a:ext cx="3020243" cy="269722"/>
            </a:xfrm>
            <a:prstGeom prst="rect">
              <a:avLst/>
            </a:prstGeom>
          </p:spPr>
          <p:txBody>
            <a:bodyPr lIns="33867" tIns="33867" rIns="33867" bIns="33867" rtlCol="0" anchor="ctr"/>
            <a:lstStyle/>
            <a:p>
              <a:pPr algn="ctr">
                <a:lnSpc>
                  <a:spcPts val="1773"/>
                </a:lnSpc>
                <a:spcBef>
                  <a:spcPct val="0"/>
                </a:spcBef>
              </a:pPr>
              <a:endParaRPr sz="1200"/>
            </a:p>
          </p:txBody>
        </p:sp>
      </p:grpSp>
      <p:sp>
        <p:nvSpPr>
          <p:cNvPr id="24" name="TextBox 24"/>
          <p:cNvSpPr txBox="1"/>
          <p:nvPr/>
        </p:nvSpPr>
        <p:spPr>
          <a:xfrm>
            <a:off x="5279327" y="1461817"/>
            <a:ext cx="6255642" cy="1407758"/>
          </a:xfrm>
          <a:prstGeom prst="rect">
            <a:avLst/>
          </a:prstGeom>
        </p:spPr>
        <p:txBody>
          <a:bodyPr lIns="0" tIns="0" rIns="0" bIns="0" rtlCol="0" anchor="t">
            <a:spAutoFit/>
          </a:bodyPr>
          <a:lstStyle/>
          <a:p>
            <a:pPr algn="r">
              <a:lnSpc>
                <a:spcPts val="5674"/>
              </a:lnSpc>
            </a:pPr>
            <a:r>
              <a:rPr lang="en-US" sz="4400" dirty="0">
                <a:solidFill>
                  <a:srgbClr val="124A87"/>
                </a:solidFill>
                <a:latin typeface="Poppins Ultra-Bold"/>
              </a:rPr>
              <a:t>The Value of Group and Peer Supervision</a:t>
            </a:r>
          </a:p>
        </p:txBody>
      </p:sp>
      <p:sp>
        <p:nvSpPr>
          <p:cNvPr id="25" name="TextBox 25"/>
          <p:cNvSpPr txBox="1"/>
          <p:nvPr/>
        </p:nvSpPr>
        <p:spPr>
          <a:xfrm>
            <a:off x="7414651" y="4173933"/>
            <a:ext cx="4448125" cy="1532086"/>
          </a:xfrm>
          <a:prstGeom prst="rect">
            <a:avLst/>
          </a:prstGeom>
        </p:spPr>
        <p:txBody>
          <a:bodyPr wrap="square" lIns="0" tIns="0" rIns="0" bIns="0" rtlCol="0" anchor="t">
            <a:spAutoFit/>
          </a:bodyPr>
          <a:lstStyle/>
          <a:p>
            <a:pPr>
              <a:lnSpc>
                <a:spcPts val="4106"/>
              </a:lnSpc>
              <a:spcBef>
                <a:spcPct val="0"/>
              </a:spcBef>
            </a:pPr>
            <a:r>
              <a:rPr lang="en-US" sz="2932" dirty="0">
                <a:solidFill>
                  <a:srgbClr val="FFFFFF"/>
                </a:solidFill>
                <a:latin typeface="Poppins Medium"/>
              </a:rPr>
              <a:t>Maria Emilsson </a:t>
            </a:r>
            <a:endParaRPr lang="en-US" sz="2932" dirty="0">
              <a:solidFill>
                <a:schemeClr val="accent5">
                  <a:lumMod val="75000"/>
                </a:schemeClr>
              </a:solidFill>
              <a:latin typeface="Poppins Medium"/>
            </a:endParaRPr>
          </a:p>
          <a:p>
            <a:pPr>
              <a:lnSpc>
                <a:spcPts val="4106"/>
              </a:lnSpc>
              <a:spcBef>
                <a:spcPct val="0"/>
              </a:spcBef>
            </a:pPr>
            <a:r>
              <a:rPr lang="en-US" sz="2932" dirty="0">
                <a:solidFill>
                  <a:schemeClr val="accent5">
                    <a:lumMod val="75000"/>
                  </a:schemeClr>
                </a:solidFill>
                <a:latin typeface="Poppins Medium"/>
              </a:rPr>
              <a:t>Principal Social Worker</a:t>
            </a:r>
          </a:p>
          <a:p>
            <a:pPr>
              <a:lnSpc>
                <a:spcPts val="4106"/>
              </a:lnSpc>
              <a:spcBef>
                <a:spcPct val="0"/>
              </a:spcBef>
            </a:pPr>
            <a:r>
              <a:rPr lang="en-US" sz="2400" dirty="0">
                <a:solidFill>
                  <a:schemeClr val="accent5">
                    <a:lumMod val="75000"/>
                  </a:schemeClr>
                </a:solidFill>
                <a:latin typeface="Poppins Medium"/>
              </a:rPr>
              <a:t>LDG (SW) Development Lead</a:t>
            </a:r>
          </a:p>
        </p:txBody>
      </p:sp>
      <p:sp>
        <p:nvSpPr>
          <p:cNvPr id="26" name="TextBox 26"/>
          <p:cNvSpPr txBox="1"/>
          <p:nvPr/>
        </p:nvSpPr>
        <p:spPr>
          <a:xfrm>
            <a:off x="6633207" y="2732349"/>
            <a:ext cx="4901762" cy="975523"/>
          </a:xfrm>
          <a:prstGeom prst="rect">
            <a:avLst/>
          </a:prstGeom>
        </p:spPr>
        <p:txBody>
          <a:bodyPr lIns="0" tIns="0" rIns="0" bIns="0" rtlCol="0" anchor="t">
            <a:spAutoFit/>
          </a:bodyPr>
          <a:lstStyle/>
          <a:p>
            <a:pPr algn="r">
              <a:lnSpc>
                <a:spcPts val="8451"/>
              </a:lnSpc>
              <a:spcBef>
                <a:spcPct val="0"/>
              </a:spcBef>
            </a:pPr>
            <a:r>
              <a:rPr lang="en-US" sz="4400" dirty="0">
                <a:solidFill>
                  <a:srgbClr val="000000"/>
                </a:solidFill>
                <a:latin typeface="Poppins"/>
              </a:rPr>
              <a:t>In Social Work</a:t>
            </a:r>
          </a:p>
        </p:txBody>
      </p:sp>
      <p:grpSp>
        <p:nvGrpSpPr>
          <p:cNvPr id="29" name="Group 29"/>
          <p:cNvGrpSpPr/>
          <p:nvPr/>
        </p:nvGrpSpPr>
        <p:grpSpPr>
          <a:xfrm>
            <a:off x="-684330" y="1707429"/>
            <a:ext cx="1147715" cy="1091262"/>
            <a:chOff x="0" y="0"/>
            <a:chExt cx="1293983" cy="1230335"/>
          </a:xfrm>
        </p:grpSpPr>
        <p:sp>
          <p:nvSpPr>
            <p:cNvPr id="30" name="Freeform 30"/>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31" name="TextBox 31"/>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grpSp>
        <p:nvGrpSpPr>
          <p:cNvPr id="32" name="Group 32"/>
          <p:cNvGrpSpPr/>
          <p:nvPr/>
        </p:nvGrpSpPr>
        <p:grpSpPr>
          <a:xfrm>
            <a:off x="4301529" y="6312370"/>
            <a:ext cx="1147715" cy="1091262"/>
            <a:chOff x="0" y="0"/>
            <a:chExt cx="1293983" cy="1230335"/>
          </a:xfrm>
        </p:grpSpPr>
        <p:sp>
          <p:nvSpPr>
            <p:cNvPr id="33" name="Freeform 33"/>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34" name="TextBox 34"/>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38714" y="6170776"/>
            <a:ext cx="2451442" cy="52712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7267366" y="2422572"/>
            <a:ext cx="4441432" cy="3207773"/>
          </a:xfrm>
          <a:prstGeom prst="rect">
            <a:avLst/>
          </a:prstGeom>
        </p:spPr>
      </p:pic>
      <p:sp>
        <p:nvSpPr>
          <p:cNvPr id="2" name="TextBox 2"/>
          <p:cNvSpPr txBox="1"/>
          <p:nvPr/>
        </p:nvSpPr>
        <p:spPr>
          <a:xfrm>
            <a:off x="1264932" y="328500"/>
            <a:ext cx="10040417" cy="814838"/>
          </a:xfrm>
          <a:prstGeom prst="rect">
            <a:avLst/>
          </a:prstGeom>
        </p:spPr>
        <p:txBody>
          <a:bodyPr wrap="square" lIns="0" tIns="0" rIns="0" bIns="0" rtlCol="0" anchor="t">
            <a:spAutoFit/>
          </a:bodyPr>
          <a:lstStyle/>
          <a:p>
            <a:pPr>
              <a:lnSpc>
                <a:spcPts val="7467"/>
              </a:lnSpc>
              <a:spcBef>
                <a:spcPct val="0"/>
              </a:spcBef>
            </a:pPr>
            <a:r>
              <a:rPr lang="en-US" sz="3200" dirty="0">
                <a:solidFill>
                  <a:srgbClr val="0E4D8D"/>
                </a:solidFill>
                <a:latin typeface="Poppins Ultra-Bold"/>
              </a:rPr>
              <a:t>2020 Supervision Survey                                       Policy </a:t>
            </a:r>
          </a:p>
        </p:txBody>
      </p:sp>
      <p:grpSp>
        <p:nvGrpSpPr>
          <p:cNvPr id="7" name="Group 7"/>
          <p:cNvGrpSpPr/>
          <p:nvPr/>
        </p:nvGrpSpPr>
        <p:grpSpPr>
          <a:xfrm>
            <a:off x="-1091532" y="4552133"/>
            <a:ext cx="1550938" cy="1540626"/>
            <a:chOff x="0" y="0"/>
            <a:chExt cx="812800" cy="807396"/>
          </a:xfrm>
        </p:grpSpPr>
        <p:sp>
          <p:nvSpPr>
            <p:cNvPr id="8" name="Freeform 8"/>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GB"/>
            </a:p>
          </p:txBody>
        </p:sp>
        <p:sp>
          <p:nvSpPr>
            <p:cNvPr id="9" name="TextBox 9"/>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a:off x="470833" y="425284"/>
            <a:ext cx="726033" cy="721206"/>
            <a:chOff x="0" y="0"/>
            <a:chExt cx="812800" cy="807396"/>
          </a:xfrm>
        </p:grpSpPr>
        <p:sp>
          <p:nvSpPr>
            <p:cNvPr id="14" name="Freeform 14"/>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15" name="TextBox 15"/>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19" name="Group 19"/>
          <p:cNvGrpSpPr/>
          <p:nvPr/>
        </p:nvGrpSpPr>
        <p:grpSpPr>
          <a:xfrm>
            <a:off x="11143184" y="425284"/>
            <a:ext cx="726033" cy="721206"/>
            <a:chOff x="0" y="0"/>
            <a:chExt cx="812800" cy="807396"/>
          </a:xfrm>
        </p:grpSpPr>
        <p:sp>
          <p:nvSpPr>
            <p:cNvPr id="20" name="Freeform 20"/>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21" name="TextBox 21"/>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25" name="Group 25"/>
          <p:cNvGrpSpPr/>
          <p:nvPr/>
        </p:nvGrpSpPr>
        <p:grpSpPr>
          <a:xfrm>
            <a:off x="11665299" y="4552133"/>
            <a:ext cx="1550938" cy="1540626"/>
            <a:chOff x="0" y="0"/>
            <a:chExt cx="812800" cy="807396"/>
          </a:xfrm>
        </p:grpSpPr>
        <p:sp>
          <p:nvSpPr>
            <p:cNvPr id="26" name="Freeform 26"/>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GB"/>
            </a:p>
          </p:txBody>
        </p:sp>
        <p:sp>
          <p:nvSpPr>
            <p:cNvPr id="27" name="TextBox 27"/>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28" name="Group 28"/>
          <p:cNvGrpSpPr/>
          <p:nvPr/>
        </p:nvGrpSpPr>
        <p:grpSpPr>
          <a:xfrm>
            <a:off x="10669916" y="5634681"/>
            <a:ext cx="2313338" cy="2297957"/>
            <a:chOff x="0" y="0"/>
            <a:chExt cx="812800" cy="807396"/>
          </a:xfrm>
        </p:grpSpPr>
        <p:sp>
          <p:nvSpPr>
            <p:cNvPr id="29" name="Freeform 29"/>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30" name="TextBox 30"/>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sp>
        <p:nvSpPr>
          <p:cNvPr id="32" name="Right Arrow 31"/>
          <p:cNvSpPr/>
          <p:nvPr/>
        </p:nvSpPr>
        <p:spPr>
          <a:xfrm>
            <a:off x="6908800" y="751181"/>
            <a:ext cx="2133600" cy="3930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3" name="TextBox 32"/>
          <p:cNvSpPr txBox="1"/>
          <p:nvPr/>
        </p:nvSpPr>
        <p:spPr>
          <a:xfrm>
            <a:off x="1482482" y="6483218"/>
            <a:ext cx="5590966" cy="276999"/>
          </a:xfrm>
          <a:prstGeom prst="rect">
            <a:avLst/>
          </a:prstGeom>
          <a:noFill/>
        </p:spPr>
        <p:txBody>
          <a:bodyPr wrap="square" rtlCol="0">
            <a:spAutoFit/>
          </a:bodyPr>
          <a:lstStyle/>
          <a:p>
            <a:r>
              <a:rPr lang="en-GB" sz="1200" dirty="0"/>
              <a:t>Fig.1 Extract from Social Work Supervision in Northern Ireland Survey, 2020 (page 21)</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417" t="1743" r="1251" b="1503"/>
          <a:stretch/>
        </p:blipFill>
        <p:spPr>
          <a:xfrm>
            <a:off x="375479" y="1641785"/>
            <a:ext cx="6645594" cy="4731663"/>
          </a:xfrm>
          <a:prstGeom prst="rect">
            <a:avLst/>
          </a:prstGeom>
        </p:spPr>
      </p:pic>
      <p:grpSp>
        <p:nvGrpSpPr>
          <p:cNvPr id="10" name="Group 10"/>
          <p:cNvGrpSpPr/>
          <p:nvPr/>
        </p:nvGrpSpPr>
        <p:grpSpPr>
          <a:xfrm>
            <a:off x="-988464" y="5634681"/>
            <a:ext cx="2313338" cy="2297957"/>
            <a:chOff x="0" y="0"/>
            <a:chExt cx="812800" cy="807396"/>
          </a:xfrm>
        </p:grpSpPr>
        <p:sp>
          <p:nvSpPr>
            <p:cNvPr id="11" name="Freeform 11"/>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12" name="TextBox 12"/>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sp>
        <p:nvSpPr>
          <p:cNvPr id="4" name="TextBox 3"/>
          <p:cNvSpPr txBox="1"/>
          <p:nvPr/>
        </p:nvSpPr>
        <p:spPr>
          <a:xfrm>
            <a:off x="450599" y="1715774"/>
            <a:ext cx="691739" cy="235898"/>
          </a:xfrm>
          <a:prstGeom prst="rect">
            <a:avLst/>
          </a:prstGeom>
          <a:noFill/>
        </p:spPr>
        <p:txBody>
          <a:bodyPr wrap="square" rtlCol="0">
            <a:spAutoFit/>
          </a:bodyPr>
          <a:lstStyle/>
          <a:p>
            <a:r>
              <a:rPr lang="en-GB" sz="933" dirty="0"/>
              <a:t>Fig.1</a:t>
            </a:r>
          </a:p>
        </p:txBody>
      </p:sp>
      <p:sp>
        <p:nvSpPr>
          <p:cNvPr id="5" name="TextBox 4"/>
          <p:cNvSpPr txBox="1"/>
          <p:nvPr/>
        </p:nvSpPr>
        <p:spPr>
          <a:xfrm>
            <a:off x="375479" y="1395564"/>
            <a:ext cx="3602727" cy="276999"/>
          </a:xfrm>
          <a:prstGeom prst="rect">
            <a:avLst/>
          </a:prstGeom>
          <a:noFill/>
        </p:spPr>
        <p:txBody>
          <a:bodyPr wrap="square" rtlCol="0">
            <a:spAutoFit/>
          </a:bodyPr>
          <a:lstStyle/>
          <a:p>
            <a:r>
              <a:rPr lang="en-GB" sz="1200" u="sng" dirty="0"/>
              <a:t>“We asked where else do SW get support from?”</a:t>
            </a:r>
          </a:p>
        </p:txBody>
      </p:sp>
    </p:spTree>
    <p:extLst>
      <p:ext uri="{BB962C8B-B14F-4D97-AF65-F5344CB8AC3E}">
        <p14:creationId xmlns:p14="http://schemas.microsoft.com/office/powerpoint/2010/main" val="18151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7AC08F-8977-3082-0BB6-6F0D0B50E9B2}"/>
              </a:ext>
            </a:extLst>
          </p:cNvPr>
          <p:cNvPicPr>
            <a:picLocks noGrp="1" noChangeAspect="1"/>
          </p:cNvPicPr>
          <p:nvPr>
            <p:ph idx="1"/>
          </p:nvPr>
        </p:nvPicPr>
        <p:blipFill>
          <a:blip r:embed="rId3"/>
          <a:stretch>
            <a:fillRect/>
          </a:stretch>
        </p:blipFill>
        <p:spPr>
          <a:xfrm>
            <a:off x="397566" y="1804841"/>
            <a:ext cx="3428610" cy="3963721"/>
          </a:xfrm>
        </p:spPr>
      </p:pic>
      <p:pic>
        <p:nvPicPr>
          <p:cNvPr id="9" name="Picture 8">
            <a:extLst>
              <a:ext uri="{FF2B5EF4-FFF2-40B4-BE49-F238E27FC236}">
                <a16:creationId xmlns:a16="http://schemas.microsoft.com/office/drawing/2014/main" id="{8E7A1866-B965-C884-021A-ED1D5B827B01}"/>
              </a:ext>
            </a:extLst>
          </p:cNvPr>
          <p:cNvPicPr>
            <a:picLocks noChangeAspect="1"/>
          </p:cNvPicPr>
          <p:nvPr/>
        </p:nvPicPr>
        <p:blipFill>
          <a:blip r:embed="rId4"/>
          <a:stretch>
            <a:fillRect/>
          </a:stretch>
        </p:blipFill>
        <p:spPr>
          <a:xfrm>
            <a:off x="4214191" y="1756664"/>
            <a:ext cx="3228976" cy="4072222"/>
          </a:xfrm>
          <a:prstGeom prst="rect">
            <a:avLst/>
          </a:prstGeom>
        </p:spPr>
      </p:pic>
      <p:pic>
        <p:nvPicPr>
          <p:cNvPr id="11" name="Picture 10">
            <a:extLst>
              <a:ext uri="{FF2B5EF4-FFF2-40B4-BE49-F238E27FC236}">
                <a16:creationId xmlns:a16="http://schemas.microsoft.com/office/drawing/2014/main" id="{6B86DF5F-4CEA-FABA-CD5B-8D3AAC196B3B}"/>
              </a:ext>
            </a:extLst>
          </p:cNvPr>
          <p:cNvPicPr>
            <a:picLocks noChangeAspect="1"/>
          </p:cNvPicPr>
          <p:nvPr/>
        </p:nvPicPr>
        <p:blipFill>
          <a:blip r:embed="rId5"/>
          <a:stretch>
            <a:fillRect/>
          </a:stretch>
        </p:blipFill>
        <p:spPr>
          <a:xfrm>
            <a:off x="8051501" y="1709938"/>
            <a:ext cx="3228976" cy="4058623"/>
          </a:xfrm>
          <a:prstGeom prst="rect">
            <a:avLst/>
          </a:prstGeom>
        </p:spPr>
      </p:pic>
      <p:graphicFrame>
        <p:nvGraphicFramePr>
          <p:cNvPr id="12" name="Table 11">
            <a:extLst>
              <a:ext uri="{FF2B5EF4-FFF2-40B4-BE49-F238E27FC236}">
                <a16:creationId xmlns:a16="http://schemas.microsoft.com/office/drawing/2014/main" id="{DB074B26-933F-76C2-47EB-056463E1BACB}"/>
              </a:ext>
            </a:extLst>
          </p:cNvPr>
          <p:cNvGraphicFramePr>
            <a:graphicFrameLocks noGrp="1"/>
          </p:cNvGraphicFramePr>
          <p:nvPr>
            <p:extLst>
              <p:ext uri="{D42A27DB-BD31-4B8C-83A1-F6EECF244321}">
                <p14:modId xmlns:p14="http://schemas.microsoft.com/office/powerpoint/2010/main" val="972518439"/>
              </p:ext>
            </p:extLst>
          </p:nvPr>
        </p:nvGraphicFramePr>
        <p:xfrm>
          <a:off x="2428875" y="409576"/>
          <a:ext cx="7731125" cy="819150"/>
        </p:xfrm>
        <a:graphic>
          <a:graphicData uri="http://schemas.openxmlformats.org/drawingml/2006/table">
            <a:tbl>
              <a:tblPr firstRow="1" bandRow="1">
                <a:tableStyleId>{5C22544A-7EE6-4342-B048-85BDC9FD1C3A}</a:tableStyleId>
              </a:tblPr>
              <a:tblGrid>
                <a:gridCol w="7731125">
                  <a:extLst>
                    <a:ext uri="{9D8B030D-6E8A-4147-A177-3AD203B41FA5}">
                      <a16:colId xmlns:a16="http://schemas.microsoft.com/office/drawing/2014/main" val="291558488"/>
                    </a:ext>
                  </a:extLst>
                </a:gridCol>
              </a:tblGrid>
              <a:tr h="819150">
                <a:tc>
                  <a:txBody>
                    <a:bodyPr/>
                    <a:lstStyle/>
                    <a:p>
                      <a:pPr algn="ctr"/>
                      <a:r>
                        <a:rPr lang="en-US" sz="4000" dirty="0"/>
                        <a:t>The Role of supervision in social work</a:t>
                      </a:r>
                      <a:endParaRPr lang="en-GB" sz="4000" dirty="0"/>
                    </a:p>
                  </a:txBody>
                  <a:tcPr>
                    <a:solidFill>
                      <a:srgbClr val="7030A0"/>
                    </a:solidFill>
                  </a:tcPr>
                </a:tc>
                <a:extLst>
                  <a:ext uri="{0D108BD9-81ED-4DB2-BD59-A6C34878D82A}">
                    <a16:rowId xmlns:a16="http://schemas.microsoft.com/office/drawing/2014/main" val="420131202"/>
                  </a:ext>
                </a:extLst>
              </a:tr>
            </a:tbl>
          </a:graphicData>
        </a:graphic>
      </p:graphicFrame>
    </p:spTree>
    <p:extLst>
      <p:ext uri="{BB962C8B-B14F-4D97-AF65-F5344CB8AC3E}">
        <p14:creationId xmlns:p14="http://schemas.microsoft.com/office/powerpoint/2010/main" val="817832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699324" y="2107455"/>
            <a:ext cx="1641031" cy="457498"/>
          </a:xfrm>
          <a:prstGeom prst="rect">
            <a:avLst/>
          </a:prstGeom>
        </p:spPr>
        <p:txBody>
          <a:bodyPr wrap="square" lIns="0" tIns="0" rIns="0" bIns="0" rtlCol="0" anchor="t">
            <a:spAutoFit/>
          </a:bodyPr>
          <a:lstStyle/>
          <a:p>
            <a:pPr algn="ctr">
              <a:lnSpc>
                <a:spcPts val="3948"/>
              </a:lnSpc>
              <a:spcBef>
                <a:spcPct val="0"/>
              </a:spcBef>
            </a:pPr>
            <a:r>
              <a:rPr lang="en-US" sz="2820" dirty="0">
                <a:solidFill>
                  <a:srgbClr val="FFFFFF"/>
                </a:solidFill>
                <a:latin typeface="Poppins Ultra-Bold"/>
              </a:rPr>
              <a:t>Group</a:t>
            </a:r>
          </a:p>
        </p:txBody>
      </p:sp>
      <p:sp>
        <p:nvSpPr>
          <p:cNvPr id="11" name="TextBox 11"/>
          <p:cNvSpPr txBox="1"/>
          <p:nvPr/>
        </p:nvSpPr>
        <p:spPr>
          <a:xfrm>
            <a:off x="8132845" y="3367652"/>
            <a:ext cx="1912515" cy="457498"/>
          </a:xfrm>
          <a:prstGeom prst="rect">
            <a:avLst/>
          </a:prstGeom>
        </p:spPr>
        <p:txBody>
          <a:bodyPr lIns="0" tIns="0" rIns="0" bIns="0" rtlCol="0" anchor="t">
            <a:spAutoFit/>
          </a:bodyPr>
          <a:lstStyle/>
          <a:p>
            <a:pPr algn="ctr">
              <a:lnSpc>
                <a:spcPts val="3948"/>
              </a:lnSpc>
              <a:spcBef>
                <a:spcPct val="0"/>
              </a:spcBef>
            </a:pPr>
            <a:r>
              <a:rPr lang="en-US" sz="2820" dirty="0">
                <a:solidFill>
                  <a:schemeClr val="accent1">
                    <a:lumMod val="75000"/>
                  </a:schemeClr>
                </a:solidFill>
                <a:latin typeface="Poppins Ultra-Bold"/>
              </a:rPr>
              <a:t>Peer</a:t>
            </a:r>
          </a:p>
        </p:txBody>
      </p:sp>
      <p:sp>
        <p:nvSpPr>
          <p:cNvPr id="15" name="TextBox 15"/>
          <p:cNvSpPr txBox="1"/>
          <p:nvPr/>
        </p:nvSpPr>
        <p:spPr>
          <a:xfrm>
            <a:off x="6950514" y="3908980"/>
            <a:ext cx="4277178" cy="1723933"/>
          </a:xfrm>
          <a:prstGeom prst="rect">
            <a:avLst/>
          </a:prstGeom>
        </p:spPr>
        <p:txBody>
          <a:bodyPr wrap="square" lIns="0" tIns="0" rIns="0" bIns="0" rtlCol="0" anchor="t">
            <a:spAutoFit/>
          </a:bodyPr>
          <a:lstStyle/>
          <a:p>
            <a:pPr algn="just">
              <a:spcBef>
                <a:spcPts val="400"/>
              </a:spcBef>
            </a:pPr>
            <a:r>
              <a:rPr lang="en-GB" sz="1867" dirty="0">
                <a:latin typeface="Poppins" panose="020B0604020202020204" charset="0"/>
                <a:cs typeface="Poppins" panose="020B0604020202020204" charset="0"/>
              </a:rPr>
              <a:t>“</a:t>
            </a:r>
            <a:r>
              <a:rPr lang="en-GB" sz="1867" i="1" dirty="0">
                <a:latin typeface="Poppins" panose="020B0604020202020204" charset="0"/>
                <a:cs typeface="Poppins" panose="020B0604020202020204" charset="0"/>
              </a:rPr>
              <a:t>Peer supervision usually refers to reciprocal arrangements in which peers work together for mutual benefit where developmental feedback is emphasised and self directed learning and evaluation is encouraged</a:t>
            </a:r>
            <a:r>
              <a:rPr lang="en-GB" sz="1867" dirty="0">
                <a:latin typeface="Poppins" panose="020B0604020202020204" charset="0"/>
                <a:cs typeface="Poppins" panose="020B0604020202020204" charset="0"/>
              </a:rPr>
              <a:t>” </a:t>
            </a:r>
            <a:r>
              <a:rPr lang="en-GB" sz="1200" dirty="0"/>
              <a:t>(</a:t>
            </a:r>
            <a:r>
              <a:rPr lang="en-GB" sz="1200" dirty="0" err="1"/>
              <a:t>Benshoff</a:t>
            </a:r>
            <a:r>
              <a:rPr lang="en-GB" sz="1200" dirty="0"/>
              <a:t>, J.M. 1992)</a:t>
            </a:r>
            <a:endParaRPr lang="en-US" sz="1207" dirty="0">
              <a:solidFill>
                <a:srgbClr val="000000"/>
              </a:solidFill>
              <a:latin typeface="Poppins Medium"/>
            </a:endParaRPr>
          </a:p>
        </p:txBody>
      </p:sp>
      <p:sp>
        <p:nvSpPr>
          <p:cNvPr id="20" name="TextBox 19"/>
          <p:cNvSpPr txBox="1"/>
          <p:nvPr/>
        </p:nvSpPr>
        <p:spPr>
          <a:xfrm>
            <a:off x="685181" y="177032"/>
            <a:ext cx="10525578" cy="461665"/>
          </a:xfrm>
          <a:prstGeom prst="rect">
            <a:avLst/>
          </a:prstGeom>
          <a:solidFill>
            <a:schemeClr val="accent1">
              <a:lumMod val="75000"/>
            </a:schemeClr>
          </a:solidFill>
        </p:spPr>
        <p:txBody>
          <a:bodyPr wrap="square" rtlCol="0">
            <a:spAutoFit/>
          </a:bodyPr>
          <a:lstStyle/>
          <a:p>
            <a:pPr algn="ctr"/>
            <a:r>
              <a:rPr lang="en-GB" sz="2400" dirty="0">
                <a:solidFill>
                  <a:schemeClr val="bg1"/>
                </a:solidFill>
              </a:rPr>
              <a:t>“No one knows as much as All of Us.”</a:t>
            </a:r>
          </a:p>
        </p:txBody>
      </p:sp>
      <p:sp>
        <p:nvSpPr>
          <p:cNvPr id="8" name="Rectangle 7"/>
          <p:cNvSpPr/>
          <p:nvPr/>
        </p:nvSpPr>
        <p:spPr>
          <a:xfrm>
            <a:off x="416359" y="3934380"/>
            <a:ext cx="6096000" cy="2103589"/>
          </a:xfrm>
          <a:prstGeom prst="rect">
            <a:avLst/>
          </a:prstGeom>
        </p:spPr>
        <p:txBody>
          <a:bodyPr>
            <a:spAutoFit/>
          </a:bodyPr>
          <a:lstStyle/>
          <a:p>
            <a:r>
              <a:rPr lang="en-GB" sz="1867" i="1" dirty="0">
                <a:latin typeface="Poppins" panose="020B0604020202020204" charset="0"/>
                <a:cs typeface="Poppins" panose="020B0604020202020204" charset="0"/>
              </a:rPr>
              <a:t>“Group supervision is facilitator-led via a formal, prearranged process that is agreed by the supervisor and supervisees. It involves the use of a group setting to enable members to reflect on their work. By pooling skills, experience and knowledge, the aim of the session is to improve the skills and capability of both individuals and the group. “</a:t>
            </a:r>
          </a:p>
        </p:txBody>
      </p:sp>
      <p:grpSp>
        <p:nvGrpSpPr>
          <p:cNvPr id="13" name="Group 12"/>
          <p:cNvGrpSpPr/>
          <p:nvPr/>
        </p:nvGrpSpPr>
        <p:grpSpPr>
          <a:xfrm>
            <a:off x="7670800" y="600992"/>
            <a:ext cx="3102897" cy="3169172"/>
            <a:chOff x="10849354" y="332091"/>
            <a:chExt cx="4939620" cy="5014245"/>
          </a:xfrm>
        </p:grpSpPr>
        <p:sp>
          <p:nvSpPr>
            <p:cNvPr id="26" name="Freeform 4"/>
            <p:cNvSpPr/>
            <p:nvPr/>
          </p:nvSpPr>
          <p:spPr>
            <a:xfrm>
              <a:off x="10849354" y="332091"/>
              <a:ext cx="4939620" cy="5014245"/>
            </a:xfrm>
            <a:custGeom>
              <a:avLst/>
              <a:gdLst/>
              <a:ahLst/>
              <a:cxnLst/>
              <a:rect l="l" t="t" r="r" b="b"/>
              <a:pathLst>
                <a:path w="5137502" h="5137502">
                  <a:moveTo>
                    <a:pt x="0" y="0"/>
                  </a:moveTo>
                  <a:lnTo>
                    <a:pt x="5137502" y="0"/>
                  </a:lnTo>
                  <a:lnTo>
                    <a:pt x="5137502" y="5137502"/>
                  </a:lnTo>
                  <a:lnTo>
                    <a:pt x="0" y="5137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9" name="Group 8"/>
            <p:cNvGrpSpPr/>
            <p:nvPr/>
          </p:nvGrpSpPr>
          <p:grpSpPr>
            <a:xfrm>
              <a:off x="11692821" y="1107276"/>
              <a:ext cx="3331425" cy="3370888"/>
              <a:chOff x="7735196" y="1304601"/>
              <a:chExt cx="3796275" cy="3963165"/>
            </a:xfrm>
          </p:grpSpPr>
          <p:grpSp>
            <p:nvGrpSpPr>
              <p:cNvPr id="14" name="Group 5"/>
              <p:cNvGrpSpPr/>
              <p:nvPr/>
            </p:nvGrpSpPr>
            <p:grpSpPr>
              <a:xfrm>
                <a:off x="7735196" y="1304601"/>
                <a:ext cx="3796275" cy="3963165"/>
                <a:chOff x="8489" y="-54793"/>
                <a:chExt cx="826400" cy="895677"/>
              </a:xfrm>
            </p:grpSpPr>
            <p:sp>
              <p:nvSpPr>
                <p:cNvPr id="16" name="Freeform 6"/>
                <p:cNvSpPr/>
                <p:nvPr/>
              </p:nvSpPr>
              <p:spPr>
                <a:xfrm>
                  <a:off x="8489" y="-54793"/>
                  <a:ext cx="826400" cy="89567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60000"/>
                    <a:lumOff val="40000"/>
                  </a:schemeClr>
                </a:solidFill>
              </p:spPr>
              <p:txBody>
                <a:bodyPr/>
                <a:lstStyle/>
                <a:p>
                  <a:endParaRPr lang="en-GB"/>
                </a:p>
              </p:txBody>
            </p:sp>
            <p:sp>
              <p:nvSpPr>
                <p:cNvPr id="1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8" name="Group 14"/>
              <p:cNvGrpSpPr/>
              <p:nvPr/>
            </p:nvGrpSpPr>
            <p:grpSpPr>
              <a:xfrm>
                <a:off x="8030252" y="1477438"/>
                <a:ext cx="3244415" cy="3617490"/>
                <a:chOff x="78481" y="-823048"/>
                <a:chExt cx="6753766" cy="7530382"/>
              </a:xfrm>
              <a:blipFill>
                <a:blip r:embed="rId5"/>
                <a:stretch>
                  <a:fillRect/>
                </a:stretch>
              </a:blipFill>
            </p:grpSpPr>
            <p:sp>
              <p:nvSpPr>
                <p:cNvPr id="21" name="Freeform 15"/>
                <p:cNvSpPr/>
                <p:nvPr/>
              </p:nvSpPr>
              <p:spPr>
                <a:xfrm>
                  <a:off x="78481" y="-823048"/>
                  <a:ext cx="6753766" cy="7530382"/>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a:effectLst/>
              </p:spPr>
              <p:txBody>
                <a:bodyPr/>
                <a:lstStyle/>
                <a:p>
                  <a:endParaRPr lang="en-GB"/>
                </a:p>
              </p:txBody>
            </p:sp>
          </p:grpSp>
        </p:grpSp>
      </p:grpSp>
      <p:sp>
        <p:nvSpPr>
          <p:cNvPr id="22" name="Freeform 3"/>
          <p:cNvSpPr/>
          <p:nvPr/>
        </p:nvSpPr>
        <p:spPr>
          <a:xfrm>
            <a:off x="1532837" y="623626"/>
            <a:ext cx="3083696" cy="3088441"/>
          </a:xfrm>
          <a:custGeom>
            <a:avLst/>
            <a:gdLst/>
            <a:ahLst/>
            <a:cxnLst/>
            <a:rect l="l" t="t" r="r" b="b"/>
            <a:pathLst>
              <a:path w="5137502" h="5137502">
                <a:moveTo>
                  <a:pt x="0" y="0"/>
                </a:moveTo>
                <a:lnTo>
                  <a:pt x="5137502" y="0"/>
                </a:lnTo>
                <a:lnTo>
                  <a:pt x="5137502" y="5137502"/>
                </a:lnTo>
                <a:lnTo>
                  <a:pt x="0" y="51375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grpSp>
        <p:nvGrpSpPr>
          <p:cNvPr id="2" name="Group 2"/>
          <p:cNvGrpSpPr/>
          <p:nvPr/>
        </p:nvGrpSpPr>
        <p:grpSpPr>
          <a:xfrm>
            <a:off x="2019206" y="1179174"/>
            <a:ext cx="2093285" cy="21039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3" name="Group 16"/>
          <p:cNvGrpSpPr/>
          <p:nvPr/>
        </p:nvGrpSpPr>
        <p:grpSpPr>
          <a:xfrm>
            <a:off x="2150358" y="1315734"/>
            <a:ext cx="1830980" cy="1833790"/>
            <a:chOff x="0" y="0"/>
            <a:chExt cx="6350000" cy="6349975"/>
          </a:xfrm>
          <a:blipFill>
            <a:blip r:embed="rId6"/>
            <a:stretch>
              <a:fillRect/>
            </a:stretch>
          </a:blipFill>
        </p:grpSpPr>
        <p:sp>
          <p:nvSpPr>
            <p:cNvPr id="24" name="Freeform 1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en-GB"/>
            </a:p>
          </p:txBody>
        </p:sp>
      </p:grpSp>
      <p:sp>
        <p:nvSpPr>
          <p:cNvPr id="25" name="TextBox 11"/>
          <p:cNvSpPr txBox="1"/>
          <p:nvPr/>
        </p:nvSpPr>
        <p:spPr>
          <a:xfrm>
            <a:off x="2019206" y="3342341"/>
            <a:ext cx="1912515" cy="457498"/>
          </a:xfrm>
          <a:prstGeom prst="rect">
            <a:avLst/>
          </a:prstGeom>
        </p:spPr>
        <p:txBody>
          <a:bodyPr lIns="0" tIns="0" rIns="0" bIns="0" rtlCol="0" anchor="t">
            <a:spAutoFit/>
          </a:bodyPr>
          <a:lstStyle/>
          <a:p>
            <a:pPr algn="ctr">
              <a:lnSpc>
                <a:spcPts val="3948"/>
              </a:lnSpc>
              <a:spcBef>
                <a:spcPct val="0"/>
              </a:spcBef>
            </a:pPr>
            <a:r>
              <a:rPr lang="en-US" sz="2820" dirty="0">
                <a:solidFill>
                  <a:srgbClr val="377BCD"/>
                </a:solidFill>
                <a:latin typeface="Poppins Ultra-Bold"/>
              </a:rPr>
              <a:t>Group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7881" y="541936"/>
            <a:ext cx="3743479" cy="530301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a:ln w="152400" cap="sq">
              <a:solidFill>
                <a:srgbClr val="1B2C4E"/>
              </a:solidFill>
              <a:prstDash val="solid"/>
              <a:miter/>
            </a:ln>
          </p:spPr>
          <p:txBody>
            <a:bodyPr/>
            <a:lstStyle/>
            <a:p>
              <a:endParaRPr lang="en-GB"/>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8622969" y="1449928"/>
            <a:ext cx="2903112" cy="161184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8462052" y="4351094"/>
            <a:ext cx="3258712" cy="14718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10" name="TextBox 1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685996" y="4105260"/>
            <a:ext cx="3359132" cy="147186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13" name="TextBox 13"/>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766093" y="1447213"/>
            <a:ext cx="3206732" cy="14607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16" name="TextBox 16"/>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8" name="TextBox 18"/>
          <p:cNvSpPr txBox="1"/>
          <p:nvPr/>
        </p:nvSpPr>
        <p:spPr>
          <a:xfrm>
            <a:off x="7426405" y="364279"/>
            <a:ext cx="5296239" cy="767518"/>
          </a:xfrm>
          <a:prstGeom prst="rect">
            <a:avLst/>
          </a:prstGeom>
        </p:spPr>
        <p:txBody>
          <a:bodyPr wrap="square" lIns="0" tIns="0" rIns="0" bIns="0" rtlCol="0" anchor="t">
            <a:spAutoFit/>
          </a:bodyPr>
          <a:lstStyle/>
          <a:p>
            <a:pPr algn="ctr">
              <a:lnSpc>
                <a:spcPts val="6675"/>
              </a:lnSpc>
              <a:spcBef>
                <a:spcPct val="0"/>
              </a:spcBef>
            </a:pPr>
            <a:r>
              <a:rPr lang="en-US" sz="3200" dirty="0">
                <a:solidFill>
                  <a:srgbClr val="0E4D8D"/>
                </a:solidFill>
                <a:latin typeface="Papyrus" panose="03070502060502030205" pitchFamily="66" charset="0"/>
              </a:rPr>
              <a:t>Helpful</a:t>
            </a:r>
          </a:p>
        </p:txBody>
      </p:sp>
      <p:sp>
        <p:nvSpPr>
          <p:cNvPr id="19" name="TextBox 19"/>
          <p:cNvSpPr txBox="1"/>
          <p:nvPr/>
        </p:nvSpPr>
        <p:spPr>
          <a:xfrm>
            <a:off x="7752821" y="1644270"/>
            <a:ext cx="3302000" cy="971869"/>
          </a:xfrm>
          <a:prstGeom prst="rect">
            <a:avLst/>
          </a:prstGeom>
        </p:spPr>
        <p:txBody>
          <a:bodyPr wrap="square" lIns="0" tIns="0" rIns="0" bIns="0" rtlCol="0" anchor="t">
            <a:spAutoFit/>
          </a:bodyPr>
          <a:lstStyle/>
          <a:p>
            <a:pPr algn="r">
              <a:lnSpc>
                <a:spcPts val="2633"/>
              </a:lnSpc>
              <a:spcBef>
                <a:spcPct val="0"/>
              </a:spcBef>
            </a:pPr>
            <a:r>
              <a:rPr lang="en-US" sz="1881" dirty="0">
                <a:solidFill>
                  <a:schemeClr val="bg1"/>
                </a:solidFill>
                <a:latin typeface="Poppins Ultra-Bold"/>
              </a:rPr>
              <a:t>Structure</a:t>
            </a:r>
          </a:p>
          <a:p>
            <a:pPr algn="r">
              <a:lnSpc>
                <a:spcPts val="2633"/>
              </a:lnSpc>
              <a:spcBef>
                <a:spcPct val="0"/>
              </a:spcBef>
            </a:pPr>
            <a:r>
              <a:rPr lang="en-US" sz="1881" dirty="0">
                <a:solidFill>
                  <a:schemeClr val="bg1"/>
                </a:solidFill>
                <a:latin typeface="Poppins Ultra-Bold"/>
              </a:rPr>
              <a:t>Predictability</a:t>
            </a:r>
          </a:p>
          <a:p>
            <a:pPr algn="r">
              <a:lnSpc>
                <a:spcPts val="2633"/>
              </a:lnSpc>
              <a:spcBef>
                <a:spcPct val="0"/>
              </a:spcBef>
            </a:pPr>
            <a:r>
              <a:rPr lang="en-US" sz="1881" dirty="0">
                <a:solidFill>
                  <a:schemeClr val="bg1"/>
                </a:solidFill>
                <a:latin typeface="Poppins Ultra-Bold"/>
              </a:rPr>
              <a:t>Not Constraining</a:t>
            </a:r>
          </a:p>
        </p:txBody>
      </p:sp>
      <p:sp>
        <p:nvSpPr>
          <p:cNvPr id="20" name="TextBox 20"/>
          <p:cNvSpPr txBox="1"/>
          <p:nvPr/>
        </p:nvSpPr>
        <p:spPr>
          <a:xfrm>
            <a:off x="1664830" y="4270291"/>
            <a:ext cx="2307995" cy="305020"/>
          </a:xfrm>
          <a:prstGeom prst="rect">
            <a:avLst/>
          </a:prstGeom>
        </p:spPr>
        <p:txBody>
          <a:bodyPr lIns="0" tIns="0" rIns="0" bIns="0" rtlCol="0" anchor="t">
            <a:spAutoFit/>
          </a:bodyPr>
          <a:lstStyle/>
          <a:p>
            <a:pPr algn="r">
              <a:lnSpc>
                <a:spcPts val="2633"/>
              </a:lnSpc>
              <a:spcBef>
                <a:spcPct val="0"/>
              </a:spcBef>
            </a:pPr>
            <a:endParaRPr lang="en-US" sz="1881" dirty="0">
              <a:solidFill>
                <a:schemeClr val="bg1"/>
              </a:solidFill>
              <a:latin typeface="Poppins Ultra-Bold"/>
            </a:endParaRPr>
          </a:p>
        </p:txBody>
      </p:sp>
      <p:sp>
        <p:nvSpPr>
          <p:cNvPr id="21" name="TextBox 21"/>
          <p:cNvSpPr txBox="1"/>
          <p:nvPr/>
        </p:nvSpPr>
        <p:spPr>
          <a:xfrm>
            <a:off x="1130897" y="1803434"/>
            <a:ext cx="2851707" cy="638445"/>
          </a:xfrm>
          <a:prstGeom prst="rect">
            <a:avLst/>
          </a:prstGeom>
        </p:spPr>
        <p:txBody>
          <a:bodyPr lIns="0" tIns="0" rIns="0" bIns="0" rtlCol="0" anchor="t">
            <a:spAutoFit/>
          </a:bodyPr>
          <a:lstStyle/>
          <a:p>
            <a:pPr>
              <a:lnSpc>
                <a:spcPts val="2633"/>
              </a:lnSpc>
              <a:spcBef>
                <a:spcPct val="0"/>
              </a:spcBef>
            </a:pPr>
            <a:r>
              <a:rPr lang="en-US" sz="1881" dirty="0">
                <a:solidFill>
                  <a:schemeClr val="bg1"/>
                </a:solidFill>
                <a:latin typeface="Poppins Ultra-Bold"/>
              </a:rPr>
              <a:t>Psychological Safety</a:t>
            </a:r>
          </a:p>
          <a:p>
            <a:pPr>
              <a:lnSpc>
                <a:spcPts val="2633"/>
              </a:lnSpc>
              <a:spcBef>
                <a:spcPct val="0"/>
              </a:spcBef>
            </a:pPr>
            <a:r>
              <a:rPr lang="en-US" sz="1881" dirty="0">
                <a:solidFill>
                  <a:schemeClr val="bg1"/>
                </a:solidFill>
                <a:latin typeface="Poppins Ultra-Bold"/>
              </a:rPr>
              <a:t>Trust</a:t>
            </a:r>
          </a:p>
        </p:txBody>
      </p:sp>
      <p:sp>
        <p:nvSpPr>
          <p:cNvPr id="22" name="TextBox 22"/>
          <p:cNvSpPr txBox="1"/>
          <p:nvPr/>
        </p:nvSpPr>
        <p:spPr>
          <a:xfrm>
            <a:off x="9193277" y="4684068"/>
            <a:ext cx="2307995" cy="971869"/>
          </a:xfrm>
          <a:prstGeom prst="rect">
            <a:avLst/>
          </a:prstGeom>
        </p:spPr>
        <p:txBody>
          <a:bodyPr lIns="0" tIns="0" rIns="0" bIns="0" rtlCol="0" anchor="t">
            <a:spAutoFit/>
          </a:bodyPr>
          <a:lstStyle/>
          <a:p>
            <a:pPr>
              <a:lnSpc>
                <a:spcPts val="2633"/>
              </a:lnSpc>
              <a:spcBef>
                <a:spcPct val="0"/>
              </a:spcBef>
            </a:pPr>
            <a:r>
              <a:rPr lang="en-US" sz="1881" dirty="0">
                <a:solidFill>
                  <a:schemeClr val="bg1"/>
                </a:solidFill>
                <a:latin typeface="Poppins Ultra-Bold"/>
              </a:rPr>
              <a:t>Shared Goal</a:t>
            </a:r>
          </a:p>
          <a:p>
            <a:pPr>
              <a:lnSpc>
                <a:spcPts val="2633"/>
              </a:lnSpc>
              <a:spcBef>
                <a:spcPct val="0"/>
              </a:spcBef>
            </a:pPr>
            <a:r>
              <a:rPr lang="en-US" sz="1881" dirty="0">
                <a:solidFill>
                  <a:schemeClr val="bg1"/>
                </a:solidFill>
                <a:latin typeface="Poppins Ultra-Bold"/>
              </a:rPr>
              <a:t>Buy in – </a:t>
            </a:r>
            <a:r>
              <a:rPr lang="en-US" sz="1881" dirty="0" err="1">
                <a:solidFill>
                  <a:schemeClr val="bg1"/>
                </a:solidFill>
                <a:latin typeface="Poppins Ultra-Bold"/>
              </a:rPr>
              <a:t>Beig</a:t>
            </a:r>
            <a:r>
              <a:rPr lang="en-US" sz="1881" dirty="0">
                <a:solidFill>
                  <a:schemeClr val="bg1"/>
                </a:solidFill>
                <a:latin typeface="Poppins Ultra-Bold"/>
              </a:rPr>
              <a:t> Purposeful</a:t>
            </a:r>
          </a:p>
        </p:txBody>
      </p:sp>
      <p:sp>
        <p:nvSpPr>
          <p:cNvPr id="29" name="TextBox 28"/>
          <p:cNvSpPr txBox="1"/>
          <p:nvPr/>
        </p:nvSpPr>
        <p:spPr>
          <a:xfrm>
            <a:off x="4932774" y="1020508"/>
            <a:ext cx="2629405" cy="3702873"/>
          </a:xfrm>
          <a:prstGeom prst="rect">
            <a:avLst/>
          </a:prstGeom>
          <a:noFill/>
        </p:spPr>
        <p:txBody>
          <a:bodyPr wrap="square" rtlCol="0">
            <a:spAutoFit/>
          </a:bodyPr>
          <a:lstStyle/>
          <a:p>
            <a:r>
              <a:rPr lang="en-GB" sz="1333" i="1" dirty="0">
                <a:solidFill>
                  <a:schemeClr val="bg1"/>
                </a:solidFill>
                <a:latin typeface="Corbel" panose="020B0503020204020204" pitchFamily="34" charset="0"/>
              </a:rPr>
              <a:t>“</a:t>
            </a:r>
            <a:r>
              <a:rPr lang="en-GB" sz="2133" i="1" dirty="0">
                <a:solidFill>
                  <a:schemeClr val="bg1"/>
                </a:solidFill>
                <a:latin typeface="Corbel" panose="020B0503020204020204" pitchFamily="34" charset="0"/>
              </a:rPr>
              <a:t>The quality of everything we do depends on the quality of the thinking we do first</a:t>
            </a:r>
            <a:r>
              <a:rPr lang="en-GB" sz="2133" dirty="0">
                <a:solidFill>
                  <a:schemeClr val="bg1"/>
                </a:solidFill>
                <a:latin typeface="Corbel" panose="020B0503020204020204" pitchFamily="34" charset="0"/>
              </a:rPr>
              <a:t/>
            </a:r>
            <a:br>
              <a:rPr lang="en-GB" sz="2133" dirty="0">
                <a:solidFill>
                  <a:schemeClr val="bg1"/>
                </a:solidFill>
                <a:latin typeface="Corbel" panose="020B0503020204020204" pitchFamily="34" charset="0"/>
              </a:rPr>
            </a:br>
            <a:r>
              <a:rPr lang="en-GB" sz="2133" i="1" dirty="0">
                <a:solidFill>
                  <a:schemeClr val="bg1"/>
                </a:solidFill>
                <a:latin typeface="Corbel" panose="020B0503020204020204" pitchFamily="34" charset="0"/>
              </a:rPr>
              <a:t>The quality of our thinking depends on the way we treat each other while we are thinking.” (Nancy Kline, Time to Think.)</a:t>
            </a:r>
            <a:endParaRPr lang="en-GB" sz="2133" dirty="0"/>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0475" y="4623468"/>
            <a:ext cx="1311067" cy="1254978"/>
          </a:xfrm>
          <a:prstGeom prst="rect">
            <a:avLst/>
          </a:prstGeom>
        </p:spPr>
      </p:pic>
      <p:sp>
        <p:nvSpPr>
          <p:cNvPr id="31" name="TextBox 18"/>
          <p:cNvSpPr txBox="1"/>
          <p:nvPr/>
        </p:nvSpPr>
        <p:spPr>
          <a:xfrm>
            <a:off x="-206704" y="432912"/>
            <a:ext cx="5296239" cy="767518"/>
          </a:xfrm>
          <a:prstGeom prst="rect">
            <a:avLst/>
          </a:prstGeom>
        </p:spPr>
        <p:txBody>
          <a:bodyPr wrap="square" lIns="0" tIns="0" rIns="0" bIns="0" rtlCol="0" anchor="t">
            <a:spAutoFit/>
          </a:bodyPr>
          <a:lstStyle/>
          <a:p>
            <a:pPr algn="ctr">
              <a:lnSpc>
                <a:spcPts val="6675"/>
              </a:lnSpc>
              <a:spcBef>
                <a:spcPct val="0"/>
              </a:spcBef>
            </a:pPr>
            <a:r>
              <a:rPr lang="en-US" sz="3200" dirty="0">
                <a:solidFill>
                  <a:srgbClr val="0E4D8D"/>
                </a:solidFill>
                <a:latin typeface="Papyrus" panose="03070502060502030205" pitchFamily="66" charset="0"/>
              </a:rPr>
              <a:t>Non-Negotiables</a:t>
            </a:r>
          </a:p>
        </p:txBody>
      </p:sp>
      <p:sp>
        <p:nvSpPr>
          <p:cNvPr id="32" name="TextBox 21"/>
          <p:cNvSpPr txBox="1"/>
          <p:nvPr/>
        </p:nvSpPr>
        <p:spPr>
          <a:xfrm>
            <a:off x="1031255" y="4607109"/>
            <a:ext cx="2851707" cy="638445"/>
          </a:xfrm>
          <a:prstGeom prst="rect">
            <a:avLst/>
          </a:prstGeom>
        </p:spPr>
        <p:txBody>
          <a:bodyPr lIns="0" tIns="0" rIns="0" bIns="0" rtlCol="0" anchor="t">
            <a:spAutoFit/>
          </a:bodyPr>
          <a:lstStyle/>
          <a:p>
            <a:pPr>
              <a:lnSpc>
                <a:spcPts val="2633"/>
              </a:lnSpc>
              <a:spcBef>
                <a:spcPct val="0"/>
              </a:spcBef>
            </a:pPr>
            <a:r>
              <a:rPr lang="en-US" sz="1881" dirty="0">
                <a:solidFill>
                  <a:schemeClr val="bg1"/>
                </a:solidFill>
                <a:latin typeface="Poppins Ultra-Bold"/>
              </a:rPr>
              <a:t>Sticking to agreed rules of engagement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23997" y="574938"/>
            <a:ext cx="6336007" cy="681963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GB"/>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6604000" y="-1261174"/>
            <a:ext cx="6449263" cy="633180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6979379" y="-748239"/>
            <a:ext cx="5461144" cy="5432505"/>
            <a:chOff x="-155483" y="-25222"/>
            <a:chExt cx="6350000" cy="5780903"/>
          </a:xfrm>
          <a:blipFill>
            <a:blip r:embed="rId3"/>
            <a:stretch>
              <a:fillRect/>
            </a:stretch>
          </a:blipFill>
        </p:grpSpPr>
        <p:sp>
          <p:nvSpPr>
            <p:cNvPr id="9" name="Freeform 9"/>
            <p:cNvSpPr/>
            <p:nvPr/>
          </p:nvSpPr>
          <p:spPr>
            <a:xfrm>
              <a:off x="-155483" y="-25222"/>
              <a:ext cx="6350000" cy="5780903"/>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en-GB"/>
            </a:p>
          </p:txBody>
        </p:sp>
      </p:grpSp>
      <p:grpSp>
        <p:nvGrpSpPr>
          <p:cNvPr id="12" name="Group 12"/>
          <p:cNvGrpSpPr/>
          <p:nvPr/>
        </p:nvGrpSpPr>
        <p:grpSpPr>
          <a:xfrm>
            <a:off x="7315201" y="4884909"/>
            <a:ext cx="3338751" cy="2879880"/>
            <a:chOff x="76200" y="-66732"/>
            <a:chExt cx="942309" cy="812800"/>
          </a:xfrm>
        </p:grpSpPr>
        <p:sp>
          <p:nvSpPr>
            <p:cNvPr id="13" name="Freeform 13"/>
            <p:cNvSpPr/>
            <p:nvPr/>
          </p:nvSpPr>
          <p:spPr>
            <a:xfrm>
              <a:off x="205709" y="-6673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60000"/>
                <a:lumOff val="40000"/>
              </a:schemeClr>
            </a:solidFill>
            <a:ln>
              <a:solidFill>
                <a:schemeClr val="tx2">
                  <a:lumMod val="60000"/>
                  <a:lumOff val="40000"/>
                </a:schemeClr>
              </a:solidFill>
            </a:ln>
          </p:spPr>
          <p:txBody>
            <a:bodyPr/>
            <a:lstStyle/>
            <a:p>
              <a:endParaRPr lang="en-GB"/>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5" name="TextBox 8"/>
          <p:cNvSpPr txBox="1"/>
          <p:nvPr/>
        </p:nvSpPr>
        <p:spPr>
          <a:xfrm>
            <a:off x="203201" y="579586"/>
            <a:ext cx="7123295" cy="725711"/>
          </a:xfrm>
          <a:prstGeom prst="rect">
            <a:avLst/>
          </a:prstGeom>
        </p:spPr>
        <p:txBody>
          <a:bodyPr wrap="square" lIns="0" tIns="0" rIns="0" bIns="0" rtlCol="0" anchor="t">
            <a:spAutoFit/>
          </a:bodyPr>
          <a:lstStyle/>
          <a:p>
            <a:pPr>
              <a:lnSpc>
                <a:spcPts val="6202"/>
              </a:lnSpc>
              <a:spcBef>
                <a:spcPct val="0"/>
              </a:spcBef>
            </a:pPr>
            <a:r>
              <a:rPr lang="en-US" sz="4430" dirty="0">
                <a:solidFill>
                  <a:srgbClr val="0E4D8D"/>
                </a:solidFill>
                <a:latin typeface="Poppins Ultra-Bold"/>
              </a:rPr>
              <a:t>Different Perspectives</a:t>
            </a:r>
          </a:p>
        </p:txBody>
      </p:sp>
      <p:sp>
        <p:nvSpPr>
          <p:cNvPr id="16" name="TextBox 8"/>
          <p:cNvSpPr txBox="1"/>
          <p:nvPr/>
        </p:nvSpPr>
        <p:spPr>
          <a:xfrm>
            <a:off x="141146" y="3477569"/>
            <a:ext cx="7434157" cy="725711"/>
          </a:xfrm>
          <a:prstGeom prst="rect">
            <a:avLst/>
          </a:prstGeom>
        </p:spPr>
        <p:txBody>
          <a:bodyPr wrap="square" lIns="0" tIns="0" rIns="0" bIns="0" rtlCol="0" anchor="t">
            <a:spAutoFit/>
          </a:bodyPr>
          <a:lstStyle/>
          <a:p>
            <a:pPr>
              <a:lnSpc>
                <a:spcPts val="6202"/>
              </a:lnSpc>
              <a:spcBef>
                <a:spcPct val="0"/>
              </a:spcBef>
            </a:pPr>
            <a:r>
              <a:rPr lang="en-US" sz="4430" dirty="0">
                <a:solidFill>
                  <a:schemeClr val="tx2">
                    <a:lumMod val="75000"/>
                  </a:schemeClr>
                </a:solidFill>
                <a:latin typeface="Poppins Ultra-Bold"/>
              </a:rPr>
              <a:t>Reflective Discussion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6230233"/>
            <a:ext cx="2451442" cy="527123"/>
          </a:xfrm>
          <a:prstGeom prst="rect">
            <a:avLst/>
          </a:prstGeom>
        </p:spPr>
      </p:pic>
      <p:sp>
        <p:nvSpPr>
          <p:cNvPr id="10" name="TextBox 9"/>
          <p:cNvSpPr txBox="1"/>
          <p:nvPr/>
        </p:nvSpPr>
        <p:spPr>
          <a:xfrm>
            <a:off x="280472" y="1374675"/>
            <a:ext cx="4937224" cy="2308324"/>
          </a:xfrm>
          <a:prstGeom prst="rect">
            <a:avLst/>
          </a:prstGeom>
          <a:noFill/>
        </p:spPr>
        <p:txBody>
          <a:bodyPr wrap="square" rtlCol="0">
            <a:spAutoFit/>
          </a:bodyPr>
          <a:lstStyle/>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Different Viewpoints </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Diversity of experience, background, approach</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Thinking happens between group members</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Support Curiosity </a:t>
            </a:r>
          </a:p>
          <a:p>
            <a:pPr marL="190510" indent="-190510">
              <a:buFont typeface="Arial" panose="020B0604020202020204" pitchFamily="34" charset="0"/>
              <a:buChar char="•"/>
            </a:pPr>
            <a:endParaRPr lang="en-GB" sz="1200" dirty="0"/>
          </a:p>
          <a:p>
            <a:pPr marL="190510" indent="-190510">
              <a:buFont typeface="Arial" panose="020B0604020202020204" pitchFamily="34" charset="0"/>
              <a:buChar char="•"/>
            </a:pPr>
            <a:endParaRPr lang="en-GB" sz="1200" dirty="0"/>
          </a:p>
        </p:txBody>
      </p:sp>
      <p:sp>
        <p:nvSpPr>
          <p:cNvPr id="18" name="TextBox 17"/>
          <p:cNvSpPr txBox="1"/>
          <p:nvPr/>
        </p:nvSpPr>
        <p:spPr>
          <a:xfrm>
            <a:off x="525765" y="4231969"/>
            <a:ext cx="5859613" cy="2123658"/>
          </a:xfrm>
          <a:prstGeom prst="rect">
            <a:avLst/>
          </a:prstGeom>
          <a:noFill/>
        </p:spPr>
        <p:txBody>
          <a:bodyPr wrap="square" rtlCol="0">
            <a:spAutoFit/>
          </a:bodyPr>
          <a:lstStyle/>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Time to think, think aloud and reflect collectively</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Consider different options</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Practice sitting back and listen to others</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Promotes Emotional Intelligence</a:t>
            </a:r>
          </a:p>
          <a:p>
            <a:pPr marL="190510" indent="-190510">
              <a:lnSpc>
                <a:spcPct val="150000"/>
              </a:lnSpc>
              <a:buFont typeface="Arial" panose="020B0604020202020204" pitchFamily="34" charset="0"/>
              <a:buChar char="•"/>
            </a:pPr>
            <a:r>
              <a:rPr lang="en-GB" sz="1600" dirty="0">
                <a:latin typeface="Poppins" panose="020B0604020202020204" charset="0"/>
                <a:cs typeface="Poppins" panose="020B0604020202020204" charset="0"/>
              </a:rPr>
              <a:t>Grow your group – Build your system</a:t>
            </a:r>
          </a:p>
          <a:p>
            <a:pPr marL="190510" indent="-190510">
              <a:buFont typeface="Arial" panose="020B0604020202020204" pitchFamily="34" charset="0"/>
              <a:buChar char="•"/>
            </a:pPr>
            <a:endParaRPr lang="en-GB" sz="1200" dirty="0"/>
          </a:p>
        </p:txBody>
      </p:sp>
      <p:pic>
        <p:nvPicPr>
          <p:cNvPr id="20" name="Picture 19"/>
          <p:cNvPicPr>
            <a:picLocks noChangeAspect="1"/>
          </p:cNvPicPr>
          <p:nvPr/>
        </p:nvPicPr>
        <p:blipFill>
          <a:blip r:embed="rId5"/>
          <a:stretch>
            <a:fillRect/>
          </a:stretch>
        </p:blipFill>
        <p:spPr>
          <a:xfrm>
            <a:off x="8636983" y="5178587"/>
            <a:ext cx="977002" cy="1333573"/>
          </a:xfrm>
          <a:prstGeom prst="rect">
            <a:avLst/>
          </a:prstGeom>
        </p:spPr>
      </p:pic>
      <p:sp>
        <p:nvSpPr>
          <p:cNvPr id="19" name="TextBox 18"/>
          <p:cNvSpPr txBox="1"/>
          <p:nvPr/>
        </p:nvSpPr>
        <p:spPr>
          <a:xfrm>
            <a:off x="7905802" y="6110997"/>
            <a:ext cx="2358058" cy="461665"/>
          </a:xfrm>
          <a:prstGeom prst="rect">
            <a:avLst/>
          </a:prstGeom>
          <a:noFill/>
        </p:spPr>
        <p:txBody>
          <a:bodyPr wrap="square" rtlCol="0">
            <a:spAutoFit/>
          </a:bodyPr>
          <a:lstStyle/>
          <a:p>
            <a:r>
              <a:rPr lang="en-GB" sz="1200" dirty="0"/>
              <a:t>Professional Development </a:t>
            </a:r>
          </a:p>
          <a:p>
            <a:r>
              <a:rPr lang="en-GB" sz="1200" dirty="0"/>
              <a:t>Function</a:t>
            </a:r>
          </a:p>
        </p:txBody>
      </p:sp>
      <p:sp>
        <p:nvSpPr>
          <p:cNvPr id="21" name="TextBox 8"/>
          <p:cNvSpPr txBox="1"/>
          <p:nvPr/>
        </p:nvSpPr>
        <p:spPr>
          <a:xfrm>
            <a:off x="7872303" y="2982189"/>
            <a:ext cx="5410200" cy="725711"/>
          </a:xfrm>
          <a:prstGeom prst="rect">
            <a:avLst/>
          </a:prstGeom>
        </p:spPr>
        <p:txBody>
          <a:bodyPr lIns="0" tIns="0" rIns="0" bIns="0" rtlCol="0" anchor="t">
            <a:spAutoFit/>
          </a:bodyPr>
          <a:lstStyle/>
          <a:p>
            <a:pPr>
              <a:lnSpc>
                <a:spcPts val="6202"/>
              </a:lnSpc>
              <a:spcBef>
                <a:spcPct val="0"/>
              </a:spcBef>
            </a:pPr>
            <a:r>
              <a:rPr lang="en-US" sz="4430" dirty="0">
                <a:solidFill>
                  <a:schemeClr val="bg1"/>
                </a:solidFill>
                <a:latin typeface="Poppins Ultra-Bold"/>
              </a:rPr>
              <a:t>New Learning</a:t>
            </a:r>
          </a:p>
        </p:txBody>
      </p:sp>
      <p:sp>
        <p:nvSpPr>
          <p:cNvPr id="11" name="TextBox 10"/>
          <p:cNvSpPr txBox="1"/>
          <p:nvPr/>
        </p:nvSpPr>
        <p:spPr>
          <a:xfrm>
            <a:off x="2756899" y="6324343"/>
            <a:ext cx="4313019" cy="646331"/>
          </a:xfrm>
          <a:prstGeom prst="rect">
            <a:avLst/>
          </a:prstGeom>
          <a:noFill/>
        </p:spPr>
        <p:txBody>
          <a:bodyPr wrap="square" rtlCol="0">
            <a:spAutoFit/>
          </a:bodyPr>
          <a:lstStyle/>
          <a:p>
            <a:r>
              <a:rPr lang="en-GB" sz="1200" dirty="0" err="1"/>
              <a:t>Beddoe</a:t>
            </a:r>
            <a:r>
              <a:rPr lang="en-GB" sz="1200" dirty="0"/>
              <a:t> &amp; Davys, 2016; Morrison, 2005; Davys and </a:t>
            </a:r>
            <a:r>
              <a:rPr lang="en-GB" sz="1200" dirty="0" err="1"/>
              <a:t>Beddoe</a:t>
            </a:r>
            <a:r>
              <a:rPr lang="en-GB" sz="1200" dirty="0"/>
              <a:t>, 2010</a:t>
            </a:r>
          </a:p>
          <a:p>
            <a:endParaRPr lang="en-GB" sz="1200" dirty="0"/>
          </a:p>
          <a:p>
            <a:endParaRPr lang="en-GB" sz="1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84073" y="5014703"/>
            <a:ext cx="4333871" cy="43338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GB"/>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1726837" y="477681"/>
            <a:ext cx="4333871" cy="43338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8" name="TextBox 8"/>
          <p:cNvSpPr txBox="1"/>
          <p:nvPr/>
        </p:nvSpPr>
        <p:spPr>
          <a:xfrm>
            <a:off x="3045446" y="185267"/>
            <a:ext cx="7790919" cy="1520801"/>
          </a:xfrm>
          <a:prstGeom prst="rect">
            <a:avLst/>
          </a:prstGeom>
        </p:spPr>
        <p:txBody>
          <a:bodyPr wrap="square" lIns="0" tIns="0" rIns="0" bIns="0" rtlCol="0" anchor="t">
            <a:spAutoFit/>
          </a:bodyPr>
          <a:lstStyle/>
          <a:p>
            <a:pPr algn="r">
              <a:lnSpc>
                <a:spcPts val="6202"/>
              </a:lnSpc>
              <a:spcBef>
                <a:spcPct val="0"/>
              </a:spcBef>
            </a:pPr>
            <a:r>
              <a:rPr lang="en-US" sz="4430" dirty="0">
                <a:solidFill>
                  <a:srgbClr val="0E4D8D"/>
                </a:solidFill>
                <a:latin typeface="Poppins Ultra-Bold"/>
              </a:rPr>
              <a:t>Shared Experience and Empathy </a:t>
            </a:r>
          </a:p>
        </p:txBody>
      </p:sp>
      <p:grpSp>
        <p:nvGrpSpPr>
          <p:cNvPr id="10" name="Group 10"/>
          <p:cNvGrpSpPr/>
          <p:nvPr/>
        </p:nvGrpSpPr>
        <p:grpSpPr>
          <a:xfrm>
            <a:off x="-618590" y="2644617"/>
            <a:ext cx="5090616" cy="5090595"/>
            <a:chOff x="0" y="0"/>
            <a:chExt cx="6350000" cy="6349975"/>
          </a:xfrm>
          <a:blipFill>
            <a:blip r:embed="rId3"/>
            <a:stretch>
              <a:fillRect/>
            </a:stretch>
          </a:blipFill>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en-GB"/>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9600" y="6172201"/>
            <a:ext cx="2451442" cy="527123"/>
          </a:xfrm>
          <a:prstGeom prst="rect">
            <a:avLst/>
          </a:prstGeom>
        </p:spPr>
      </p:pic>
      <p:sp>
        <p:nvSpPr>
          <p:cNvPr id="9" name="TextBox 8"/>
          <p:cNvSpPr txBox="1"/>
          <p:nvPr/>
        </p:nvSpPr>
        <p:spPr>
          <a:xfrm>
            <a:off x="5407022" y="1832310"/>
            <a:ext cx="6096000" cy="3369449"/>
          </a:xfrm>
          <a:prstGeom prst="rect">
            <a:avLst/>
          </a:prstGeom>
          <a:noFill/>
        </p:spPr>
        <p:txBody>
          <a:bodyPr wrap="square" rtlCol="0">
            <a:spAutoFit/>
          </a:bodyPr>
          <a:lstStyle/>
          <a:p>
            <a:pPr>
              <a:lnSpc>
                <a:spcPct val="150000"/>
              </a:lnSpc>
            </a:pPr>
            <a:r>
              <a:rPr lang="en-GB" sz="2133" dirty="0">
                <a:latin typeface="Poppins" panose="020B0604020202020204" charset="0"/>
                <a:cs typeface="Poppins" panose="020B0604020202020204" charset="0"/>
              </a:rPr>
              <a:t>Easier to be understanding of others flaws then our own…</a:t>
            </a:r>
          </a:p>
          <a:p>
            <a:pPr>
              <a:lnSpc>
                <a:spcPct val="150000"/>
              </a:lnSpc>
            </a:pPr>
            <a:r>
              <a:rPr lang="en-GB" sz="2133" dirty="0">
                <a:latin typeface="Poppins" panose="020B0604020202020204" charset="0"/>
                <a:cs typeface="Poppins" panose="020B0604020202020204" charset="0"/>
              </a:rPr>
              <a:t>Practice compassion with others and self The realisation that I’m not on my own</a:t>
            </a:r>
          </a:p>
          <a:p>
            <a:pPr>
              <a:lnSpc>
                <a:spcPct val="150000"/>
              </a:lnSpc>
            </a:pPr>
            <a:r>
              <a:rPr lang="en-GB" sz="2133" dirty="0">
                <a:latin typeface="Poppins" panose="020B0604020202020204" charset="0"/>
                <a:cs typeface="Poppins" panose="020B0604020202020204" charset="0"/>
              </a:rPr>
              <a:t>Collective Hope – “</a:t>
            </a:r>
            <a:r>
              <a:rPr lang="en-GB" sz="1600" b="1" i="1" dirty="0"/>
              <a:t>Hope is the belief the future can be better than today and you have the power to make it so.” C. Hellman</a:t>
            </a:r>
            <a:endParaRPr lang="en-GB" sz="2133" dirty="0">
              <a:latin typeface="Poppins" panose="020B0604020202020204" charset="0"/>
              <a:cs typeface="Poppins" panose="020B0604020202020204" charset="0"/>
            </a:endParaRPr>
          </a:p>
          <a:p>
            <a:pPr>
              <a:lnSpc>
                <a:spcPct val="150000"/>
              </a:lnSpc>
            </a:pPr>
            <a:r>
              <a:rPr lang="en-GB" sz="2133" dirty="0">
                <a:latin typeface="Poppins" panose="020B0604020202020204" charset="0"/>
                <a:cs typeface="Poppins" panose="020B0604020202020204" charset="0"/>
              </a:rPr>
              <a:t>The group holding and containing feelings</a:t>
            </a:r>
          </a:p>
        </p:txBody>
      </p:sp>
      <p:pic>
        <p:nvPicPr>
          <p:cNvPr id="13" name="Picture 12"/>
          <p:cNvPicPr>
            <a:picLocks noChangeAspect="1"/>
          </p:cNvPicPr>
          <p:nvPr/>
        </p:nvPicPr>
        <p:blipFill>
          <a:blip r:embed="rId5"/>
          <a:stretch>
            <a:fillRect/>
          </a:stretch>
        </p:blipFill>
        <p:spPr>
          <a:xfrm>
            <a:off x="254000" y="258497"/>
            <a:ext cx="1263827" cy="844668"/>
          </a:xfrm>
          <a:prstGeom prst="rect">
            <a:avLst/>
          </a:prstGeom>
        </p:spPr>
      </p:pic>
      <p:sp>
        <p:nvSpPr>
          <p:cNvPr id="15" name="TextBox 14"/>
          <p:cNvSpPr txBox="1"/>
          <p:nvPr/>
        </p:nvSpPr>
        <p:spPr>
          <a:xfrm>
            <a:off x="1102608" y="185267"/>
            <a:ext cx="2358058" cy="461665"/>
          </a:xfrm>
          <a:prstGeom prst="rect">
            <a:avLst/>
          </a:prstGeom>
          <a:noFill/>
        </p:spPr>
        <p:txBody>
          <a:bodyPr wrap="square" rtlCol="0">
            <a:spAutoFit/>
          </a:bodyPr>
          <a:lstStyle/>
          <a:p>
            <a:r>
              <a:rPr lang="en-GB" sz="1200" dirty="0"/>
              <a:t>Personal</a:t>
            </a:r>
          </a:p>
          <a:p>
            <a:r>
              <a:rPr lang="en-GB" sz="1200" dirty="0"/>
              <a:t>Function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06111" y="4545753"/>
            <a:ext cx="4333871" cy="43338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4D8D"/>
            </a:solidFill>
          </p:spPr>
          <p:txBody>
            <a:bodyPr/>
            <a:lstStyle/>
            <a:p>
              <a:endParaRPr lang="en-GB"/>
            </a:p>
          </p:txBody>
        </p:sp>
        <p:sp>
          <p:nvSpPr>
            <p:cNvPr id="4" name="TextBox 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1726837" y="477681"/>
            <a:ext cx="4333871" cy="43338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3C8"/>
            </a:solidFill>
          </p:spPr>
          <p:txBody>
            <a:bodyPr/>
            <a:lstStyle/>
            <a:p>
              <a:endParaRPr lang="en-GB"/>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8" name="TextBox 8"/>
          <p:cNvSpPr txBox="1"/>
          <p:nvPr/>
        </p:nvSpPr>
        <p:spPr>
          <a:xfrm>
            <a:off x="4329964" y="137331"/>
            <a:ext cx="7034174" cy="725711"/>
          </a:xfrm>
          <a:prstGeom prst="rect">
            <a:avLst/>
          </a:prstGeom>
        </p:spPr>
        <p:txBody>
          <a:bodyPr wrap="square" lIns="0" tIns="0" rIns="0" bIns="0" rtlCol="0" anchor="t">
            <a:spAutoFit/>
          </a:bodyPr>
          <a:lstStyle/>
          <a:p>
            <a:pPr>
              <a:lnSpc>
                <a:spcPts val="6202"/>
              </a:lnSpc>
              <a:spcBef>
                <a:spcPct val="0"/>
              </a:spcBef>
            </a:pPr>
            <a:r>
              <a:rPr lang="en-US" sz="4430" dirty="0">
                <a:solidFill>
                  <a:srgbClr val="0E4D8D"/>
                </a:solidFill>
                <a:latin typeface="Poppins Ultra-Bold"/>
              </a:rPr>
              <a:t>Problem Solving</a:t>
            </a:r>
          </a:p>
        </p:txBody>
      </p:sp>
      <p:grpSp>
        <p:nvGrpSpPr>
          <p:cNvPr id="10" name="Group 10"/>
          <p:cNvGrpSpPr/>
          <p:nvPr/>
        </p:nvGrpSpPr>
        <p:grpSpPr>
          <a:xfrm>
            <a:off x="-816228" y="2373497"/>
            <a:ext cx="5090616" cy="5090595"/>
            <a:chOff x="0" y="0"/>
            <a:chExt cx="6350000" cy="6349975"/>
          </a:xfrm>
          <a:blipFill dpi="0" rotWithShape="1">
            <a:blip r:embed="rId3"/>
            <a:srcRect/>
            <a:stretch>
              <a:fillRect l="-3000" t="-2000" r="-2000" b="-1000"/>
            </a:stretch>
          </a:blipFill>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grpFill/>
          </p:spPr>
          <p:txBody>
            <a:bodyPr/>
            <a:lstStyle/>
            <a:p>
              <a:endParaRPr lang="en-GB"/>
            </a:p>
          </p:txBody>
        </p:sp>
      </p:gr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9600" y="6172201"/>
            <a:ext cx="2451442" cy="527123"/>
          </a:xfrm>
          <a:prstGeom prst="rect">
            <a:avLst/>
          </a:prstGeom>
        </p:spPr>
      </p:pic>
      <p:sp>
        <p:nvSpPr>
          <p:cNvPr id="13" name="Rectangle 12"/>
          <p:cNvSpPr/>
          <p:nvPr/>
        </p:nvSpPr>
        <p:spPr>
          <a:xfrm>
            <a:off x="5436764" y="3122101"/>
            <a:ext cx="6122190" cy="818044"/>
          </a:xfrm>
          <a:prstGeom prst="rect">
            <a:avLst/>
          </a:prstGeom>
        </p:spPr>
        <p:txBody>
          <a:bodyPr wrap="none">
            <a:spAutoFit/>
          </a:bodyPr>
          <a:lstStyle/>
          <a:p>
            <a:pPr algn="r">
              <a:lnSpc>
                <a:spcPts val="6202"/>
              </a:lnSpc>
              <a:spcBef>
                <a:spcPct val="0"/>
              </a:spcBef>
            </a:pPr>
            <a:r>
              <a:rPr lang="en-US" sz="4430" dirty="0">
                <a:solidFill>
                  <a:srgbClr val="0E4D8D"/>
                </a:solidFill>
                <a:latin typeface="Poppins Ultra-Bold"/>
              </a:rPr>
              <a:t>Inform Decision Making</a:t>
            </a:r>
          </a:p>
        </p:txBody>
      </p:sp>
      <p:sp>
        <p:nvSpPr>
          <p:cNvPr id="15" name="TextBox 14"/>
          <p:cNvSpPr txBox="1"/>
          <p:nvPr/>
        </p:nvSpPr>
        <p:spPr>
          <a:xfrm>
            <a:off x="4329963" y="1033210"/>
            <a:ext cx="6002127" cy="2072042"/>
          </a:xfrm>
          <a:prstGeom prst="rect">
            <a:avLst/>
          </a:prstGeom>
          <a:noFill/>
        </p:spPr>
        <p:txBody>
          <a:bodyPr wrap="square" rtlCol="0">
            <a:spAutoFit/>
          </a:bodyPr>
          <a:lstStyle/>
          <a:p>
            <a:pPr>
              <a:spcBef>
                <a:spcPts val="400"/>
              </a:spcBef>
            </a:pPr>
            <a:r>
              <a:rPr lang="en-GB" sz="2133" dirty="0">
                <a:latin typeface="Poppins" panose="020B0604020202020204" charset="0"/>
                <a:cs typeface="Poppins" panose="020B0604020202020204" charset="0"/>
              </a:rPr>
              <a:t>Discussion issues affecting the team</a:t>
            </a:r>
          </a:p>
          <a:p>
            <a:pPr>
              <a:spcBef>
                <a:spcPts val="400"/>
              </a:spcBef>
            </a:pPr>
            <a:r>
              <a:rPr lang="en-GB" sz="2133" dirty="0">
                <a:latin typeface="Poppins" panose="020B0604020202020204" charset="0"/>
                <a:cs typeface="Poppins" panose="020B0604020202020204" charset="0"/>
              </a:rPr>
              <a:t>Promote team working</a:t>
            </a:r>
          </a:p>
          <a:p>
            <a:pPr>
              <a:spcBef>
                <a:spcPts val="400"/>
              </a:spcBef>
            </a:pPr>
            <a:r>
              <a:rPr lang="en-GB" sz="2133" dirty="0">
                <a:latin typeface="Poppins" panose="020B0604020202020204" charset="0"/>
                <a:cs typeface="Poppins" panose="020B0604020202020204" charset="0"/>
              </a:rPr>
              <a:t>Collective approach to meeting Statutory Functions</a:t>
            </a:r>
          </a:p>
          <a:p>
            <a:pPr>
              <a:spcBef>
                <a:spcPts val="400"/>
              </a:spcBef>
            </a:pPr>
            <a:r>
              <a:rPr lang="en-GB" sz="2133" dirty="0">
                <a:latin typeface="Poppins" panose="020B0604020202020204" charset="0"/>
                <a:cs typeface="Poppins" panose="020B0604020202020204" charset="0"/>
              </a:rPr>
              <a:t>Supporting each other around practice</a:t>
            </a:r>
          </a:p>
          <a:p>
            <a:endParaRPr lang="en-GB" sz="1200" dirty="0"/>
          </a:p>
        </p:txBody>
      </p:sp>
      <p:pic>
        <p:nvPicPr>
          <p:cNvPr id="16" name="Picture 15"/>
          <p:cNvPicPr>
            <a:picLocks noChangeAspect="1"/>
          </p:cNvPicPr>
          <p:nvPr/>
        </p:nvPicPr>
        <p:blipFill rotWithShape="1">
          <a:blip r:embed="rId5"/>
          <a:srcRect b="4407"/>
          <a:stretch/>
        </p:blipFill>
        <p:spPr>
          <a:xfrm>
            <a:off x="0" y="1"/>
            <a:ext cx="1641834" cy="2311400"/>
          </a:xfrm>
          <a:prstGeom prst="rect">
            <a:avLst/>
          </a:prstGeom>
        </p:spPr>
      </p:pic>
      <p:sp>
        <p:nvSpPr>
          <p:cNvPr id="17" name="TextBox 16"/>
          <p:cNvSpPr txBox="1"/>
          <p:nvPr/>
        </p:nvSpPr>
        <p:spPr>
          <a:xfrm>
            <a:off x="604313" y="98656"/>
            <a:ext cx="2358058" cy="461665"/>
          </a:xfrm>
          <a:prstGeom prst="rect">
            <a:avLst/>
          </a:prstGeom>
          <a:noFill/>
        </p:spPr>
        <p:txBody>
          <a:bodyPr wrap="square" rtlCol="0">
            <a:spAutoFit/>
          </a:bodyPr>
          <a:lstStyle/>
          <a:p>
            <a:r>
              <a:rPr lang="en-GB" sz="1200" dirty="0"/>
              <a:t>Organisational </a:t>
            </a:r>
          </a:p>
          <a:p>
            <a:r>
              <a:rPr lang="en-GB" sz="1200" dirty="0"/>
              <a:t>Function</a:t>
            </a:r>
          </a:p>
        </p:txBody>
      </p:sp>
      <p:sp>
        <p:nvSpPr>
          <p:cNvPr id="9" name="TextBox 8"/>
          <p:cNvSpPr txBox="1"/>
          <p:nvPr/>
        </p:nvSpPr>
        <p:spPr>
          <a:xfrm>
            <a:off x="5588000" y="3980556"/>
            <a:ext cx="5446185" cy="1692515"/>
          </a:xfrm>
          <a:prstGeom prst="rect">
            <a:avLst/>
          </a:prstGeom>
          <a:noFill/>
        </p:spPr>
        <p:txBody>
          <a:bodyPr wrap="square" rtlCol="0">
            <a:spAutoFit/>
          </a:bodyPr>
          <a:lstStyle/>
          <a:p>
            <a:pPr>
              <a:spcBef>
                <a:spcPts val="400"/>
              </a:spcBef>
            </a:pPr>
            <a:r>
              <a:rPr lang="en-GB" sz="2133" dirty="0">
                <a:latin typeface="Poppins" panose="020B0604020202020204" charset="0"/>
                <a:cs typeface="Poppins" panose="020B0604020202020204" charset="0"/>
              </a:rPr>
              <a:t>Case and Clinical Discussions</a:t>
            </a:r>
          </a:p>
          <a:p>
            <a:pPr>
              <a:spcBef>
                <a:spcPts val="400"/>
              </a:spcBef>
            </a:pPr>
            <a:r>
              <a:rPr lang="en-GB" sz="2133" dirty="0">
                <a:latin typeface="Poppins" panose="020B0604020202020204" charset="0"/>
                <a:cs typeface="Poppins" panose="020B0604020202020204" charset="0"/>
              </a:rPr>
              <a:t>Group work / Group Care settings</a:t>
            </a:r>
          </a:p>
          <a:p>
            <a:pPr>
              <a:spcBef>
                <a:spcPts val="400"/>
              </a:spcBef>
            </a:pPr>
            <a:r>
              <a:rPr lang="en-GB" sz="2133" dirty="0">
                <a:latin typeface="Poppins" panose="020B0604020202020204" charset="0"/>
                <a:cs typeface="Poppins" panose="020B0604020202020204" charset="0"/>
              </a:rPr>
              <a:t>Multi Disciplinary setting</a:t>
            </a:r>
          </a:p>
          <a:p>
            <a:endParaRPr lang="en-GB" sz="2133" dirty="0">
              <a:latin typeface="Poppins" panose="020B0604020202020204" charset="0"/>
              <a:cs typeface="Poppins" panose="020B0604020202020204" charset="0"/>
            </a:endParaRPr>
          </a:p>
          <a:p>
            <a:endParaRPr lang="en-GB" sz="1200" dirty="0"/>
          </a:p>
        </p:txBody>
      </p:sp>
    </p:spTree>
    <p:extLst>
      <p:ext uri="{BB962C8B-B14F-4D97-AF65-F5344CB8AC3E}">
        <p14:creationId xmlns:p14="http://schemas.microsoft.com/office/powerpoint/2010/main" val="2104808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8367" y="1271451"/>
            <a:ext cx="2570017" cy="2552929"/>
            <a:chOff x="0" y="0"/>
            <a:chExt cx="812800" cy="807396"/>
          </a:xfrm>
        </p:grpSpPr>
        <p:sp>
          <p:nvSpPr>
            <p:cNvPr id="3" name="Freeform 3"/>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GB"/>
            </a:p>
          </p:txBody>
        </p:sp>
        <p:sp>
          <p:nvSpPr>
            <p:cNvPr id="4" name="TextBox 4"/>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a:off x="535329" y="1271452"/>
            <a:ext cx="3803473" cy="4151209"/>
            <a:chOff x="0" y="0"/>
            <a:chExt cx="812800" cy="807396"/>
          </a:xfrm>
        </p:grpSpPr>
        <p:sp>
          <p:nvSpPr>
            <p:cNvPr id="6" name="Freeform 6"/>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7" name="TextBox 7"/>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a:off x="1610998" y="401020"/>
            <a:ext cx="726033" cy="721206"/>
            <a:chOff x="0" y="0"/>
            <a:chExt cx="812800" cy="807396"/>
          </a:xfrm>
        </p:grpSpPr>
        <p:sp>
          <p:nvSpPr>
            <p:cNvPr id="9" name="Freeform 9"/>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10" name="TextBox 10"/>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957082" y="4895736"/>
            <a:ext cx="2570017" cy="2552929"/>
            <a:chOff x="0" y="0"/>
            <a:chExt cx="812800" cy="807396"/>
          </a:xfrm>
        </p:grpSpPr>
        <p:sp>
          <p:nvSpPr>
            <p:cNvPr id="12" name="Freeform 12"/>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E4D8D"/>
            </a:solidFill>
          </p:spPr>
          <p:txBody>
            <a:bodyPr/>
            <a:lstStyle/>
            <a:p>
              <a:endParaRPr lang="en-GB"/>
            </a:p>
          </p:txBody>
        </p:sp>
        <p:sp>
          <p:nvSpPr>
            <p:cNvPr id="13" name="TextBox 13"/>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grpSp>
        <p:nvGrpSpPr>
          <p:cNvPr id="14" name="Group 14"/>
          <p:cNvGrpSpPr/>
          <p:nvPr/>
        </p:nvGrpSpPr>
        <p:grpSpPr>
          <a:xfrm>
            <a:off x="3962641" y="5390650"/>
            <a:ext cx="692089" cy="687487"/>
            <a:chOff x="0" y="0"/>
            <a:chExt cx="812800" cy="807396"/>
          </a:xfrm>
        </p:grpSpPr>
        <p:sp>
          <p:nvSpPr>
            <p:cNvPr id="15" name="Freeform 15"/>
            <p:cNvSpPr/>
            <p:nvPr/>
          </p:nvSpPr>
          <p:spPr>
            <a:xfrm>
              <a:off x="0" y="0"/>
              <a:ext cx="812800" cy="807396"/>
            </a:xfrm>
            <a:custGeom>
              <a:avLst/>
              <a:gdLst/>
              <a:ahLst/>
              <a:cxnLst/>
              <a:rect l="l" t="t" r="r" b="b"/>
              <a:pathLst>
                <a:path w="812800" h="807396">
                  <a:moveTo>
                    <a:pt x="406400" y="0"/>
                  </a:moveTo>
                  <a:cubicBezTo>
                    <a:pt x="181951" y="0"/>
                    <a:pt x="0" y="180742"/>
                    <a:pt x="0" y="403698"/>
                  </a:cubicBezTo>
                  <a:cubicBezTo>
                    <a:pt x="0" y="626654"/>
                    <a:pt x="181951" y="807396"/>
                    <a:pt x="406400" y="807396"/>
                  </a:cubicBezTo>
                  <a:cubicBezTo>
                    <a:pt x="630849" y="807396"/>
                    <a:pt x="812800" y="626654"/>
                    <a:pt x="812800" y="403698"/>
                  </a:cubicBezTo>
                  <a:cubicBezTo>
                    <a:pt x="812800" y="180742"/>
                    <a:pt x="630849" y="0"/>
                    <a:pt x="406400" y="0"/>
                  </a:cubicBezTo>
                  <a:close/>
                </a:path>
              </a:pathLst>
            </a:custGeom>
            <a:solidFill>
              <a:srgbClr val="0063C8"/>
            </a:solidFill>
          </p:spPr>
          <p:txBody>
            <a:bodyPr/>
            <a:lstStyle/>
            <a:p>
              <a:endParaRPr lang="en-GB"/>
            </a:p>
          </p:txBody>
        </p:sp>
        <p:sp>
          <p:nvSpPr>
            <p:cNvPr id="16" name="TextBox 16"/>
            <p:cNvSpPr txBox="1"/>
            <p:nvPr/>
          </p:nvSpPr>
          <p:spPr>
            <a:xfrm>
              <a:off x="76200" y="37593"/>
              <a:ext cx="660400" cy="694109"/>
            </a:xfrm>
            <a:prstGeom prst="rect">
              <a:avLst/>
            </a:prstGeom>
          </p:spPr>
          <p:txBody>
            <a:bodyPr lIns="33867" tIns="33867" rIns="33867" bIns="33867" rtlCol="0" anchor="ctr"/>
            <a:lstStyle/>
            <a:p>
              <a:pPr algn="ctr">
                <a:lnSpc>
                  <a:spcPts val="1773"/>
                </a:lnSpc>
              </a:pPr>
              <a:endParaRPr sz="1200"/>
            </a:p>
          </p:txBody>
        </p:sp>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9600" y="6172201"/>
            <a:ext cx="2451442" cy="527123"/>
          </a:xfrm>
          <a:prstGeom prst="rect">
            <a:avLst/>
          </a:prstGeom>
        </p:spPr>
      </p:pic>
      <p:sp>
        <p:nvSpPr>
          <p:cNvPr id="22" name="TextBox 8"/>
          <p:cNvSpPr txBox="1"/>
          <p:nvPr/>
        </p:nvSpPr>
        <p:spPr>
          <a:xfrm>
            <a:off x="5295900" y="447300"/>
            <a:ext cx="5410200" cy="725711"/>
          </a:xfrm>
          <a:prstGeom prst="rect">
            <a:avLst/>
          </a:prstGeom>
        </p:spPr>
        <p:txBody>
          <a:bodyPr lIns="0" tIns="0" rIns="0" bIns="0" rtlCol="0" anchor="t">
            <a:spAutoFit/>
          </a:bodyPr>
          <a:lstStyle/>
          <a:p>
            <a:pPr>
              <a:lnSpc>
                <a:spcPts val="6202"/>
              </a:lnSpc>
              <a:spcBef>
                <a:spcPct val="0"/>
              </a:spcBef>
            </a:pPr>
            <a:r>
              <a:rPr lang="en-US" sz="4430" dirty="0">
                <a:solidFill>
                  <a:srgbClr val="0E4D8D"/>
                </a:solidFill>
                <a:latin typeface="Poppins Ultra-Bold"/>
              </a:rPr>
              <a:t>The 4 C’s </a:t>
            </a:r>
          </a:p>
        </p:txBody>
      </p:sp>
      <p:sp>
        <p:nvSpPr>
          <p:cNvPr id="17" name="Rectangle 16"/>
          <p:cNvSpPr/>
          <p:nvPr/>
        </p:nvSpPr>
        <p:spPr>
          <a:xfrm>
            <a:off x="5295900" y="1137488"/>
            <a:ext cx="6096000" cy="461665"/>
          </a:xfrm>
          <a:prstGeom prst="rect">
            <a:avLst/>
          </a:prstGeom>
        </p:spPr>
        <p:txBody>
          <a:bodyPr>
            <a:spAutoFit/>
          </a:bodyPr>
          <a:lstStyle/>
          <a:p>
            <a:r>
              <a:rPr lang="en-GB" sz="1200" dirty="0">
                <a:solidFill>
                  <a:srgbClr val="454545"/>
                </a:solidFill>
                <a:latin typeface="Georgia" panose="02040502050405020303" pitchFamily="18" charset="0"/>
              </a:rPr>
              <a:t>Proctor, B.  (2008). Group supervision: A guide to creative practice (2nd ed.). Thousand Oaks, CA: Sage.</a:t>
            </a:r>
            <a:endParaRPr lang="en-GB" sz="1200" dirty="0"/>
          </a:p>
        </p:txBody>
      </p:sp>
      <p:sp>
        <p:nvSpPr>
          <p:cNvPr id="23" name="Rectangle 22"/>
          <p:cNvSpPr/>
          <p:nvPr/>
        </p:nvSpPr>
        <p:spPr>
          <a:xfrm>
            <a:off x="5343379" y="1390317"/>
            <a:ext cx="3924300" cy="4352538"/>
          </a:xfrm>
          <a:prstGeom prst="rect">
            <a:avLst/>
          </a:prstGeom>
        </p:spPr>
        <p:txBody>
          <a:bodyPr wrap="square">
            <a:spAutoFit/>
          </a:bodyPr>
          <a:lstStyle/>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onfidence</a:t>
            </a:r>
            <a:r>
              <a:rPr lang="en-GB" sz="2933" dirty="0">
                <a:latin typeface="Poppins" panose="020B0604020202020204" charset="0"/>
                <a:cs typeface="Poppins" panose="020B0604020202020204" charset="0"/>
              </a:rPr>
              <a:t>, </a:t>
            </a:r>
          </a:p>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ompetence</a:t>
            </a:r>
            <a:r>
              <a:rPr lang="en-GB" sz="2933" dirty="0">
                <a:latin typeface="Poppins" panose="020B0604020202020204" charset="0"/>
                <a:cs typeface="Poppins" panose="020B0604020202020204" charset="0"/>
              </a:rPr>
              <a:t>, </a:t>
            </a:r>
          </a:p>
          <a:p>
            <a:pPr>
              <a:lnSpc>
                <a:spcPct val="200000"/>
              </a:lnSpc>
            </a:pPr>
            <a:r>
              <a:rPr lang="en-GB" sz="3600" dirty="0">
                <a:solidFill>
                  <a:srgbClr val="0E4D8D"/>
                </a:solidFill>
                <a:latin typeface="Poppins Ultra-Bold"/>
              </a:rPr>
              <a:t>C</a:t>
            </a:r>
            <a:r>
              <a:rPr lang="en-GB" sz="2667" dirty="0">
                <a:latin typeface="Poppins" panose="020B0604020202020204" charset="0"/>
                <a:cs typeface="Poppins" panose="020B0604020202020204" charset="0"/>
              </a:rPr>
              <a:t>ompassion</a:t>
            </a:r>
            <a:r>
              <a:rPr lang="en-GB" sz="2933" dirty="0">
                <a:latin typeface="Poppins" panose="020B0604020202020204" charset="0"/>
                <a:cs typeface="Poppins" panose="020B0604020202020204" charset="0"/>
              </a:rPr>
              <a:t>, and </a:t>
            </a:r>
          </a:p>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reativity</a:t>
            </a:r>
            <a:endParaRPr lang="en-GB" sz="2933" dirty="0">
              <a:latin typeface="Poppins" panose="020B0604020202020204" charset="0"/>
              <a:cs typeface="Poppins" panose="020B0604020202020204" charset="0"/>
            </a:endParaRPr>
          </a:p>
        </p:txBody>
      </p:sp>
      <p:sp>
        <p:nvSpPr>
          <p:cNvPr id="24" name="TextBox 23"/>
          <p:cNvSpPr txBox="1"/>
          <p:nvPr/>
        </p:nvSpPr>
        <p:spPr>
          <a:xfrm>
            <a:off x="8077200" y="1578046"/>
            <a:ext cx="1778000" cy="276999"/>
          </a:xfrm>
          <a:prstGeom prst="rect">
            <a:avLst/>
          </a:prstGeom>
          <a:noFill/>
        </p:spPr>
        <p:txBody>
          <a:bodyPr wrap="square" rtlCol="0">
            <a:spAutoFit/>
          </a:bodyPr>
          <a:lstStyle/>
          <a:p>
            <a:endParaRPr lang="en-GB" sz="1200" dirty="0"/>
          </a:p>
        </p:txBody>
      </p:sp>
      <p:sp>
        <p:nvSpPr>
          <p:cNvPr id="27" name="Rectangle 26"/>
          <p:cNvSpPr/>
          <p:nvPr/>
        </p:nvSpPr>
        <p:spPr>
          <a:xfrm>
            <a:off x="5295901" y="1568375"/>
            <a:ext cx="4164963" cy="4352538"/>
          </a:xfrm>
          <a:prstGeom prst="rect">
            <a:avLst/>
          </a:prstGeom>
          <a:solidFill>
            <a:schemeClr val="bg1"/>
          </a:solidFill>
        </p:spPr>
        <p:txBody>
          <a:bodyPr wrap="square">
            <a:spAutoFit/>
          </a:bodyPr>
          <a:lstStyle/>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ommunication</a:t>
            </a:r>
            <a:r>
              <a:rPr lang="en-GB" sz="2933" dirty="0">
                <a:latin typeface="Poppins" panose="020B0604020202020204" charset="0"/>
                <a:cs typeface="Poppins" panose="020B0604020202020204" charset="0"/>
              </a:rPr>
              <a:t>, </a:t>
            </a:r>
          </a:p>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ollaboration</a:t>
            </a:r>
            <a:r>
              <a:rPr lang="en-GB" sz="2933" dirty="0">
                <a:latin typeface="Poppins" panose="020B0604020202020204" charset="0"/>
                <a:cs typeface="Poppins" panose="020B0604020202020204" charset="0"/>
              </a:rPr>
              <a:t>, </a:t>
            </a:r>
          </a:p>
          <a:p>
            <a:pPr>
              <a:lnSpc>
                <a:spcPct val="200000"/>
              </a:lnSpc>
            </a:pPr>
            <a:r>
              <a:rPr lang="en-GB" sz="3600" dirty="0">
                <a:solidFill>
                  <a:srgbClr val="0E4D8D"/>
                </a:solidFill>
                <a:latin typeface="Poppins Ultra-Bold"/>
              </a:rPr>
              <a:t>C</a:t>
            </a:r>
            <a:r>
              <a:rPr lang="en-GB" sz="2667" dirty="0">
                <a:latin typeface="Poppins" panose="020B0604020202020204" charset="0"/>
                <a:cs typeface="Poppins" panose="020B0604020202020204" charset="0"/>
              </a:rPr>
              <a:t>ritical Thinking, an</a:t>
            </a:r>
            <a:r>
              <a:rPr lang="en-GB" sz="2933" dirty="0">
                <a:latin typeface="Poppins" panose="020B0604020202020204" charset="0"/>
                <a:cs typeface="Poppins" panose="020B0604020202020204" charset="0"/>
              </a:rPr>
              <a:t>d </a:t>
            </a:r>
          </a:p>
          <a:p>
            <a:pPr>
              <a:lnSpc>
                <a:spcPct val="200000"/>
              </a:lnSpc>
            </a:pPr>
            <a:r>
              <a:rPr lang="en-US" sz="3600" dirty="0">
                <a:solidFill>
                  <a:srgbClr val="0E4D8D"/>
                </a:solidFill>
                <a:latin typeface="Poppins Ultra-Bold"/>
              </a:rPr>
              <a:t>C</a:t>
            </a:r>
            <a:r>
              <a:rPr lang="en-GB" sz="2933" dirty="0" err="1">
                <a:latin typeface="Poppins" panose="020B0604020202020204" charset="0"/>
                <a:cs typeface="Poppins" panose="020B0604020202020204" charset="0"/>
              </a:rPr>
              <a:t>reativity</a:t>
            </a:r>
            <a:endParaRPr lang="en-GB" sz="2933" dirty="0">
              <a:latin typeface="Poppins" panose="020B0604020202020204" charset="0"/>
              <a:cs typeface="Poppins" panose="020B0604020202020204" charset="0"/>
            </a:endParaRPr>
          </a:p>
        </p:txBody>
      </p:sp>
      <p:sp>
        <p:nvSpPr>
          <p:cNvPr id="25" name="Rectangle 24"/>
          <p:cNvSpPr/>
          <p:nvPr/>
        </p:nvSpPr>
        <p:spPr>
          <a:xfrm>
            <a:off x="8063050" y="824988"/>
            <a:ext cx="1822935" cy="297454"/>
          </a:xfrm>
          <a:prstGeom prst="rect">
            <a:avLst/>
          </a:prstGeom>
        </p:spPr>
        <p:txBody>
          <a:bodyPr wrap="none">
            <a:spAutoFit/>
          </a:bodyPr>
          <a:lstStyle/>
          <a:p>
            <a:pPr algn="ctr" fontAlgn="base"/>
            <a:r>
              <a:rPr lang="en-GB" sz="1333" dirty="0">
                <a:solidFill>
                  <a:srgbClr val="000000"/>
                </a:solidFill>
                <a:latin typeface="Century Gothic" panose="020B0502020202020204" pitchFamily="34" charset="0"/>
              </a:rPr>
              <a:t>of The 21st Century</a:t>
            </a:r>
            <a:r>
              <a:rPr lang="en-GB" sz="1200" dirty="0">
                <a:solidFill>
                  <a:srgbClr val="000000"/>
                </a:solidFill>
                <a:latin typeface="diavlo-bold"/>
              </a:rPr>
              <a:t>?</a:t>
            </a:r>
          </a:p>
        </p:txBody>
      </p:sp>
      <p:pic>
        <p:nvPicPr>
          <p:cNvPr id="28" name="Picture 27"/>
          <p:cNvPicPr>
            <a:picLocks noChangeAspect="1"/>
          </p:cNvPicPr>
          <p:nvPr/>
        </p:nvPicPr>
        <p:blipFill>
          <a:blip r:embed="rId4"/>
          <a:stretch>
            <a:fillRect/>
          </a:stretch>
        </p:blipFill>
        <p:spPr>
          <a:xfrm>
            <a:off x="479179" y="2055028"/>
            <a:ext cx="3873500" cy="2368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10" presetClass="exit" presetSubtype="0" fill="hold" grpId="0"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animBg="1"/>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holding a crystal ball">
            <a:extLst>
              <a:ext uri="{FF2B5EF4-FFF2-40B4-BE49-F238E27FC236}">
                <a16:creationId xmlns:a16="http://schemas.microsoft.com/office/drawing/2014/main" id="{B4B14542-3C91-2F28-2395-1E9CE3220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98" y="111512"/>
            <a:ext cx="11508058" cy="6523464"/>
          </a:xfrm>
          <a:prstGeom prst="rect">
            <a:avLst/>
          </a:prstGeom>
        </p:spPr>
      </p:pic>
      <p:sp>
        <p:nvSpPr>
          <p:cNvPr id="4" name="TextBox 3">
            <a:extLst>
              <a:ext uri="{FF2B5EF4-FFF2-40B4-BE49-F238E27FC236}">
                <a16:creationId xmlns:a16="http://schemas.microsoft.com/office/drawing/2014/main" id="{FD7F455C-CAA0-686C-8778-E8265062B2C2}"/>
              </a:ext>
            </a:extLst>
          </p:cNvPr>
          <p:cNvSpPr txBox="1"/>
          <p:nvPr/>
        </p:nvSpPr>
        <p:spPr>
          <a:xfrm>
            <a:off x="711200" y="2209801"/>
            <a:ext cx="10312400" cy="2308324"/>
          </a:xfrm>
          <a:prstGeom prst="rect">
            <a:avLst/>
          </a:prstGeom>
          <a:noFill/>
        </p:spPr>
        <p:txBody>
          <a:bodyPr wrap="square" rtlCol="0">
            <a:spAutoFit/>
          </a:bodyPr>
          <a:lstStyle/>
          <a:p>
            <a:pPr algn="ctr"/>
            <a:r>
              <a:rPr lang="en-GB" sz="3600" b="1" dirty="0">
                <a:solidFill>
                  <a:srgbClr val="FFFF00"/>
                </a:solidFill>
                <a:latin typeface="Poppins" panose="020B0604020202020204" charset="0"/>
                <a:cs typeface="Poppins" panose="020B0604020202020204" charset="0"/>
              </a:rPr>
              <a:t>“</a:t>
            </a:r>
            <a:r>
              <a:rPr lang="en-GB" sz="3600" b="1" i="1" dirty="0">
                <a:solidFill>
                  <a:srgbClr val="FFFF00"/>
                </a:solidFill>
                <a:latin typeface="Poppins" panose="020B0604020202020204" charset="0"/>
                <a:cs typeface="Poppins" panose="020B0604020202020204" charset="0"/>
              </a:rPr>
              <a:t>People, teams and organisations are more productive, effective and innovative when they regularly take time out to reflect, learn and adapt</a:t>
            </a:r>
            <a:r>
              <a:rPr lang="en-GB" sz="3600" b="1" dirty="0">
                <a:solidFill>
                  <a:srgbClr val="FFFF00"/>
                </a:solidFill>
                <a:latin typeface="Poppins" panose="020B0604020202020204" charset="0"/>
                <a:cs typeface="Poppins" panose="020B0604020202020204" charset="0"/>
              </a:rPr>
              <a:t>.”</a:t>
            </a:r>
          </a:p>
        </p:txBody>
      </p:sp>
      <p:sp>
        <p:nvSpPr>
          <p:cNvPr id="5" name="TextBox 4">
            <a:extLst>
              <a:ext uri="{FF2B5EF4-FFF2-40B4-BE49-F238E27FC236}">
                <a16:creationId xmlns:a16="http://schemas.microsoft.com/office/drawing/2014/main" id="{4322123F-C999-F242-0E4D-4CFB7423D139}"/>
              </a:ext>
            </a:extLst>
          </p:cNvPr>
          <p:cNvSpPr txBox="1"/>
          <p:nvPr/>
        </p:nvSpPr>
        <p:spPr>
          <a:xfrm>
            <a:off x="3491059" y="5715000"/>
            <a:ext cx="8266043" cy="523220"/>
          </a:xfrm>
          <a:prstGeom prst="rect">
            <a:avLst/>
          </a:prstGeom>
          <a:noFill/>
        </p:spPr>
        <p:txBody>
          <a:bodyPr wrap="square" rtlCol="0">
            <a:spAutoFit/>
          </a:bodyPr>
          <a:lstStyle/>
          <a:p>
            <a:pPr algn="r"/>
            <a:r>
              <a:rPr lang="en-GB" sz="1400" dirty="0" err="1">
                <a:solidFill>
                  <a:schemeClr val="bg1"/>
                </a:solidFill>
              </a:rPr>
              <a:t>Schippers</a:t>
            </a:r>
            <a:r>
              <a:rPr lang="en-GB" sz="1400" dirty="0">
                <a:solidFill>
                  <a:schemeClr val="bg1"/>
                </a:solidFill>
              </a:rPr>
              <a:t>, West and Dawson, 2012, Journal of Management </a:t>
            </a:r>
          </a:p>
          <a:p>
            <a:pPr algn="r"/>
            <a:r>
              <a:rPr lang="en-GB" sz="1400" dirty="0" err="1">
                <a:solidFill>
                  <a:schemeClr val="bg1"/>
                </a:solidFill>
              </a:rPr>
              <a:t>Tannembaum</a:t>
            </a:r>
            <a:r>
              <a:rPr lang="en-GB" sz="1400" dirty="0">
                <a:solidFill>
                  <a:schemeClr val="bg1"/>
                </a:solidFill>
              </a:rPr>
              <a:t> and </a:t>
            </a:r>
            <a:r>
              <a:rPr lang="en-GB" sz="1400" dirty="0" err="1">
                <a:solidFill>
                  <a:schemeClr val="bg1"/>
                </a:solidFill>
              </a:rPr>
              <a:t>Cerasoly</a:t>
            </a:r>
            <a:r>
              <a:rPr lang="en-GB" sz="1400" dirty="0">
                <a:solidFill>
                  <a:schemeClr val="bg1"/>
                </a:solidFill>
              </a:rPr>
              <a:t>, 2013, Human Factors</a:t>
            </a:r>
          </a:p>
        </p:txBody>
      </p:sp>
      <p:sp>
        <p:nvSpPr>
          <p:cNvPr id="6" name="TextBox 5">
            <a:extLst>
              <a:ext uri="{FF2B5EF4-FFF2-40B4-BE49-F238E27FC236}">
                <a16:creationId xmlns:a16="http://schemas.microsoft.com/office/drawing/2014/main" id="{B4FF2D1F-923F-D535-5881-688C192C89FE}"/>
              </a:ext>
            </a:extLst>
          </p:cNvPr>
          <p:cNvSpPr txBox="1"/>
          <p:nvPr/>
        </p:nvSpPr>
        <p:spPr>
          <a:xfrm>
            <a:off x="914400" y="791325"/>
            <a:ext cx="4191000" cy="369332"/>
          </a:xfrm>
          <a:prstGeom prst="rect">
            <a:avLst/>
          </a:prstGeom>
          <a:noFill/>
        </p:spPr>
        <p:txBody>
          <a:bodyPr wrap="square" rtlCol="0">
            <a:spAutoFit/>
          </a:bodyPr>
          <a:lstStyle/>
          <a:p>
            <a:r>
              <a:rPr lang="en-GB" dirty="0">
                <a:solidFill>
                  <a:schemeClr val="bg1"/>
                </a:solidFill>
              </a:rPr>
              <a:t>Words to finish..</a:t>
            </a:r>
          </a:p>
        </p:txBody>
      </p:sp>
    </p:spTree>
    <p:extLst>
      <p:ext uri="{BB962C8B-B14F-4D97-AF65-F5344CB8AC3E}">
        <p14:creationId xmlns:p14="http://schemas.microsoft.com/office/powerpoint/2010/main" val="3413744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33000"/>
            </a:blip>
            <a:srcRect/>
            <a:stretch>
              <a:fillRect t="-9000" b="-9222"/>
            </a:stretch>
          </a:blipFill>
        </p:spPr>
        <p:txBody>
          <a:bodyPr/>
          <a:lstStyle/>
          <a:p>
            <a:endParaRPr lang="en-GB"/>
          </a:p>
        </p:txBody>
      </p:sp>
      <p:grpSp>
        <p:nvGrpSpPr>
          <p:cNvPr id="3" name="Group 3"/>
          <p:cNvGrpSpPr/>
          <p:nvPr/>
        </p:nvGrpSpPr>
        <p:grpSpPr>
          <a:xfrm>
            <a:off x="2564642" y="2754241"/>
            <a:ext cx="3330962" cy="3167120"/>
            <a:chOff x="0" y="0"/>
            <a:chExt cx="1293983" cy="1230335"/>
          </a:xfrm>
        </p:grpSpPr>
        <p:sp>
          <p:nvSpPr>
            <p:cNvPr id="4" name="Freeform 4"/>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5" name="TextBox 5"/>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1149338" y="3975755"/>
            <a:ext cx="5236105" cy="5085080"/>
            <a:chOff x="0" y="0"/>
            <a:chExt cx="1027471" cy="997836"/>
          </a:xfrm>
        </p:grpSpPr>
        <p:sp>
          <p:nvSpPr>
            <p:cNvPr id="7" name="Freeform 7"/>
            <p:cNvSpPr/>
            <p:nvPr/>
          </p:nvSpPr>
          <p:spPr>
            <a:xfrm>
              <a:off x="0" y="0"/>
              <a:ext cx="1027471" cy="997836"/>
            </a:xfrm>
            <a:custGeom>
              <a:avLst/>
              <a:gdLst/>
              <a:ahLst/>
              <a:cxnLst/>
              <a:rect l="l" t="t" r="r" b="b"/>
              <a:pathLst>
                <a:path w="1027471" h="997836">
                  <a:moveTo>
                    <a:pt x="513735" y="0"/>
                  </a:moveTo>
                  <a:cubicBezTo>
                    <a:pt x="230007" y="0"/>
                    <a:pt x="0" y="223373"/>
                    <a:pt x="0" y="498918"/>
                  </a:cubicBezTo>
                  <a:cubicBezTo>
                    <a:pt x="0" y="774463"/>
                    <a:pt x="230007" y="997836"/>
                    <a:pt x="513735" y="997836"/>
                  </a:cubicBezTo>
                  <a:cubicBezTo>
                    <a:pt x="797464" y="997836"/>
                    <a:pt x="1027471" y="774463"/>
                    <a:pt x="1027471" y="498918"/>
                  </a:cubicBezTo>
                  <a:cubicBezTo>
                    <a:pt x="1027471" y="223373"/>
                    <a:pt x="797464" y="0"/>
                    <a:pt x="513735" y="0"/>
                  </a:cubicBezTo>
                  <a:close/>
                </a:path>
              </a:pathLst>
            </a:custGeom>
            <a:solidFill>
              <a:srgbClr val="124A87"/>
            </a:solidFill>
          </p:spPr>
          <p:txBody>
            <a:bodyPr/>
            <a:lstStyle/>
            <a:p>
              <a:endParaRPr lang="en-GB"/>
            </a:p>
          </p:txBody>
        </p:sp>
        <p:sp>
          <p:nvSpPr>
            <p:cNvPr id="8" name="TextBox 8"/>
            <p:cNvSpPr txBox="1"/>
            <p:nvPr/>
          </p:nvSpPr>
          <p:spPr>
            <a:xfrm>
              <a:off x="96325" y="55447"/>
              <a:ext cx="834820" cy="848841"/>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a:off x="-496195" y="-1717404"/>
            <a:ext cx="4802518" cy="3827158"/>
            <a:chOff x="0" y="0"/>
            <a:chExt cx="1019944" cy="812800"/>
          </a:xfrm>
        </p:grpSpPr>
        <p:sp>
          <p:nvSpPr>
            <p:cNvPr id="10" name="Freeform 10"/>
            <p:cNvSpPr/>
            <p:nvPr/>
          </p:nvSpPr>
          <p:spPr>
            <a:xfrm>
              <a:off x="0" y="0"/>
              <a:ext cx="1019944" cy="812800"/>
            </a:xfrm>
            <a:custGeom>
              <a:avLst/>
              <a:gdLst/>
              <a:ahLst/>
              <a:cxnLst/>
              <a:rect l="l" t="t" r="r" b="b"/>
              <a:pathLst>
                <a:path w="1019944" h="812800">
                  <a:moveTo>
                    <a:pt x="509972" y="0"/>
                  </a:moveTo>
                  <a:cubicBezTo>
                    <a:pt x="228322" y="0"/>
                    <a:pt x="0" y="181951"/>
                    <a:pt x="0" y="406400"/>
                  </a:cubicBezTo>
                  <a:cubicBezTo>
                    <a:pt x="0" y="630849"/>
                    <a:pt x="228322" y="812800"/>
                    <a:pt x="509972" y="812800"/>
                  </a:cubicBezTo>
                  <a:cubicBezTo>
                    <a:pt x="791622" y="812800"/>
                    <a:pt x="1019944" y="630849"/>
                    <a:pt x="1019944" y="406400"/>
                  </a:cubicBezTo>
                  <a:cubicBezTo>
                    <a:pt x="1019944" y="181951"/>
                    <a:pt x="791622" y="0"/>
                    <a:pt x="509972" y="0"/>
                  </a:cubicBezTo>
                  <a:close/>
                </a:path>
              </a:pathLst>
            </a:custGeom>
            <a:solidFill>
              <a:srgbClr val="124A87"/>
            </a:solidFill>
          </p:spPr>
          <p:txBody>
            <a:bodyPr/>
            <a:lstStyle/>
            <a:p>
              <a:endParaRPr lang="en-GB"/>
            </a:p>
          </p:txBody>
        </p:sp>
        <p:sp>
          <p:nvSpPr>
            <p:cNvPr id="11" name="TextBox 11"/>
            <p:cNvSpPr txBox="1"/>
            <p:nvPr/>
          </p:nvSpPr>
          <p:spPr>
            <a:xfrm>
              <a:off x="95620" y="38100"/>
              <a:ext cx="828704" cy="698500"/>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23263" y="687225"/>
            <a:ext cx="5483551" cy="5483551"/>
          </a:xfrm>
          <a:custGeom>
            <a:avLst/>
            <a:gdLst/>
            <a:ahLst/>
            <a:cxnLst/>
            <a:rect l="l" t="t" r="r" b="b"/>
            <a:pathLst>
              <a:path w="8225327" h="8225327">
                <a:moveTo>
                  <a:pt x="0" y="0"/>
                </a:moveTo>
                <a:lnTo>
                  <a:pt x="8225327" y="0"/>
                </a:lnTo>
                <a:lnTo>
                  <a:pt x="8225327" y="8225328"/>
                </a:lnTo>
                <a:lnTo>
                  <a:pt x="0" y="822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3" name="Freeform 13"/>
          <p:cNvSpPr/>
          <p:nvPr/>
        </p:nvSpPr>
        <p:spPr>
          <a:xfrm rot="5400000">
            <a:off x="-642900" y="2357675"/>
            <a:ext cx="4425146" cy="2212573"/>
          </a:xfrm>
          <a:custGeom>
            <a:avLst/>
            <a:gdLst/>
            <a:ahLst/>
            <a:cxnLst/>
            <a:rect l="l" t="t" r="r" b="b"/>
            <a:pathLst>
              <a:path w="6637719" h="3318859">
                <a:moveTo>
                  <a:pt x="0" y="0"/>
                </a:moveTo>
                <a:lnTo>
                  <a:pt x="6637718" y="0"/>
                </a:lnTo>
                <a:lnTo>
                  <a:pt x="6637718" y="3318859"/>
                </a:lnTo>
                <a:lnTo>
                  <a:pt x="0" y="33188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GB"/>
          </a:p>
        </p:txBody>
      </p:sp>
      <p:sp>
        <p:nvSpPr>
          <p:cNvPr id="14" name="Freeform 14"/>
          <p:cNvSpPr/>
          <p:nvPr/>
        </p:nvSpPr>
        <p:spPr>
          <a:xfrm rot="-5400000">
            <a:off x="1617356" y="2306663"/>
            <a:ext cx="4434041" cy="2305701"/>
          </a:xfrm>
          <a:custGeom>
            <a:avLst/>
            <a:gdLst/>
            <a:ahLst/>
            <a:cxnLst/>
            <a:rect l="l" t="t" r="r" b="b"/>
            <a:pathLst>
              <a:path w="6651061" h="3458552">
                <a:moveTo>
                  <a:pt x="0" y="0"/>
                </a:moveTo>
                <a:lnTo>
                  <a:pt x="6651061" y="0"/>
                </a:lnTo>
                <a:lnTo>
                  <a:pt x="6651061" y="3458552"/>
                </a:lnTo>
                <a:lnTo>
                  <a:pt x="0" y="3458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GB"/>
          </a:p>
        </p:txBody>
      </p:sp>
      <p:sp>
        <p:nvSpPr>
          <p:cNvPr id="15" name="Freeform 15"/>
          <p:cNvSpPr/>
          <p:nvPr/>
        </p:nvSpPr>
        <p:spPr>
          <a:xfrm>
            <a:off x="463386" y="1053492"/>
            <a:ext cx="4412001" cy="4412001"/>
          </a:xfrm>
          <a:custGeom>
            <a:avLst/>
            <a:gdLst/>
            <a:ahLst/>
            <a:cxnLst/>
            <a:rect l="l" t="t" r="r" b="b"/>
            <a:pathLst>
              <a:path w="6618001" h="6618001">
                <a:moveTo>
                  <a:pt x="0" y="0"/>
                </a:moveTo>
                <a:lnTo>
                  <a:pt x="6618001" y="0"/>
                </a:lnTo>
                <a:lnTo>
                  <a:pt x="6618001" y="6618001"/>
                </a:lnTo>
                <a:lnTo>
                  <a:pt x="0" y="661800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GB"/>
          </a:p>
        </p:txBody>
      </p:sp>
      <p:sp>
        <p:nvSpPr>
          <p:cNvPr id="16" name="Freeform 16"/>
          <p:cNvSpPr/>
          <p:nvPr/>
        </p:nvSpPr>
        <p:spPr>
          <a:xfrm>
            <a:off x="821395" y="1531327"/>
            <a:ext cx="3744507" cy="1872254"/>
          </a:xfrm>
          <a:custGeom>
            <a:avLst/>
            <a:gdLst/>
            <a:ahLst/>
            <a:cxnLst/>
            <a:rect l="l" t="t" r="r" b="b"/>
            <a:pathLst>
              <a:path w="5616761" h="2808381">
                <a:moveTo>
                  <a:pt x="0" y="0"/>
                </a:moveTo>
                <a:lnTo>
                  <a:pt x="5616762" y="0"/>
                </a:lnTo>
                <a:lnTo>
                  <a:pt x="5616762" y="2808381"/>
                </a:lnTo>
                <a:lnTo>
                  <a:pt x="0" y="280838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GB"/>
          </a:p>
        </p:txBody>
      </p:sp>
      <p:sp>
        <p:nvSpPr>
          <p:cNvPr id="17" name="Freeform 17"/>
          <p:cNvSpPr/>
          <p:nvPr/>
        </p:nvSpPr>
        <p:spPr>
          <a:xfrm rot="-10800000">
            <a:off x="1468714" y="4590294"/>
            <a:ext cx="2414489" cy="1008049"/>
          </a:xfrm>
          <a:custGeom>
            <a:avLst/>
            <a:gdLst/>
            <a:ahLst/>
            <a:cxnLst/>
            <a:rect l="l" t="t" r="r" b="b"/>
            <a:pathLst>
              <a:path w="3621733" h="1512074">
                <a:moveTo>
                  <a:pt x="0" y="0"/>
                </a:moveTo>
                <a:lnTo>
                  <a:pt x="3621733" y="0"/>
                </a:lnTo>
                <a:lnTo>
                  <a:pt x="3621733" y="1512074"/>
                </a:lnTo>
                <a:lnTo>
                  <a:pt x="0" y="151207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GB"/>
          </a:p>
        </p:txBody>
      </p:sp>
      <p:grpSp>
        <p:nvGrpSpPr>
          <p:cNvPr id="18" name="Group 18"/>
          <p:cNvGrpSpPr/>
          <p:nvPr/>
        </p:nvGrpSpPr>
        <p:grpSpPr>
          <a:xfrm>
            <a:off x="1045594" y="1833603"/>
            <a:ext cx="3260729" cy="3260715"/>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4"/>
              <a:stretch>
                <a:fillRect l="-25046" r="-25046"/>
              </a:stretch>
            </a:blipFill>
          </p:spPr>
          <p:txBody>
            <a:bodyPr/>
            <a:lstStyle/>
            <a:p>
              <a:endParaRPr lang="en-GB"/>
            </a:p>
          </p:txBody>
        </p:sp>
      </p:grpSp>
      <p:sp>
        <p:nvSpPr>
          <p:cNvPr id="22" name="TextBox 22"/>
          <p:cNvSpPr txBox="1"/>
          <p:nvPr/>
        </p:nvSpPr>
        <p:spPr>
          <a:xfrm>
            <a:off x="5229358" y="2030810"/>
            <a:ext cx="6399483" cy="1298176"/>
          </a:xfrm>
          <a:prstGeom prst="rect">
            <a:avLst/>
          </a:prstGeom>
        </p:spPr>
        <p:txBody>
          <a:bodyPr lIns="0" tIns="0" rIns="0" bIns="0" rtlCol="0" anchor="t">
            <a:spAutoFit/>
          </a:bodyPr>
          <a:lstStyle/>
          <a:p>
            <a:pPr algn="r">
              <a:lnSpc>
                <a:spcPts val="11051"/>
              </a:lnSpc>
              <a:spcBef>
                <a:spcPct val="0"/>
              </a:spcBef>
            </a:pPr>
            <a:r>
              <a:rPr lang="en-US" sz="7893">
                <a:solidFill>
                  <a:srgbClr val="124A87"/>
                </a:solidFill>
                <a:latin typeface="Poppins Ultra-Bold"/>
              </a:rPr>
              <a:t>Thank You</a:t>
            </a:r>
          </a:p>
        </p:txBody>
      </p:sp>
      <p:grpSp>
        <p:nvGrpSpPr>
          <p:cNvPr id="25" name="Group 25"/>
          <p:cNvGrpSpPr/>
          <p:nvPr/>
        </p:nvGrpSpPr>
        <p:grpSpPr>
          <a:xfrm>
            <a:off x="-684330" y="1707429"/>
            <a:ext cx="1147715" cy="1091262"/>
            <a:chOff x="0" y="0"/>
            <a:chExt cx="1293983" cy="1230335"/>
          </a:xfrm>
        </p:grpSpPr>
        <p:sp>
          <p:nvSpPr>
            <p:cNvPr id="26" name="Freeform 26"/>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27" name="TextBox 27"/>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grpSp>
        <p:nvGrpSpPr>
          <p:cNvPr id="28" name="Group 28"/>
          <p:cNvGrpSpPr/>
          <p:nvPr/>
        </p:nvGrpSpPr>
        <p:grpSpPr>
          <a:xfrm>
            <a:off x="4301529" y="6312370"/>
            <a:ext cx="1147715" cy="1091262"/>
            <a:chOff x="0" y="0"/>
            <a:chExt cx="1293983" cy="1230335"/>
          </a:xfrm>
        </p:grpSpPr>
        <p:sp>
          <p:nvSpPr>
            <p:cNvPr id="29" name="Freeform 29"/>
            <p:cNvSpPr/>
            <p:nvPr/>
          </p:nvSpPr>
          <p:spPr>
            <a:xfrm>
              <a:off x="0" y="0"/>
              <a:ext cx="1293983" cy="1230335"/>
            </a:xfrm>
            <a:custGeom>
              <a:avLst/>
              <a:gdLst/>
              <a:ahLst/>
              <a:cxnLst/>
              <a:rect l="l" t="t" r="r" b="b"/>
              <a:pathLst>
                <a:path w="1293983" h="1230335">
                  <a:moveTo>
                    <a:pt x="646992" y="0"/>
                  </a:moveTo>
                  <a:cubicBezTo>
                    <a:pt x="289668" y="0"/>
                    <a:pt x="0" y="275420"/>
                    <a:pt x="0" y="615167"/>
                  </a:cubicBezTo>
                  <a:cubicBezTo>
                    <a:pt x="0" y="954915"/>
                    <a:pt x="289668" y="1230335"/>
                    <a:pt x="646992" y="1230335"/>
                  </a:cubicBezTo>
                  <a:cubicBezTo>
                    <a:pt x="1004315" y="1230335"/>
                    <a:pt x="1293983" y="954915"/>
                    <a:pt x="1293983" y="615167"/>
                  </a:cubicBezTo>
                  <a:cubicBezTo>
                    <a:pt x="1293983" y="275420"/>
                    <a:pt x="1004315" y="0"/>
                    <a:pt x="646992" y="0"/>
                  </a:cubicBezTo>
                  <a:close/>
                </a:path>
              </a:pathLst>
            </a:custGeom>
            <a:solidFill>
              <a:srgbClr val="0063C8"/>
            </a:solidFill>
          </p:spPr>
          <p:txBody>
            <a:bodyPr/>
            <a:lstStyle/>
            <a:p>
              <a:endParaRPr lang="en-GB"/>
            </a:p>
          </p:txBody>
        </p:sp>
        <p:sp>
          <p:nvSpPr>
            <p:cNvPr id="30" name="TextBox 30"/>
            <p:cNvSpPr txBox="1"/>
            <p:nvPr/>
          </p:nvSpPr>
          <p:spPr>
            <a:xfrm>
              <a:off x="121311" y="77244"/>
              <a:ext cx="1051361" cy="1037747"/>
            </a:xfrm>
            <a:prstGeom prst="rect">
              <a:avLst/>
            </a:prstGeom>
          </p:spPr>
          <p:txBody>
            <a:bodyPr lIns="33867" tIns="33867" rIns="33867" bIns="33867" rtlCol="0" anchor="ctr"/>
            <a:lstStyle/>
            <a:p>
              <a:pPr algn="ctr">
                <a:lnSpc>
                  <a:spcPts val="1773"/>
                </a:lnSpc>
              </a:pPr>
              <a:endParaRPr sz="1200"/>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1176" y="5691265"/>
            <a:ext cx="28803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Helvetica" panose="020B0604020202020204" pitchFamily="34" charset="0"/>
                <a:cs typeface="Helvetica" panose="020B0604020202020204" pitchFamily="34" charset="0"/>
              </a:rPr>
              <a:t>1</a:t>
            </a:r>
            <a:r>
              <a:rPr lang="en-GB" baseline="30000" dirty="0">
                <a:solidFill>
                  <a:prstClr val="white"/>
                </a:solidFill>
                <a:latin typeface="Helvetica" panose="020B0604020202020204" pitchFamily="34" charset="0"/>
                <a:cs typeface="Helvetica" panose="020B0604020202020204" pitchFamily="34" charset="0"/>
              </a:rPr>
              <a:t>st</a:t>
            </a:r>
            <a:r>
              <a:rPr lang="en-GB" dirty="0">
                <a:solidFill>
                  <a:prstClr val="white"/>
                </a:solidFill>
                <a:latin typeface="Helvetica" panose="020B0604020202020204" pitchFamily="34" charset="0"/>
                <a:cs typeface="Helvetica" panose="020B0604020202020204" pitchFamily="34" charset="0"/>
              </a:rPr>
              <a:t> March</a:t>
            </a:r>
            <a:r>
              <a:rPr kumimoji="0" lang="en-GB"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 2024</a:t>
            </a:r>
          </a:p>
        </p:txBody>
      </p:sp>
      <p:sp>
        <p:nvSpPr>
          <p:cNvPr id="6" name="TextBox 5">
            <a:extLst>
              <a:ext uri="{FF2B5EF4-FFF2-40B4-BE49-F238E27FC236}">
                <a16:creationId xmlns:a16="http://schemas.microsoft.com/office/drawing/2014/main" id="{E6E1A7D1-550D-456A-9299-F1845EC7F733}"/>
              </a:ext>
            </a:extLst>
          </p:cNvPr>
          <p:cNvSpPr txBox="1"/>
          <p:nvPr/>
        </p:nvSpPr>
        <p:spPr>
          <a:xfrm>
            <a:off x="1416127" y="1675174"/>
            <a:ext cx="8986705"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Marian O’Rourke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Director of Regulation and Standards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Northern Ireland Social Care Council</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6E5A92EE-BA9D-4619-BDB2-09802F1C1548}"/>
              </a:ext>
            </a:extLst>
          </p:cNvPr>
          <p:cNvSpPr>
            <a:spLocks noGrp="1"/>
          </p:cNvSpPr>
          <p:nvPr>
            <p:ph type="title"/>
          </p:nvPr>
        </p:nvSpPr>
        <p:spPr>
          <a:xfrm>
            <a:off x="1784878" y="4054080"/>
            <a:ext cx="8941432" cy="1320381"/>
          </a:xfrm>
        </p:spPr>
        <p:txBody>
          <a:bodyPr>
            <a:normAutofit/>
          </a:bodyPr>
          <a:lstStyle/>
          <a:p>
            <a:r>
              <a:rPr lang="en-GB" dirty="0"/>
              <a:t> </a:t>
            </a:r>
            <a:r>
              <a:rPr lang="en-GB" sz="3600" dirty="0"/>
              <a:t>Leadership Framework for Social Work</a:t>
            </a:r>
          </a:p>
        </p:txBody>
      </p:sp>
    </p:spTree>
    <p:extLst>
      <p:ext uri="{BB962C8B-B14F-4D97-AF65-F5344CB8AC3E}">
        <p14:creationId xmlns:p14="http://schemas.microsoft.com/office/powerpoint/2010/main" val="6835619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4FBF4B-8E1D-40C1-BEF0-A9EDA3B75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34081">
            <a:off x="8145039" y="1792286"/>
            <a:ext cx="3180674" cy="4467340"/>
          </a:xfrm>
          <a:prstGeom prst="rect">
            <a:avLst/>
          </a:prstGeom>
        </p:spPr>
      </p:pic>
      <p:sp>
        <p:nvSpPr>
          <p:cNvPr id="2" name="Title 1">
            <a:extLst>
              <a:ext uri="{FF2B5EF4-FFF2-40B4-BE49-F238E27FC236}">
                <a16:creationId xmlns:a16="http://schemas.microsoft.com/office/drawing/2014/main" id="{0BA98222-9107-4AFF-B3BC-40996B396289}"/>
              </a:ext>
            </a:extLst>
          </p:cNvPr>
          <p:cNvSpPr>
            <a:spLocks noGrp="1"/>
          </p:cNvSpPr>
          <p:nvPr>
            <p:ph type="title"/>
          </p:nvPr>
        </p:nvSpPr>
        <p:spPr>
          <a:xfrm>
            <a:off x="359701" y="294686"/>
            <a:ext cx="11472597" cy="1320381"/>
          </a:xfrm>
        </p:spPr>
        <p:txBody>
          <a:bodyPr>
            <a:normAutofit fontScale="90000"/>
          </a:bodyPr>
          <a:lstStyle/>
          <a:p>
            <a:r>
              <a:rPr lang="en-GB" dirty="0"/>
              <a:t>Implementation of Leadership Framework</a:t>
            </a:r>
          </a:p>
        </p:txBody>
      </p:sp>
      <p:sp>
        <p:nvSpPr>
          <p:cNvPr id="5" name="TextBox 4">
            <a:extLst>
              <a:ext uri="{FF2B5EF4-FFF2-40B4-BE49-F238E27FC236}">
                <a16:creationId xmlns:a16="http://schemas.microsoft.com/office/drawing/2014/main" id="{C9AE338A-F809-4544-BEEC-7EED00975357}"/>
              </a:ext>
            </a:extLst>
          </p:cNvPr>
          <p:cNvSpPr txBox="1"/>
          <p:nvPr/>
        </p:nvSpPr>
        <p:spPr>
          <a:xfrm>
            <a:off x="277198" y="1705451"/>
            <a:ext cx="8546291" cy="4493538"/>
          </a:xfrm>
          <a:prstGeom prst="rect">
            <a:avLst/>
          </a:prstGeom>
          <a:noFill/>
        </p:spPr>
        <p:txBody>
          <a:bodyPr wrap="square" rtlCol="0">
            <a:spAutoFit/>
          </a:bodyPr>
          <a:lstStyle/>
          <a:p>
            <a:r>
              <a:rPr lang="en-GB" sz="2600" dirty="0">
                <a:solidFill>
                  <a:schemeClr val="bg1"/>
                </a:solidFill>
              </a:rPr>
              <a:t>Framework developed under auspices of Social Work Strategy</a:t>
            </a:r>
          </a:p>
          <a:p>
            <a:endParaRPr lang="en-GB" sz="2600" dirty="0">
              <a:solidFill>
                <a:schemeClr val="bg1"/>
              </a:solidFill>
            </a:endParaRPr>
          </a:p>
          <a:p>
            <a:r>
              <a:rPr lang="en-GB" sz="2600" dirty="0">
                <a:solidFill>
                  <a:schemeClr val="bg1"/>
                </a:solidFill>
              </a:rPr>
              <a:t>Recognising and supporting leadership at all levels</a:t>
            </a:r>
          </a:p>
          <a:p>
            <a:endParaRPr lang="en-GB" sz="2600" dirty="0">
              <a:solidFill>
                <a:schemeClr val="bg1"/>
              </a:solidFill>
            </a:endParaRPr>
          </a:p>
          <a:p>
            <a:r>
              <a:rPr lang="en-GB" sz="2600" dirty="0">
                <a:solidFill>
                  <a:schemeClr val="bg1"/>
                </a:solidFill>
              </a:rPr>
              <a:t>Strengthening professional identity</a:t>
            </a:r>
          </a:p>
          <a:p>
            <a:endParaRPr lang="en-GB" sz="2600" dirty="0">
              <a:solidFill>
                <a:schemeClr val="bg1"/>
              </a:solidFill>
            </a:endParaRPr>
          </a:p>
          <a:p>
            <a:r>
              <a:rPr lang="en-GB" sz="2600" dirty="0">
                <a:solidFill>
                  <a:schemeClr val="bg1"/>
                </a:solidFill>
              </a:rPr>
              <a:t>Enabling leadership to thrive </a:t>
            </a:r>
          </a:p>
          <a:p>
            <a:endParaRPr lang="en-GB" sz="2600" dirty="0">
              <a:solidFill>
                <a:schemeClr val="bg1"/>
              </a:solidFill>
            </a:endParaRPr>
          </a:p>
          <a:p>
            <a:r>
              <a:rPr lang="en-GB" sz="2600" dirty="0">
                <a:solidFill>
                  <a:schemeClr val="bg1"/>
                </a:solidFill>
              </a:rPr>
              <a:t>Requires ownership, optimism and opportunity</a:t>
            </a:r>
          </a:p>
          <a:p>
            <a:endParaRPr lang="en-GB" sz="2600" dirty="0">
              <a:solidFill>
                <a:schemeClr val="bg1"/>
              </a:solidFill>
            </a:endParaRPr>
          </a:p>
          <a:p>
            <a:r>
              <a:rPr lang="en-GB" sz="2600" dirty="0">
                <a:solidFill>
                  <a:schemeClr val="bg1"/>
                </a:solidFill>
              </a:rPr>
              <a:t>  </a:t>
            </a:r>
          </a:p>
        </p:txBody>
      </p:sp>
    </p:spTree>
    <p:extLst>
      <p:ext uri="{BB962C8B-B14F-4D97-AF65-F5344CB8AC3E}">
        <p14:creationId xmlns:p14="http://schemas.microsoft.com/office/powerpoint/2010/main" val="361154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C598A-4108-A3B2-045C-B5ECF0D887EB}"/>
              </a:ext>
            </a:extLst>
          </p:cNvPr>
          <p:cNvPicPr>
            <a:picLocks noChangeAspect="1"/>
          </p:cNvPicPr>
          <p:nvPr/>
        </p:nvPicPr>
        <p:blipFill>
          <a:blip r:embed="rId3"/>
          <a:stretch>
            <a:fillRect/>
          </a:stretch>
        </p:blipFill>
        <p:spPr>
          <a:xfrm>
            <a:off x="447261" y="785812"/>
            <a:ext cx="3305589" cy="4276725"/>
          </a:xfrm>
          <a:prstGeom prst="rect">
            <a:avLst/>
          </a:prstGeom>
        </p:spPr>
      </p:pic>
      <p:pic>
        <p:nvPicPr>
          <p:cNvPr id="5" name="Picture 4">
            <a:extLst>
              <a:ext uri="{FF2B5EF4-FFF2-40B4-BE49-F238E27FC236}">
                <a16:creationId xmlns:a16="http://schemas.microsoft.com/office/drawing/2014/main" id="{DC9D07AD-3A56-6296-EA4D-B5284A6CA923}"/>
              </a:ext>
            </a:extLst>
          </p:cNvPr>
          <p:cNvPicPr>
            <a:picLocks noChangeAspect="1"/>
          </p:cNvPicPr>
          <p:nvPr/>
        </p:nvPicPr>
        <p:blipFill>
          <a:blip r:embed="rId4"/>
          <a:stretch>
            <a:fillRect/>
          </a:stretch>
        </p:blipFill>
        <p:spPr>
          <a:xfrm>
            <a:off x="4248356" y="876299"/>
            <a:ext cx="3476625" cy="4186238"/>
          </a:xfrm>
          <a:prstGeom prst="rect">
            <a:avLst/>
          </a:prstGeom>
        </p:spPr>
      </p:pic>
      <p:pic>
        <p:nvPicPr>
          <p:cNvPr id="7" name="Picture 6">
            <a:extLst>
              <a:ext uri="{FF2B5EF4-FFF2-40B4-BE49-F238E27FC236}">
                <a16:creationId xmlns:a16="http://schemas.microsoft.com/office/drawing/2014/main" id="{06DABDA5-0B9E-9CEC-A050-C7D634CAF909}"/>
              </a:ext>
            </a:extLst>
          </p:cNvPr>
          <p:cNvPicPr>
            <a:picLocks noChangeAspect="1"/>
          </p:cNvPicPr>
          <p:nvPr/>
        </p:nvPicPr>
        <p:blipFill>
          <a:blip r:embed="rId5"/>
          <a:stretch>
            <a:fillRect/>
          </a:stretch>
        </p:blipFill>
        <p:spPr>
          <a:xfrm>
            <a:off x="8381999" y="876299"/>
            <a:ext cx="3305589" cy="4238625"/>
          </a:xfrm>
          <a:prstGeom prst="rect">
            <a:avLst/>
          </a:prstGeom>
        </p:spPr>
      </p:pic>
      <p:pic>
        <p:nvPicPr>
          <p:cNvPr id="2" name="Picture 1">
            <a:extLst>
              <a:ext uri="{FF2B5EF4-FFF2-40B4-BE49-F238E27FC236}">
                <a16:creationId xmlns:a16="http://schemas.microsoft.com/office/drawing/2014/main" id="{8064214E-BEFE-834A-AF19-56DF2CED4D9F}"/>
              </a:ext>
            </a:extLst>
          </p:cNvPr>
          <p:cNvPicPr>
            <a:picLocks noChangeAspect="1"/>
          </p:cNvPicPr>
          <p:nvPr/>
        </p:nvPicPr>
        <p:blipFill>
          <a:blip r:embed="rId6"/>
          <a:stretch>
            <a:fillRect/>
          </a:stretch>
        </p:blipFill>
        <p:spPr>
          <a:xfrm>
            <a:off x="10994052" y="5397088"/>
            <a:ext cx="1197948" cy="1460912"/>
          </a:xfrm>
          <a:prstGeom prst="rect">
            <a:avLst/>
          </a:prstGeom>
        </p:spPr>
      </p:pic>
    </p:spTree>
    <p:extLst>
      <p:ext uri="{BB962C8B-B14F-4D97-AF65-F5344CB8AC3E}">
        <p14:creationId xmlns:p14="http://schemas.microsoft.com/office/powerpoint/2010/main" val="2904340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D8E45-CE7B-47C8-AE10-398A7E0CAA75}"/>
              </a:ext>
            </a:extLst>
          </p:cNvPr>
          <p:cNvPicPr>
            <a:picLocks noChangeAspect="1"/>
          </p:cNvPicPr>
          <p:nvPr/>
        </p:nvPicPr>
        <p:blipFill>
          <a:blip r:embed="rId3"/>
          <a:stretch>
            <a:fillRect/>
          </a:stretch>
        </p:blipFill>
        <p:spPr>
          <a:xfrm>
            <a:off x="685800" y="335280"/>
            <a:ext cx="10668000" cy="6202680"/>
          </a:xfrm>
          <a:prstGeom prst="rect">
            <a:avLst/>
          </a:prstGeom>
        </p:spPr>
      </p:pic>
    </p:spTree>
    <p:extLst>
      <p:ext uri="{BB962C8B-B14F-4D97-AF65-F5344CB8AC3E}">
        <p14:creationId xmlns:p14="http://schemas.microsoft.com/office/powerpoint/2010/main" val="24571032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9F4147-E3FE-45EA-8AE6-1AF78B5A7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450" y="0"/>
            <a:ext cx="7514550" cy="2654292"/>
          </a:xfrm>
          <a:prstGeom prst="rect">
            <a:avLst/>
          </a:prstGeom>
        </p:spPr>
      </p:pic>
      <p:pic>
        <p:nvPicPr>
          <p:cNvPr id="5" name="Picture 4">
            <a:extLst>
              <a:ext uri="{FF2B5EF4-FFF2-40B4-BE49-F238E27FC236}">
                <a16:creationId xmlns:a16="http://schemas.microsoft.com/office/drawing/2014/main" id="{7D0B6E90-4EDC-4D09-8B9F-44E4473DC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4" y="0"/>
            <a:ext cx="4694904" cy="6858000"/>
          </a:xfrm>
          <a:prstGeom prst="rect">
            <a:avLst/>
          </a:prstGeom>
        </p:spPr>
      </p:pic>
      <p:sp>
        <p:nvSpPr>
          <p:cNvPr id="6" name="TextBox 5">
            <a:extLst>
              <a:ext uri="{FF2B5EF4-FFF2-40B4-BE49-F238E27FC236}">
                <a16:creationId xmlns:a16="http://schemas.microsoft.com/office/drawing/2014/main" id="{DB29128F-1766-4DB1-95C2-32DEF20A9120}"/>
              </a:ext>
            </a:extLst>
          </p:cNvPr>
          <p:cNvSpPr txBox="1"/>
          <p:nvPr/>
        </p:nvSpPr>
        <p:spPr>
          <a:xfrm>
            <a:off x="4751109" y="3031660"/>
            <a:ext cx="7305773" cy="4154984"/>
          </a:xfrm>
          <a:prstGeom prst="rect">
            <a:avLst/>
          </a:prstGeom>
          <a:noFill/>
        </p:spPr>
        <p:txBody>
          <a:bodyPr wrap="square" rtlCol="0">
            <a:spAutoFit/>
          </a:bodyPr>
          <a:lstStyle/>
          <a:p>
            <a:r>
              <a:rPr lang="en-GB" sz="3600" dirty="0">
                <a:solidFill>
                  <a:schemeClr val="accent1">
                    <a:lumMod val="50000"/>
                  </a:schemeClr>
                </a:solidFill>
              </a:rPr>
              <a:t>Professional supervision provides important opportunity to: </a:t>
            </a:r>
          </a:p>
          <a:p>
            <a:r>
              <a:rPr lang="en-GB" sz="3600" b="1" dirty="0">
                <a:solidFill>
                  <a:schemeClr val="accent1">
                    <a:lumMod val="50000"/>
                  </a:schemeClr>
                </a:solidFill>
              </a:rPr>
              <a:t>explore; support; develop; reflect </a:t>
            </a:r>
          </a:p>
          <a:p>
            <a:r>
              <a:rPr lang="en-GB" sz="3600" dirty="0">
                <a:solidFill>
                  <a:schemeClr val="accent1">
                    <a:lumMod val="50000"/>
                  </a:schemeClr>
                </a:solidFill>
              </a:rPr>
              <a:t>on leadership from the perspective of: </a:t>
            </a:r>
            <a:r>
              <a:rPr lang="en-GB" sz="3600" b="1" dirty="0">
                <a:solidFill>
                  <a:schemeClr val="accent1">
                    <a:lumMod val="50000"/>
                  </a:schemeClr>
                </a:solidFill>
              </a:rPr>
              <a:t>leading self; leading practice; leading with others; leading the profession </a:t>
            </a:r>
            <a:endParaRPr lang="en-GB" sz="3600" dirty="0">
              <a:solidFill>
                <a:schemeClr val="accent1">
                  <a:lumMod val="50000"/>
                </a:schemeClr>
              </a:solidFill>
            </a:endParaRPr>
          </a:p>
          <a:p>
            <a:endParaRPr lang="en-GB" sz="2400" dirty="0">
              <a:solidFill>
                <a:schemeClr val="accent1">
                  <a:lumMod val="50000"/>
                </a:schemeClr>
              </a:solidFill>
            </a:endParaRPr>
          </a:p>
          <a:p>
            <a:endParaRPr lang="en-GB" sz="2400" dirty="0">
              <a:solidFill>
                <a:schemeClr val="accent1">
                  <a:lumMod val="50000"/>
                </a:schemeClr>
              </a:solidFill>
            </a:endParaRPr>
          </a:p>
        </p:txBody>
      </p:sp>
    </p:spTree>
    <p:extLst>
      <p:ext uri="{BB962C8B-B14F-4D97-AF65-F5344CB8AC3E}">
        <p14:creationId xmlns:p14="http://schemas.microsoft.com/office/powerpoint/2010/main" val="2535169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DA3BE-7C79-1518-D53C-D4CDF25448CF}"/>
              </a:ext>
            </a:extLst>
          </p:cNvPr>
          <p:cNvSpPr>
            <a:spLocks noGrp="1"/>
          </p:cNvSpPr>
          <p:nvPr>
            <p:ph type="title"/>
          </p:nvPr>
        </p:nvSpPr>
        <p:spPr>
          <a:xfrm>
            <a:off x="4683125" y="499533"/>
            <a:ext cx="6562726" cy="1658198"/>
          </a:xfrm>
        </p:spPr>
        <p:txBody>
          <a:bodyPr>
            <a:normAutofit/>
          </a:bodyPr>
          <a:lstStyle/>
          <a:p>
            <a:r>
              <a:rPr lang="en-US">
                <a:solidFill>
                  <a:srgbClr val="675331"/>
                </a:solidFill>
              </a:rPr>
              <a:t>What happens next</a:t>
            </a:r>
            <a:endParaRPr lang="en-GB">
              <a:solidFill>
                <a:srgbClr val="675331"/>
              </a:solidFill>
            </a:endParaRPr>
          </a:p>
        </p:txBody>
      </p:sp>
      <p:pic>
        <p:nvPicPr>
          <p:cNvPr id="5" name="Picture 4" descr="White bulbs with a yellow one standing out">
            <a:extLst>
              <a:ext uri="{FF2B5EF4-FFF2-40B4-BE49-F238E27FC236}">
                <a16:creationId xmlns:a16="http://schemas.microsoft.com/office/drawing/2014/main" id="{B016482C-CC43-F21F-EA4F-2939FDC74D4B}"/>
              </a:ext>
            </a:extLst>
          </p:cNvPr>
          <p:cNvPicPr>
            <a:picLocks noChangeAspect="1"/>
          </p:cNvPicPr>
          <p:nvPr/>
        </p:nvPicPr>
        <p:blipFill rotWithShape="1">
          <a:blip r:embed="rId3"/>
          <a:srcRect l="22240" r="38110" b="-2"/>
          <a:stretch/>
        </p:blipFill>
        <p:spPr>
          <a:xfrm>
            <a:off x="20" y="-6418"/>
            <a:ext cx="4077443" cy="6864418"/>
          </a:xfrm>
          <a:prstGeom prst="rect">
            <a:avLst/>
          </a:prstGeom>
        </p:spPr>
      </p:pic>
      <p:sp>
        <p:nvSpPr>
          <p:cNvPr id="3" name="Content Placeholder 2">
            <a:extLst>
              <a:ext uri="{FF2B5EF4-FFF2-40B4-BE49-F238E27FC236}">
                <a16:creationId xmlns:a16="http://schemas.microsoft.com/office/drawing/2014/main" id="{8F2A8B11-77D7-4F62-26BB-C12B51892A90}"/>
              </a:ext>
            </a:extLst>
          </p:cNvPr>
          <p:cNvSpPr>
            <a:spLocks noGrp="1"/>
          </p:cNvSpPr>
          <p:nvPr>
            <p:ph idx="1"/>
          </p:nvPr>
        </p:nvSpPr>
        <p:spPr>
          <a:xfrm>
            <a:off x="4702557" y="2011680"/>
            <a:ext cx="6428994" cy="3766185"/>
          </a:xfrm>
        </p:spPr>
        <p:txBody>
          <a:bodyPr>
            <a:normAutofit lnSpcReduction="10000"/>
          </a:bodyPr>
          <a:lstStyle/>
          <a:p>
            <a:pPr>
              <a:buFont typeface="Arial" panose="020B0604020202020204" pitchFamily="34" charset="0"/>
              <a:buChar char="•"/>
            </a:pPr>
            <a:r>
              <a:rPr lang="en-US" sz="2200" dirty="0"/>
              <a:t>Service supervision plans will be completed in your service areas with support from governance leads</a:t>
            </a:r>
          </a:p>
          <a:p>
            <a:pPr>
              <a:buFont typeface="Arial" panose="020B0604020202020204" pitchFamily="34" charset="0"/>
              <a:buChar char="•"/>
            </a:pPr>
            <a:r>
              <a:rPr lang="en-US" sz="2200" dirty="0"/>
              <a:t>New supervision agreements</a:t>
            </a:r>
          </a:p>
          <a:p>
            <a:pPr>
              <a:buFont typeface="Arial" panose="020B0604020202020204" pitchFamily="34" charset="0"/>
              <a:buChar char="•"/>
            </a:pPr>
            <a:endParaRPr lang="en-US" sz="2200" dirty="0"/>
          </a:p>
          <a:p>
            <a:pPr>
              <a:buFont typeface="Arial" panose="020B0604020202020204" pitchFamily="34" charset="0"/>
              <a:buChar char="•"/>
            </a:pPr>
            <a:r>
              <a:rPr lang="en-US" sz="2200" dirty="0"/>
              <a:t>New formats to record individual supervision</a:t>
            </a:r>
          </a:p>
          <a:p>
            <a:pPr marL="0" indent="0">
              <a:buNone/>
            </a:pPr>
            <a:endParaRPr lang="en-US" sz="2200" dirty="0"/>
          </a:p>
          <a:p>
            <a:pPr>
              <a:buFont typeface="Arial" panose="020B0604020202020204" pitchFamily="34" charset="0"/>
              <a:buChar char="•"/>
            </a:pPr>
            <a:r>
              <a:rPr lang="en-US" sz="2200" dirty="0"/>
              <a:t>New experiences in supervision</a:t>
            </a:r>
          </a:p>
          <a:p>
            <a:pPr marL="0" indent="0">
              <a:buNone/>
            </a:pPr>
            <a:endParaRPr lang="en-US" sz="2200" dirty="0"/>
          </a:p>
          <a:p>
            <a:pPr>
              <a:buFont typeface="Arial" panose="020B0604020202020204" pitchFamily="34" charset="0"/>
              <a:buChar char="•"/>
            </a:pPr>
            <a:r>
              <a:rPr lang="en-US" sz="2200" dirty="0"/>
              <a:t>Training for supervisees and supervisors 24/25</a:t>
            </a:r>
          </a:p>
          <a:p>
            <a:pPr>
              <a:buFont typeface="Arial" panose="020B0604020202020204" pitchFamily="34" charset="0"/>
              <a:buChar char="•"/>
            </a:pPr>
            <a:endParaRPr lang="en-US" sz="2200" dirty="0"/>
          </a:p>
          <a:p>
            <a:endParaRPr lang="en-US" sz="2200" dirty="0"/>
          </a:p>
          <a:p>
            <a:endParaRPr lang="en-GB" sz="2200" dirty="0"/>
          </a:p>
        </p:txBody>
      </p:sp>
    </p:spTree>
    <p:extLst>
      <p:ext uri="{BB962C8B-B14F-4D97-AF65-F5344CB8AC3E}">
        <p14:creationId xmlns:p14="http://schemas.microsoft.com/office/powerpoint/2010/main" val="3616364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FDA1A-82DB-87DC-F67C-C622582FC267}"/>
              </a:ext>
            </a:extLst>
          </p:cNvPr>
          <p:cNvPicPr>
            <a:picLocks noChangeAspect="1"/>
          </p:cNvPicPr>
          <p:nvPr/>
        </p:nvPicPr>
        <p:blipFill>
          <a:blip r:embed="rId3"/>
          <a:stretch>
            <a:fillRect/>
          </a:stretch>
        </p:blipFill>
        <p:spPr>
          <a:xfrm>
            <a:off x="3924557" y="1888434"/>
            <a:ext cx="4342886" cy="4549991"/>
          </a:xfrm>
          <a:prstGeom prst="rect">
            <a:avLst/>
          </a:prstGeom>
        </p:spPr>
      </p:pic>
      <p:graphicFrame>
        <p:nvGraphicFramePr>
          <p:cNvPr id="5" name="Table 4">
            <a:extLst>
              <a:ext uri="{FF2B5EF4-FFF2-40B4-BE49-F238E27FC236}">
                <a16:creationId xmlns:a16="http://schemas.microsoft.com/office/drawing/2014/main" id="{52AC1A97-B016-4E93-AA14-5BCF776407A8}"/>
              </a:ext>
            </a:extLst>
          </p:cNvPr>
          <p:cNvGraphicFramePr>
            <a:graphicFrameLocks noGrp="1"/>
          </p:cNvGraphicFramePr>
          <p:nvPr>
            <p:extLst>
              <p:ext uri="{D42A27DB-BD31-4B8C-83A1-F6EECF244321}">
                <p14:modId xmlns:p14="http://schemas.microsoft.com/office/powerpoint/2010/main" val="2580640434"/>
              </p:ext>
            </p:extLst>
          </p:nvPr>
        </p:nvGraphicFramePr>
        <p:xfrm>
          <a:off x="2032000" y="715617"/>
          <a:ext cx="8128000" cy="772454"/>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490918173"/>
                    </a:ext>
                  </a:extLst>
                </a:gridCol>
              </a:tblGrid>
              <a:tr h="772454">
                <a:tc>
                  <a:txBody>
                    <a:bodyPr/>
                    <a:lstStyle/>
                    <a:p>
                      <a:pPr algn="ctr"/>
                      <a:r>
                        <a:rPr lang="en-US" sz="3200" dirty="0">
                          <a:solidFill>
                            <a:schemeClr val="bg1"/>
                          </a:solidFill>
                        </a:rPr>
                        <a:t>Thankyou for listening</a:t>
                      </a:r>
                      <a:endParaRPr lang="en-GB" sz="3200" dirty="0">
                        <a:solidFill>
                          <a:schemeClr val="bg1"/>
                        </a:solidFill>
                      </a:endParaRPr>
                    </a:p>
                  </a:txBody>
                  <a:tcPr>
                    <a:solidFill>
                      <a:srgbClr val="002060"/>
                    </a:solidFill>
                  </a:tcPr>
                </a:tc>
                <a:extLst>
                  <a:ext uri="{0D108BD9-81ED-4DB2-BD59-A6C34878D82A}">
                    <a16:rowId xmlns:a16="http://schemas.microsoft.com/office/drawing/2014/main" val="3079888932"/>
                  </a:ext>
                </a:extLst>
              </a:tr>
            </a:tbl>
          </a:graphicData>
        </a:graphic>
      </p:graphicFrame>
    </p:spTree>
    <p:extLst>
      <p:ext uri="{BB962C8B-B14F-4D97-AF65-F5344CB8AC3E}">
        <p14:creationId xmlns:p14="http://schemas.microsoft.com/office/powerpoint/2010/main" val="3950092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FAC06B-13A2-E933-7F60-3A22C28FB19E}"/>
              </a:ext>
            </a:extLst>
          </p:cNvPr>
          <p:cNvPicPr>
            <a:picLocks noGrp="1" noChangeAspect="1"/>
          </p:cNvPicPr>
          <p:nvPr>
            <p:ph idx="1"/>
          </p:nvPr>
        </p:nvPicPr>
        <p:blipFill>
          <a:blip r:embed="rId3"/>
          <a:stretch>
            <a:fillRect/>
          </a:stretch>
        </p:blipFill>
        <p:spPr>
          <a:xfrm>
            <a:off x="486123" y="2101712"/>
            <a:ext cx="3514378" cy="3867150"/>
          </a:xfrm>
        </p:spPr>
      </p:pic>
      <p:pic>
        <p:nvPicPr>
          <p:cNvPr id="5" name="Picture 4">
            <a:extLst>
              <a:ext uri="{FF2B5EF4-FFF2-40B4-BE49-F238E27FC236}">
                <a16:creationId xmlns:a16="http://schemas.microsoft.com/office/drawing/2014/main" id="{12316C2E-BDAE-9668-614B-F20631471BD9}"/>
              </a:ext>
            </a:extLst>
          </p:cNvPr>
          <p:cNvPicPr>
            <a:picLocks noChangeAspect="1"/>
          </p:cNvPicPr>
          <p:nvPr/>
        </p:nvPicPr>
        <p:blipFill>
          <a:blip r:embed="rId4"/>
          <a:stretch>
            <a:fillRect/>
          </a:stretch>
        </p:blipFill>
        <p:spPr>
          <a:xfrm>
            <a:off x="762001" y="499533"/>
            <a:ext cx="10253660" cy="1033992"/>
          </a:xfrm>
          <a:prstGeom prst="rect">
            <a:avLst/>
          </a:prstGeom>
        </p:spPr>
      </p:pic>
      <p:pic>
        <p:nvPicPr>
          <p:cNvPr id="9" name="Picture 8">
            <a:extLst>
              <a:ext uri="{FF2B5EF4-FFF2-40B4-BE49-F238E27FC236}">
                <a16:creationId xmlns:a16="http://schemas.microsoft.com/office/drawing/2014/main" id="{B444AADC-1E07-738F-3EA5-89E4B475CD83}"/>
              </a:ext>
            </a:extLst>
          </p:cNvPr>
          <p:cNvPicPr>
            <a:picLocks noChangeAspect="1"/>
          </p:cNvPicPr>
          <p:nvPr/>
        </p:nvPicPr>
        <p:blipFill>
          <a:blip r:embed="rId5"/>
          <a:stretch>
            <a:fillRect/>
          </a:stretch>
        </p:blipFill>
        <p:spPr>
          <a:xfrm>
            <a:off x="4452730" y="2101712"/>
            <a:ext cx="3615360" cy="3867150"/>
          </a:xfrm>
          <a:prstGeom prst="rect">
            <a:avLst/>
          </a:prstGeom>
        </p:spPr>
      </p:pic>
      <p:pic>
        <p:nvPicPr>
          <p:cNvPr id="11" name="Picture 10">
            <a:extLst>
              <a:ext uri="{FF2B5EF4-FFF2-40B4-BE49-F238E27FC236}">
                <a16:creationId xmlns:a16="http://schemas.microsoft.com/office/drawing/2014/main" id="{24527C21-B2CC-07C5-0406-16C3783F993C}"/>
              </a:ext>
            </a:extLst>
          </p:cNvPr>
          <p:cNvPicPr>
            <a:picLocks noChangeAspect="1"/>
          </p:cNvPicPr>
          <p:nvPr/>
        </p:nvPicPr>
        <p:blipFill>
          <a:blip r:embed="rId6"/>
          <a:stretch>
            <a:fillRect/>
          </a:stretch>
        </p:blipFill>
        <p:spPr>
          <a:xfrm>
            <a:off x="8525495" y="2089943"/>
            <a:ext cx="3434029" cy="3867150"/>
          </a:xfrm>
          <a:prstGeom prst="rect">
            <a:avLst/>
          </a:prstGeom>
        </p:spPr>
      </p:pic>
    </p:spTree>
    <p:extLst>
      <p:ext uri="{BB962C8B-B14F-4D97-AF65-F5344CB8AC3E}">
        <p14:creationId xmlns:p14="http://schemas.microsoft.com/office/powerpoint/2010/main" val="51433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9D7E1-7EC6-0AA4-362D-85CC81FCAC0D}"/>
              </a:ext>
            </a:extLst>
          </p:cNvPr>
          <p:cNvPicPr>
            <a:picLocks noChangeAspect="1"/>
          </p:cNvPicPr>
          <p:nvPr/>
        </p:nvPicPr>
        <p:blipFill>
          <a:blip r:embed="rId3"/>
          <a:stretch>
            <a:fillRect/>
          </a:stretch>
        </p:blipFill>
        <p:spPr>
          <a:xfrm>
            <a:off x="10861074" y="5322309"/>
            <a:ext cx="1197948" cy="1460912"/>
          </a:xfrm>
          <a:prstGeom prst="rect">
            <a:avLst/>
          </a:prstGeom>
        </p:spPr>
      </p:pic>
      <p:pic>
        <p:nvPicPr>
          <p:cNvPr id="5" name="Picture 4">
            <a:extLst>
              <a:ext uri="{FF2B5EF4-FFF2-40B4-BE49-F238E27FC236}">
                <a16:creationId xmlns:a16="http://schemas.microsoft.com/office/drawing/2014/main" id="{A774DFEB-5053-9846-3CA8-E0E6A2945A05}"/>
              </a:ext>
            </a:extLst>
          </p:cNvPr>
          <p:cNvPicPr>
            <a:picLocks noChangeAspect="1"/>
          </p:cNvPicPr>
          <p:nvPr/>
        </p:nvPicPr>
        <p:blipFill>
          <a:blip r:embed="rId4"/>
          <a:stretch>
            <a:fillRect/>
          </a:stretch>
        </p:blipFill>
        <p:spPr>
          <a:xfrm>
            <a:off x="407504" y="1166813"/>
            <a:ext cx="3636893" cy="4019550"/>
          </a:xfrm>
          <a:prstGeom prst="rect">
            <a:avLst/>
          </a:prstGeom>
        </p:spPr>
      </p:pic>
      <p:pic>
        <p:nvPicPr>
          <p:cNvPr id="7" name="Picture 6">
            <a:extLst>
              <a:ext uri="{FF2B5EF4-FFF2-40B4-BE49-F238E27FC236}">
                <a16:creationId xmlns:a16="http://schemas.microsoft.com/office/drawing/2014/main" id="{A1AAC433-357B-679A-F3D5-1CE8F065629A}"/>
              </a:ext>
            </a:extLst>
          </p:cNvPr>
          <p:cNvPicPr>
            <a:picLocks noChangeAspect="1"/>
          </p:cNvPicPr>
          <p:nvPr/>
        </p:nvPicPr>
        <p:blipFill>
          <a:blip r:embed="rId5"/>
          <a:stretch>
            <a:fillRect/>
          </a:stretch>
        </p:blipFill>
        <p:spPr>
          <a:xfrm>
            <a:off x="4381500" y="1166813"/>
            <a:ext cx="3429000" cy="4019549"/>
          </a:xfrm>
          <a:prstGeom prst="rect">
            <a:avLst/>
          </a:prstGeom>
        </p:spPr>
      </p:pic>
      <p:pic>
        <p:nvPicPr>
          <p:cNvPr id="9" name="Picture 8">
            <a:extLst>
              <a:ext uri="{FF2B5EF4-FFF2-40B4-BE49-F238E27FC236}">
                <a16:creationId xmlns:a16="http://schemas.microsoft.com/office/drawing/2014/main" id="{90D5DFA0-1DA2-FDFA-D480-192D1CD75CB8}"/>
              </a:ext>
            </a:extLst>
          </p:cNvPr>
          <p:cNvPicPr>
            <a:picLocks noChangeAspect="1"/>
          </p:cNvPicPr>
          <p:nvPr/>
        </p:nvPicPr>
        <p:blipFill>
          <a:blip r:embed="rId6"/>
          <a:stretch>
            <a:fillRect/>
          </a:stretch>
        </p:blipFill>
        <p:spPr>
          <a:xfrm>
            <a:off x="8147603" y="1166813"/>
            <a:ext cx="3555101" cy="4019549"/>
          </a:xfrm>
          <a:prstGeom prst="rect">
            <a:avLst/>
          </a:prstGeom>
        </p:spPr>
      </p:pic>
    </p:spTree>
    <p:extLst>
      <p:ext uri="{BB962C8B-B14F-4D97-AF65-F5344CB8AC3E}">
        <p14:creationId xmlns:p14="http://schemas.microsoft.com/office/powerpoint/2010/main" val="193391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E17D-C62D-1865-0159-83F27B33C8B3}"/>
              </a:ext>
            </a:extLst>
          </p:cNvPr>
          <p:cNvSpPr>
            <a:spLocks noGrp="1"/>
          </p:cNvSpPr>
          <p:nvPr>
            <p:ph type="title"/>
          </p:nvPr>
        </p:nvSpPr>
        <p:spPr>
          <a:xfrm>
            <a:off x="581025" y="157148"/>
            <a:ext cx="10772775" cy="1658198"/>
          </a:xfrm>
        </p:spPr>
        <p:txBody>
          <a:bodyPr/>
          <a:lstStyle/>
          <a:p>
            <a:pPr algn="ctr"/>
            <a:r>
              <a:rPr lang="en-US" dirty="0"/>
              <a:t>Evolution of 2024 Supervision Policy</a:t>
            </a:r>
            <a:endParaRPr lang="en-GB" dirty="0"/>
          </a:p>
        </p:txBody>
      </p:sp>
      <p:sp>
        <p:nvSpPr>
          <p:cNvPr id="3" name="Content Placeholder 2">
            <a:extLst>
              <a:ext uri="{FF2B5EF4-FFF2-40B4-BE49-F238E27FC236}">
                <a16:creationId xmlns:a16="http://schemas.microsoft.com/office/drawing/2014/main" id="{A7E00BAE-56F1-4084-2185-879C1F913974}"/>
              </a:ext>
            </a:extLst>
          </p:cNvPr>
          <p:cNvSpPr>
            <a:spLocks noGrp="1"/>
          </p:cNvSpPr>
          <p:nvPr>
            <p:ph idx="1"/>
          </p:nvPr>
        </p:nvSpPr>
        <p:spPr>
          <a:xfrm>
            <a:off x="838200" y="1623909"/>
            <a:ext cx="10515600" cy="4486275"/>
          </a:xfrm>
        </p:spPr>
        <p:txBody>
          <a:bodyPr>
            <a:normAutofit/>
          </a:bodyPr>
          <a:lstStyle/>
          <a:p>
            <a:pPr>
              <a:buFont typeface="Wingdings" panose="05000000000000000000" pitchFamily="2" charset="2"/>
              <a:buChar char="v"/>
            </a:pPr>
            <a:r>
              <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2016</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Social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W</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ork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trategy (DoH) – review of supervision arrangements for social work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and the existing social work supervision policy (2008)</a:t>
            </a:r>
          </a:p>
          <a:p>
            <a:pPr>
              <a:buFont typeface="Wingdings" panose="05000000000000000000" pitchFamily="2" charset="2"/>
              <a:buChar char="v"/>
            </a:pP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buFont typeface="Wingdings" panose="05000000000000000000" pitchFamily="2" charset="2"/>
              <a:buChar char="v"/>
            </a:pPr>
            <a:r>
              <a:rPr lang="en-US" sz="2000" b="1" dirty="0">
                <a:solidFill>
                  <a:schemeClr val="tx1"/>
                </a:solidFill>
                <a:latin typeface="Arial" panose="020B0604020202020204" pitchFamily="34" charset="0"/>
                <a:cs typeface="Arial" panose="020B0604020202020204" pitchFamily="34" charset="0"/>
              </a:rPr>
              <a:t>  2018 and 2019 </a:t>
            </a:r>
            <a:r>
              <a:rPr lang="en-US" sz="2000" dirty="0">
                <a:solidFill>
                  <a:schemeClr val="tx1"/>
                </a:solidFill>
                <a:latin typeface="Arial" panose="020B0604020202020204" pitchFamily="34" charset="0"/>
                <a:cs typeface="Arial" panose="020B0604020202020204" pitchFamily="34" charset="0"/>
              </a:rPr>
              <a:t>- two regional surveys of supervision in social work </a:t>
            </a:r>
          </a:p>
          <a:p>
            <a:pPr marL="457200" lvl="1" indent="0">
              <a:buNone/>
            </a:pPr>
            <a:endParaRPr lang="en-US" sz="20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000" b="1" dirty="0">
                <a:solidFill>
                  <a:schemeClr val="tx1"/>
                </a:solidFill>
                <a:latin typeface="Arial" panose="020B0604020202020204" pitchFamily="34" charset="0"/>
                <a:cs typeface="Arial" panose="020B0604020202020204" pitchFamily="34" charset="0"/>
              </a:rPr>
              <a:t> 2019</a:t>
            </a:r>
            <a:r>
              <a:rPr lang="en-US" sz="2000" dirty="0">
                <a:solidFill>
                  <a:schemeClr val="tx1"/>
                </a:solidFill>
                <a:latin typeface="Arial" panose="020B0604020202020204" pitchFamily="34" charset="0"/>
                <a:cs typeface="Arial" panose="020B0604020202020204" pitchFamily="34" charset="0"/>
              </a:rPr>
              <a:t> COVID crisis – delayed further policy development of the draft policy</a:t>
            </a:r>
            <a:r>
              <a:rPr lang="en-US" sz="1400" dirty="0">
                <a:solidFill>
                  <a:schemeClr val="tx1"/>
                </a:solidFill>
                <a:latin typeface="Arial" panose="020B0604020202020204" pitchFamily="34" charset="0"/>
                <a:cs typeface="Arial" panose="020B0604020202020204" pitchFamily="34" charset="0"/>
              </a:rPr>
              <a:t> </a:t>
            </a:r>
          </a:p>
          <a:p>
            <a:pPr marL="0" indent="0">
              <a:buNone/>
            </a:pPr>
            <a:endParaRPr lang="en-US" sz="14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000" b="1" dirty="0">
                <a:solidFill>
                  <a:schemeClr val="tx1"/>
                </a:solidFill>
                <a:latin typeface="Arial" panose="020B0604020202020204" pitchFamily="34" charset="0"/>
                <a:cs typeface="Arial" panose="020B0604020202020204" pitchFamily="34" charset="0"/>
              </a:rPr>
              <a:t> 2019-23</a:t>
            </a:r>
            <a:r>
              <a:rPr lang="en-US" sz="1400"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Tested the draft policy in H&amp;SCT’s – looking at feedback to inform policy completion</a:t>
            </a:r>
          </a:p>
          <a:p>
            <a:pPr>
              <a:buFont typeface="Wingdings" panose="05000000000000000000" pitchFamily="2" charset="2"/>
              <a:buChar char="v"/>
            </a:pPr>
            <a:endParaRPr lang="en-US" sz="20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2000" dirty="0">
                <a:solidFill>
                  <a:schemeClr val="tx1"/>
                </a:solidFill>
                <a:latin typeface="Arial" panose="020B0604020202020204" pitchFamily="34" charset="0"/>
                <a:cs typeface="Arial" panose="020B0604020202020204" pitchFamily="34" charset="0"/>
              </a:rPr>
              <a:t> </a:t>
            </a:r>
            <a:r>
              <a:rPr lang="en-US" sz="2000" b="1" dirty="0">
                <a:solidFill>
                  <a:schemeClr val="tx1"/>
                </a:solidFill>
                <a:latin typeface="Arial" panose="020B0604020202020204" pitchFamily="34" charset="0"/>
                <a:cs typeface="Arial" panose="020B0604020202020204" pitchFamily="34" charset="0"/>
              </a:rPr>
              <a:t>2024</a:t>
            </a:r>
            <a:r>
              <a:rPr lang="en-US" sz="2000" dirty="0">
                <a:solidFill>
                  <a:schemeClr val="tx1"/>
                </a:solidFill>
                <a:latin typeface="Arial" panose="020B0604020202020204" pitchFamily="34" charset="0"/>
                <a:cs typeface="Arial" panose="020B0604020202020204" pitchFamily="34" charset="0"/>
              </a:rPr>
              <a:t> Social Work Supervision policy launch</a:t>
            </a:r>
          </a:p>
          <a:p>
            <a:endParaRPr lang="en-GB" dirty="0"/>
          </a:p>
        </p:txBody>
      </p:sp>
      <p:pic>
        <p:nvPicPr>
          <p:cNvPr id="4" name="Picture 3">
            <a:extLst>
              <a:ext uri="{FF2B5EF4-FFF2-40B4-BE49-F238E27FC236}">
                <a16:creationId xmlns:a16="http://schemas.microsoft.com/office/drawing/2014/main" id="{8A931FC1-CF7D-142A-161A-1D5993C5B7D1}"/>
              </a:ext>
            </a:extLst>
          </p:cNvPr>
          <p:cNvPicPr>
            <a:picLocks noChangeAspect="1"/>
          </p:cNvPicPr>
          <p:nvPr/>
        </p:nvPicPr>
        <p:blipFill>
          <a:blip r:embed="rId3"/>
          <a:stretch>
            <a:fillRect/>
          </a:stretch>
        </p:blipFill>
        <p:spPr>
          <a:xfrm>
            <a:off x="10915692" y="5239940"/>
            <a:ext cx="1197948" cy="1460912"/>
          </a:xfrm>
          <a:prstGeom prst="rect">
            <a:avLst/>
          </a:prstGeom>
        </p:spPr>
      </p:pic>
      <p:pic>
        <p:nvPicPr>
          <p:cNvPr id="5" name="Picture 4">
            <a:extLst>
              <a:ext uri="{FF2B5EF4-FFF2-40B4-BE49-F238E27FC236}">
                <a16:creationId xmlns:a16="http://schemas.microsoft.com/office/drawing/2014/main" id="{B07566E1-95E9-CE27-C127-83788BBEEE18}"/>
              </a:ext>
            </a:extLst>
          </p:cNvPr>
          <p:cNvPicPr>
            <a:picLocks noChangeAspect="1"/>
          </p:cNvPicPr>
          <p:nvPr/>
        </p:nvPicPr>
        <p:blipFill>
          <a:blip r:embed="rId4"/>
          <a:stretch>
            <a:fillRect/>
          </a:stretch>
        </p:blipFill>
        <p:spPr>
          <a:xfrm>
            <a:off x="10940126" y="157148"/>
            <a:ext cx="1062410" cy="787954"/>
          </a:xfrm>
          <a:prstGeom prst="rect">
            <a:avLst/>
          </a:prstGeom>
        </p:spPr>
      </p:pic>
    </p:spTree>
    <p:extLst>
      <p:ext uri="{BB962C8B-B14F-4D97-AF65-F5344CB8AC3E}">
        <p14:creationId xmlns:p14="http://schemas.microsoft.com/office/powerpoint/2010/main" val="1612740683"/>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1357</TotalTime>
  <Words>5321</Words>
  <Application>Microsoft Office PowerPoint</Application>
  <PresentationFormat>Widescreen</PresentationFormat>
  <Paragraphs>605</Paragraphs>
  <Slides>63</Slides>
  <Notes>63</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63</vt:i4>
      </vt:variant>
    </vt:vector>
  </HeadingPairs>
  <TitlesOfParts>
    <vt:vector size="82" baseType="lpstr">
      <vt:lpstr>Arial</vt:lpstr>
      <vt:lpstr>Calibri</vt:lpstr>
      <vt:lpstr>Calibri Light</vt:lpstr>
      <vt:lpstr>Century Gothic</vt:lpstr>
      <vt:lpstr>Corbel</vt:lpstr>
      <vt:lpstr>diavlo-bold</vt:lpstr>
      <vt:lpstr>Georgia</vt:lpstr>
      <vt:lpstr>Helvetic</vt:lpstr>
      <vt:lpstr>Helvetica</vt:lpstr>
      <vt:lpstr>inherit</vt:lpstr>
      <vt:lpstr>Papyrus</vt:lpstr>
      <vt:lpstr>Poppins</vt:lpstr>
      <vt:lpstr>Poppins Medium</vt:lpstr>
      <vt:lpstr>Poppins Ultra-Bold</vt:lpstr>
      <vt:lpstr>Source Sans Pro</vt:lpstr>
      <vt:lpstr>Symbol</vt:lpstr>
      <vt:lpstr>Times New Roman</vt:lpstr>
      <vt:lpstr>Wingdings</vt:lpstr>
      <vt:lpstr>Metropolitan</vt:lpstr>
      <vt:lpstr>        Promoting quality supervision in social work    The Social Work (NI) Supervision Policy 2024</vt:lpstr>
      <vt:lpstr>Seminar programme</vt:lpstr>
      <vt:lpstr>Introduction</vt:lpstr>
      <vt:lpstr>Supervision in social work</vt:lpstr>
      <vt:lpstr>PowerPoint Presentation</vt:lpstr>
      <vt:lpstr>PowerPoint Presentation</vt:lpstr>
      <vt:lpstr>PowerPoint Presentation</vt:lpstr>
      <vt:lpstr>PowerPoint Presentation</vt:lpstr>
      <vt:lpstr>Evolution of 2024 Supervision Policy</vt:lpstr>
      <vt:lpstr>Key issues from supervision surveys (1)</vt:lpstr>
      <vt:lpstr>Key Issues from supervision surveys (2)</vt:lpstr>
      <vt:lpstr>Social Work (NI) Supervision Policy 2024</vt:lpstr>
      <vt:lpstr>Overview of the  Social Work (NI) Supervision Policy 2024 </vt:lpstr>
      <vt:lpstr>Underpinning values and principles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Menu of supervision methods </vt:lpstr>
      <vt:lpstr>PowerPoint Presentation</vt:lpstr>
      <vt:lpstr>PowerPoint Presentation</vt:lpstr>
      <vt:lpstr>PowerPoint Presentation</vt:lpstr>
      <vt:lpstr>PowerPoint Presentation</vt:lpstr>
      <vt:lpstr>What AYE social workers said about supervision </vt:lpstr>
      <vt:lpstr>Assuring quality supervision</vt:lpstr>
      <vt:lpstr>Supervision standards and audit  </vt:lpstr>
      <vt:lpstr>PowerPoint Presentation</vt:lpstr>
      <vt:lpstr>PowerPoint Presentation</vt:lpstr>
      <vt:lpstr>PowerPoint Presentation</vt:lpstr>
      <vt:lpstr>PowerPoint Presentation</vt:lpstr>
      <vt:lpstr>Social work Supervision and key messages from research</vt:lpstr>
      <vt:lpstr>NI Social Care Council and Social Work England – Standards and Requirements</vt:lpstr>
      <vt:lpstr>Definition of Reflective Supervision? Not uniformly conceptualised nor agreed …</vt:lpstr>
      <vt:lpstr>PowerPoint Presentation</vt:lpstr>
      <vt:lpstr>Systematic Research on Reflective Supervision</vt:lpstr>
      <vt:lpstr>Barriers to Reflective Supervision</vt:lpstr>
      <vt:lpstr>Enablers of Reflective Supervision</vt:lpstr>
      <vt:lpstr>Relationship Based Supervision and Resilience</vt:lpstr>
      <vt:lpstr>Benefits for Social Workers</vt:lpstr>
      <vt:lpstr>Benefits to Service Users </vt:lpstr>
      <vt:lpstr>In Summary: Reflective Supervision in Social Work:  Main findings from Ravalier, McFadden et al (2023)</vt:lpstr>
      <vt:lpstr>Thank you for listening….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Leadership Framework for Social Work</vt:lpstr>
      <vt:lpstr>Implementation of Leadership Framework</vt:lpstr>
      <vt:lpstr>PowerPoint Presentation</vt:lpstr>
      <vt:lpstr>PowerPoint Presentation</vt:lpstr>
      <vt:lpstr>What happens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Work (NI) Supervision Policy </dc:title>
  <dc:creator>Ritchie, Susan</dc:creator>
  <cp:lastModifiedBy>Alison Shaw</cp:lastModifiedBy>
  <cp:revision>17</cp:revision>
  <cp:lastPrinted>2024-02-21T09:09:58Z</cp:lastPrinted>
  <dcterms:created xsi:type="dcterms:W3CDTF">2023-12-13T09:25:45Z</dcterms:created>
  <dcterms:modified xsi:type="dcterms:W3CDTF">2024-03-12T19:43:43Z</dcterms:modified>
</cp:coreProperties>
</file>