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69" r:id="rId2"/>
    <p:sldId id="258" r:id="rId3"/>
    <p:sldId id="490" r:id="rId4"/>
    <p:sldId id="491" r:id="rId5"/>
    <p:sldId id="492" r:id="rId6"/>
    <p:sldId id="505" r:id="rId7"/>
    <p:sldId id="493" r:id="rId8"/>
    <p:sldId id="495" r:id="rId9"/>
    <p:sldId id="494" r:id="rId10"/>
    <p:sldId id="496" r:id="rId11"/>
    <p:sldId id="497" r:id="rId12"/>
    <p:sldId id="506" r:id="rId13"/>
    <p:sldId id="498" r:id="rId14"/>
    <p:sldId id="499" r:id="rId15"/>
    <p:sldId id="500" r:id="rId16"/>
    <p:sldId id="503" r:id="rId17"/>
    <p:sldId id="504" r:id="rId18"/>
    <p:sldId id="501" r:id="rId19"/>
    <p:sldId id="502" r:id="rId20"/>
    <p:sldId id="421" r:id="rId21"/>
    <p:sldId id="507" r:id="rId22"/>
    <p:sldId id="606" r:id="rId23"/>
    <p:sldId id="608" r:id="rId24"/>
    <p:sldId id="610" r:id="rId25"/>
    <p:sldId id="611" r:id="rId26"/>
    <p:sldId id="612" r:id="rId27"/>
    <p:sldId id="61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61CD"/>
    <a:srgbClr val="5F2679"/>
    <a:srgbClr val="D036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72" autoAdjust="0"/>
    <p:restoredTop sz="94304" autoAdjust="0"/>
  </p:normalViewPr>
  <p:slideViewPr>
    <p:cSldViewPr snapToGrid="0" snapToObjects="1">
      <p:cViewPr varScale="1">
        <p:scale>
          <a:sx n="60" d="100"/>
          <a:sy n="60" d="100"/>
        </p:scale>
        <p:origin x="1124" y="48"/>
      </p:cViewPr>
      <p:guideLst>
        <p:guide orient="horz" pos="2160"/>
        <p:guide pos="2880"/>
      </p:guideLst>
    </p:cSldViewPr>
  </p:slideViewPr>
  <p:outlineViewPr>
    <p:cViewPr>
      <p:scale>
        <a:sx n="33" d="100"/>
        <a:sy n="33" d="100"/>
      </p:scale>
      <p:origin x="0" y="1677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BDB4B8-2C68-DE49-BE92-C216C17ECFE4}" type="datetimeFigureOut">
              <a:rPr lang="en-US" smtClean="0"/>
              <a:t>10/16/2024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3D0CFB-B0C0-3E43-B428-A33B48583530}" type="slidenum">
              <a:rPr lang="en-US" smtClean="0"/>
              <a:t>‹#›</a:t>
            </a:fld>
            <a:endParaRPr lang="en-US" dirty="0"/>
          </a:p>
        </p:txBody>
      </p:sp>
    </p:spTree>
    <p:extLst>
      <p:ext uri="{BB962C8B-B14F-4D97-AF65-F5344CB8AC3E}">
        <p14:creationId xmlns:p14="http://schemas.microsoft.com/office/powerpoint/2010/main" val="12012470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5888" y="731838"/>
            <a:ext cx="4181475" cy="3136900"/>
          </a:xfrm>
        </p:spPr>
      </p:sp>
      <p:sp>
        <p:nvSpPr>
          <p:cNvPr id="4" name="Slide Number Placeholder 3"/>
          <p:cNvSpPr>
            <a:spLocks noGrp="1"/>
          </p:cNvSpPr>
          <p:nvPr>
            <p:ph type="sldNum" sz="quarter" idx="5"/>
          </p:nvPr>
        </p:nvSpPr>
        <p:spPr/>
        <p:txBody>
          <a:bodyPr/>
          <a:lstStyle/>
          <a:p>
            <a:fld id="{78DDE06C-DBF7-0445-8E5B-97F5BA64F41D}" type="slidenum">
              <a:rPr lang="en-US" smtClean="0"/>
              <a:t>1</a:t>
            </a:fld>
            <a:endParaRPr lang="en-US"/>
          </a:p>
        </p:txBody>
      </p:sp>
      <p:sp>
        <p:nvSpPr>
          <p:cNvPr id="6" name="Notes Placeholder 5">
            <a:extLst>
              <a:ext uri="{FF2B5EF4-FFF2-40B4-BE49-F238E27FC236}">
                <a16:creationId xmlns:a16="http://schemas.microsoft.com/office/drawing/2014/main" id="{45A1CCB2-C065-BB1C-CD0F-D419746D277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80664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392436DB-8BD6-184D-7026-6316719AA788}"/>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88F3B992-2D08-684F-8FFF-2C3B776E89BE}" type="slidenum">
              <a:rPr lang="en-US" altLang="en-US" smtClean="0">
                <a:latin typeface="Times New Roman" panose="02020603050405020304" pitchFamily="18" charset="0"/>
              </a:rPr>
              <a:pPr/>
              <a:t>26</a:t>
            </a:fld>
            <a:endParaRPr lang="en-US" altLang="en-US" dirty="0">
              <a:latin typeface="Times New Roman" panose="02020603050405020304" pitchFamily="18" charset="0"/>
            </a:endParaRPr>
          </a:p>
        </p:txBody>
      </p:sp>
      <p:sp>
        <p:nvSpPr>
          <p:cNvPr id="67586" name="Rectangle 2">
            <a:extLst>
              <a:ext uri="{FF2B5EF4-FFF2-40B4-BE49-F238E27FC236}">
                <a16:creationId xmlns:a16="http://schemas.microsoft.com/office/drawing/2014/main" id="{327B0887-8EF9-3FEF-74EE-87B0A33EFBD0}"/>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D4562CA1-9DDC-F1C9-7119-7D8F12AEB90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dirty="0">
                <a:latin typeface="Times New Roman" panose="02020603050405020304" pitchFamily="18" charset="0"/>
                <a:ea typeface="ＭＳ Ｐゴシック" panose="020B0600070205080204" pitchFamily="34" charset="-128"/>
              </a:rPr>
              <a:t>This is essential.</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All participants should have this information for future reference.</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The presenter becomes the </a:t>
            </a:r>
            <a:r>
              <a:rPr lang="ja-JP" altLang="en-US">
                <a:latin typeface="Times New Roman" panose="02020603050405020304" pitchFamily="18" charset="0"/>
                <a:ea typeface="ＭＳ Ｐゴシック" panose="020B0600070205080204" pitchFamily="34" charset="-128"/>
              </a:rPr>
              <a:t>“</a:t>
            </a:r>
            <a:r>
              <a:rPr lang="en-US" altLang="ja-JP" dirty="0">
                <a:latin typeface="Times New Roman" panose="02020603050405020304" pitchFamily="18" charset="0"/>
                <a:ea typeface="ＭＳ Ｐゴシック" panose="020B0600070205080204" pitchFamily="34" charset="-128"/>
              </a:rPr>
              <a:t>cultural guide</a:t>
            </a:r>
            <a:r>
              <a:rPr lang="ja-JP" altLang="en-US">
                <a:latin typeface="Times New Roman" panose="02020603050405020304" pitchFamily="18" charset="0"/>
                <a:ea typeface="ＭＳ Ｐゴシック" panose="020B0600070205080204" pitchFamily="34" charset="-128"/>
              </a:rPr>
              <a:t>”</a:t>
            </a:r>
            <a:r>
              <a:rPr lang="en-US" altLang="ja-JP" dirty="0">
                <a:latin typeface="Times New Roman" panose="02020603050405020304" pitchFamily="18" charset="0"/>
                <a:ea typeface="ＭＳ Ｐゴシック" panose="020B0600070205080204" pitchFamily="34" charset="-128"/>
              </a:rPr>
              <a:t> for the participant.</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Many participants do call for further information, to talk about a case, or to identify a resource.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43258"/>
            <a:ext cx="7772400" cy="1621065"/>
          </a:xfrm>
        </p:spPr>
        <p:txBody>
          <a:bodyPr/>
          <a:lstStyle>
            <a:lvl1pPr>
              <a:defRPr>
                <a:solidFill>
                  <a:schemeClr val="tx1">
                    <a:lumMod val="65000"/>
                    <a:lumOff val="35000"/>
                  </a:schemeClr>
                </a:solidFill>
              </a:defRPr>
            </a:lvl1pPr>
          </a:lstStyle>
          <a:p>
            <a:r>
              <a:rPr lang="en-US" dirty="0"/>
              <a:t>Click to edit Master title style</a:t>
            </a:r>
          </a:p>
        </p:txBody>
      </p:sp>
      <p:sp>
        <p:nvSpPr>
          <p:cNvPr id="3" name="Subtitle 2"/>
          <p:cNvSpPr>
            <a:spLocks noGrp="1"/>
          </p:cNvSpPr>
          <p:nvPr>
            <p:ph type="subTitle" idx="1"/>
          </p:nvPr>
        </p:nvSpPr>
        <p:spPr>
          <a:xfrm>
            <a:off x="1371600" y="3830901"/>
            <a:ext cx="6400800" cy="828506"/>
          </a:xfrm>
        </p:spPr>
        <p:txBody>
          <a:bodyPr>
            <a:normAutofit/>
          </a:bodyPr>
          <a:lstStyle>
            <a:lvl1pPr marL="0" indent="0" algn="ctr">
              <a:buNone/>
              <a:defRPr sz="2800" b="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5511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1266"/>
            <a:ext cx="82296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457200" y="2516829"/>
            <a:ext cx="8229600" cy="32693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06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0814"/>
            <a:ext cx="2057400" cy="46999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00815"/>
            <a:ext cx="6019800" cy="46999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234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769"/>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597113"/>
            <a:ext cx="8229600" cy="3370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87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1180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111165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3151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2622"/>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2492082"/>
            <a:ext cx="4038600" cy="36340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492082"/>
            <a:ext cx="4038600" cy="36340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565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62624"/>
            <a:ext cx="793604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4230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3062861"/>
            <a:ext cx="4040188" cy="28856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42309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062861"/>
            <a:ext cx="4041775" cy="28856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531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05333"/>
            <a:ext cx="8229600" cy="1143000"/>
          </a:xfrm>
        </p:spPr>
        <p:txBody>
          <a:bodyPr/>
          <a:lstStyle/>
          <a:p>
            <a:r>
              <a:rPr lang="en-US"/>
              <a:t>Click to edit Master title style</a:t>
            </a:r>
          </a:p>
        </p:txBody>
      </p:sp>
    </p:spTree>
    <p:extLst>
      <p:ext uri="{BB962C8B-B14F-4D97-AF65-F5344CB8AC3E}">
        <p14:creationId xmlns:p14="http://schemas.microsoft.com/office/powerpoint/2010/main" val="415364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30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99227"/>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199227"/>
            <a:ext cx="5111750" cy="47397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361278"/>
            <a:ext cx="3008313" cy="35777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571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4448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82836"/>
            <a:ext cx="5486400" cy="32616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01122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9644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0081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526377"/>
            <a:ext cx="8229600" cy="33457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9510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imgres?imgurl=https%3A%2F%2Fimg.freepik.com%2Ffree-vector%2Fireland-lgbtq-gay-pride-flag-map_601748-32128.jpg%3Fw%3D2000&amp;imgrefurl=https%3A%2F%2Fwww.freepik.com%2Fpremium-vector%2Fireland-lgbtq-gay-pride-flag-map_25773951.htm&amp;tbnid=ix3Oyb2oATb4SM&amp;vet=12ahUKEwieiOrGpL74AhXNr3IEHYl8ABoQMygfegUIARDCAQ..i&amp;docid=f8IpNc_ShFwceM&amp;w=2000&amp;h=2000&amp;q=LGBTQ%20Ireland&amp;client=firefox-b-1-d&amp;ved=2ahUKEwieiOrGpL74AhXNr3IEHYl8ABoQMygfegUIARDCAQ" TargetMode="Externa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amazon.com/LGBTQ-Youth-Issues-Transgender-Questioning/dp/1587601389/ref=sr_1_3?dchild=1&amp;keywords=mallon%2C+gerald+p&amp;qid=1588190515&amp;sr=8-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650FC4-4459-BD47-A8D5-072CBBBAE060}"/>
              </a:ext>
            </a:extLst>
          </p:cNvPr>
          <p:cNvSpPr txBox="1"/>
          <p:nvPr/>
        </p:nvSpPr>
        <p:spPr>
          <a:xfrm>
            <a:off x="2319583" y="2883839"/>
            <a:ext cx="4749926" cy="1041311"/>
          </a:xfrm>
          <a:prstGeom prst="rect">
            <a:avLst/>
          </a:prstGeom>
          <a:noFill/>
        </p:spPr>
        <p:txBody>
          <a:bodyPr wrap="square" rtlCol="0">
            <a:spAutoFit/>
          </a:bodyPr>
          <a:lstStyle/>
          <a:p>
            <a:pPr defTabSz="685800">
              <a:lnSpc>
                <a:spcPts val="3690"/>
              </a:lnSpc>
              <a:defRPr/>
            </a:pPr>
            <a:r>
              <a:rPr lang="en-GB" sz="3300" b="1" dirty="0">
                <a:solidFill>
                  <a:srgbClr val="000000"/>
                </a:solidFill>
                <a:latin typeface="Calibri" panose="020F0502020204030204" pitchFamily="34" charset="0"/>
                <a:cs typeface="Calibri" panose="020F0502020204030204" pitchFamily="34" charset="0"/>
              </a:rPr>
              <a:t>Supporting LGBTQ+ Young People and their Families</a:t>
            </a:r>
            <a:endParaRPr lang="en-US" sz="3300" b="1" dirty="0">
              <a:solidFill>
                <a:prstClr val="black">
                  <a:lumMod val="65000"/>
                  <a:lumOff val="35000"/>
                </a:prstClr>
              </a:solidFill>
              <a:latin typeface="Calibri" panose="020F0502020204030204" pitchFamily="34" charset="0"/>
              <a:cs typeface="Calibri" panose="020F0502020204030204" pitchFamily="34" charset="0"/>
            </a:endParaRPr>
          </a:p>
        </p:txBody>
      </p:sp>
      <p:pic>
        <p:nvPicPr>
          <p:cNvPr id="6" name="Picture 5" descr="A close up of a logo&#10;&#10;Description automatically generated">
            <a:extLst>
              <a:ext uri="{FF2B5EF4-FFF2-40B4-BE49-F238E27FC236}">
                <a16:creationId xmlns:a16="http://schemas.microsoft.com/office/drawing/2014/main" id="{34C04C0D-0375-DE4E-A143-F88C48807E1A}"/>
              </a:ext>
            </a:extLst>
          </p:cNvPr>
          <p:cNvPicPr>
            <a:picLocks noChangeAspect="1"/>
          </p:cNvPicPr>
          <p:nvPr/>
        </p:nvPicPr>
        <p:blipFill>
          <a:blip r:embed="rId3"/>
          <a:stretch>
            <a:fillRect/>
          </a:stretch>
        </p:blipFill>
        <p:spPr>
          <a:xfrm>
            <a:off x="1877453" y="2553425"/>
            <a:ext cx="884259" cy="884259"/>
          </a:xfrm>
          <a:prstGeom prst="rect">
            <a:avLst/>
          </a:prstGeom>
        </p:spPr>
      </p:pic>
      <p:pic>
        <p:nvPicPr>
          <p:cNvPr id="7" name="Picture 6">
            <a:extLst>
              <a:ext uri="{FF2B5EF4-FFF2-40B4-BE49-F238E27FC236}">
                <a16:creationId xmlns:a16="http://schemas.microsoft.com/office/drawing/2014/main" id="{E570514B-FC8B-394F-ABB0-43EEA4408680}"/>
              </a:ext>
            </a:extLst>
          </p:cNvPr>
          <p:cNvPicPr>
            <a:picLocks noChangeAspect="1"/>
          </p:cNvPicPr>
          <p:nvPr/>
        </p:nvPicPr>
        <p:blipFill>
          <a:blip r:embed="rId4"/>
          <a:stretch>
            <a:fillRect/>
          </a:stretch>
        </p:blipFill>
        <p:spPr>
          <a:xfrm>
            <a:off x="6312993" y="3429000"/>
            <a:ext cx="891690" cy="891690"/>
          </a:xfrm>
          <a:prstGeom prst="rect">
            <a:avLst/>
          </a:prstGeom>
        </p:spPr>
      </p:pic>
      <p:pic>
        <p:nvPicPr>
          <p:cNvPr id="9" name="Picture 8" descr="A close up of a sign&#10;&#10;Description automatically generated">
            <a:extLst>
              <a:ext uri="{FF2B5EF4-FFF2-40B4-BE49-F238E27FC236}">
                <a16:creationId xmlns:a16="http://schemas.microsoft.com/office/drawing/2014/main" id="{E1543BBF-E65A-D441-8313-927BA6564D9D}"/>
              </a:ext>
            </a:extLst>
          </p:cNvPr>
          <p:cNvPicPr>
            <a:picLocks noChangeAspect="1"/>
          </p:cNvPicPr>
          <p:nvPr/>
        </p:nvPicPr>
        <p:blipFill>
          <a:blip r:embed="rId5"/>
          <a:stretch>
            <a:fillRect/>
          </a:stretch>
        </p:blipFill>
        <p:spPr>
          <a:xfrm>
            <a:off x="423324" y="1210680"/>
            <a:ext cx="2187318" cy="787435"/>
          </a:xfrm>
          <a:prstGeom prst="rect">
            <a:avLst/>
          </a:prstGeom>
        </p:spPr>
      </p:pic>
      <p:sp>
        <p:nvSpPr>
          <p:cNvPr id="10" name="TextBox 9">
            <a:extLst>
              <a:ext uri="{FF2B5EF4-FFF2-40B4-BE49-F238E27FC236}">
                <a16:creationId xmlns:a16="http://schemas.microsoft.com/office/drawing/2014/main" id="{6512552A-D29F-0B49-9C89-8C1629BCE43D}"/>
              </a:ext>
            </a:extLst>
          </p:cNvPr>
          <p:cNvSpPr txBox="1"/>
          <p:nvPr/>
        </p:nvSpPr>
        <p:spPr>
          <a:xfrm>
            <a:off x="7787355" y="5018669"/>
            <a:ext cx="1226323" cy="816377"/>
          </a:xfrm>
          <a:prstGeom prst="rect">
            <a:avLst/>
          </a:prstGeom>
          <a:noFill/>
        </p:spPr>
        <p:txBody>
          <a:bodyPr wrap="square" rtlCol="0">
            <a:spAutoFit/>
          </a:bodyPr>
          <a:lstStyle/>
          <a:p>
            <a:pPr defTabSz="685800">
              <a:lnSpc>
                <a:spcPts val="1425"/>
              </a:lnSpc>
              <a:defRPr/>
            </a:pPr>
            <a:r>
              <a:rPr lang="en-US" sz="1500" b="1" dirty="0">
                <a:solidFill>
                  <a:srgbClr val="D9222A"/>
                </a:solidFill>
                <a:latin typeface="Calibri" panose="020F0502020204030204" pitchFamily="34" charset="0"/>
                <a:cs typeface="Calibri" panose="020F0502020204030204" pitchFamily="34" charset="0"/>
              </a:rPr>
              <a:t>SHAPING A </a:t>
            </a:r>
          </a:p>
          <a:p>
            <a:pPr defTabSz="685800">
              <a:lnSpc>
                <a:spcPts val="1425"/>
              </a:lnSpc>
              <a:defRPr/>
            </a:pPr>
            <a:r>
              <a:rPr lang="en-US" sz="1500" b="1" dirty="0">
                <a:solidFill>
                  <a:srgbClr val="D9222A"/>
                </a:solidFill>
                <a:latin typeface="Calibri" panose="020F0502020204030204" pitchFamily="34" charset="0"/>
                <a:cs typeface="Calibri" panose="020F0502020204030204" pitchFamily="34" charset="0"/>
              </a:rPr>
              <a:t>BETTER WORL</a:t>
            </a:r>
          </a:p>
          <a:p>
            <a:pPr defTabSz="685800">
              <a:lnSpc>
                <a:spcPts val="1425"/>
              </a:lnSpc>
              <a:defRPr/>
            </a:pPr>
            <a:r>
              <a:rPr lang="en-US" sz="1500" dirty="0">
                <a:solidFill>
                  <a:srgbClr val="D9222A"/>
                </a:solidFill>
                <a:latin typeface="Calibri" panose="020F0502020204030204"/>
              </a:rPr>
              <a:t>SINCE 1845</a:t>
            </a:r>
          </a:p>
        </p:txBody>
      </p:sp>
      <p:sp>
        <p:nvSpPr>
          <p:cNvPr id="11" name="TextBox 10">
            <a:extLst>
              <a:ext uri="{FF2B5EF4-FFF2-40B4-BE49-F238E27FC236}">
                <a16:creationId xmlns:a16="http://schemas.microsoft.com/office/drawing/2014/main" id="{5BF8D2DC-5C01-C74C-BE73-04D663CF3C1E}"/>
              </a:ext>
            </a:extLst>
          </p:cNvPr>
          <p:cNvSpPr txBox="1"/>
          <p:nvPr/>
        </p:nvSpPr>
        <p:spPr>
          <a:xfrm>
            <a:off x="423324" y="5074600"/>
            <a:ext cx="2521844" cy="553998"/>
          </a:xfrm>
          <a:prstGeom prst="rect">
            <a:avLst/>
          </a:prstGeom>
          <a:noFill/>
        </p:spPr>
        <p:txBody>
          <a:bodyPr wrap="none" rtlCol="0">
            <a:spAutoFit/>
          </a:bodyPr>
          <a:lstStyle/>
          <a:p>
            <a:pPr defTabSz="685800">
              <a:defRPr/>
            </a:pPr>
            <a:r>
              <a:rPr lang="en-US" sz="1500" b="1" dirty="0">
                <a:solidFill>
                  <a:prstClr val="black">
                    <a:lumMod val="65000"/>
                    <a:lumOff val="35000"/>
                  </a:prstClr>
                </a:solidFill>
                <a:latin typeface="Calibri" panose="020F0502020204030204"/>
              </a:rPr>
              <a:t>Prof Gary Mallon (he/him)</a:t>
            </a:r>
          </a:p>
          <a:p>
            <a:pPr defTabSz="685800">
              <a:defRPr/>
            </a:pPr>
            <a:r>
              <a:rPr lang="en-US" sz="1500" b="1" dirty="0">
                <a:solidFill>
                  <a:prstClr val="black">
                    <a:lumMod val="65000"/>
                    <a:lumOff val="35000"/>
                  </a:prstClr>
                </a:solidFill>
                <a:latin typeface="Calibri" panose="020F0502020204030204"/>
              </a:rPr>
              <a:t>Dr Danielle Mackle  (she/her</a:t>
            </a:r>
            <a:r>
              <a:rPr lang="en-US" sz="1500" dirty="0">
                <a:solidFill>
                  <a:prstClr val="black">
                    <a:lumMod val="65000"/>
                    <a:lumOff val="35000"/>
                  </a:prstClr>
                </a:solidFill>
                <a:latin typeface="Calibri" panose="020F0502020204030204"/>
              </a:rPr>
              <a:t>)</a:t>
            </a:r>
          </a:p>
        </p:txBody>
      </p:sp>
      <p:pic>
        <p:nvPicPr>
          <p:cNvPr id="4" name="Picture 3">
            <a:extLst>
              <a:ext uri="{FF2B5EF4-FFF2-40B4-BE49-F238E27FC236}">
                <a16:creationId xmlns:a16="http://schemas.microsoft.com/office/drawing/2014/main" id="{0BCDD916-40A5-ABF6-7B36-A5DF43871B89}"/>
              </a:ext>
            </a:extLst>
          </p:cNvPr>
          <p:cNvPicPr>
            <a:picLocks noChangeAspect="1"/>
          </p:cNvPicPr>
          <p:nvPr/>
        </p:nvPicPr>
        <p:blipFill>
          <a:blip r:embed="rId6"/>
          <a:stretch>
            <a:fillRect/>
          </a:stretch>
        </p:blipFill>
        <p:spPr>
          <a:xfrm>
            <a:off x="4784293" y="1210680"/>
            <a:ext cx="4107656" cy="712543"/>
          </a:xfrm>
          <a:prstGeom prst="rect">
            <a:avLst/>
          </a:prstGeom>
        </p:spPr>
      </p:pic>
    </p:spTree>
    <p:extLst>
      <p:ext uri="{BB962C8B-B14F-4D97-AF65-F5344CB8AC3E}">
        <p14:creationId xmlns:p14="http://schemas.microsoft.com/office/powerpoint/2010/main" val="312889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E49CE-2869-3936-3515-909D844B21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1F328C-F73B-00FA-707F-961485F489F6}"/>
              </a:ext>
            </a:extLst>
          </p:cNvPr>
          <p:cNvSpPr>
            <a:spLocks noGrp="1"/>
          </p:cNvSpPr>
          <p:nvPr>
            <p:ph type="title"/>
          </p:nvPr>
        </p:nvSpPr>
        <p:spPr>
          <a:xfrm>
            <a:off x="457200" y="1195769"/>
            <a:ext cx="8229600" cy="1284384"/>
          </a:xfrm>
        </p:spPr>
        <p:txBody>
          <a:bodyPr>
            <a:normAutofit fontScale="90000"/>
          </a:bodyPr>
          <a:lstStyle/>
          <a:p>
            <a:r>
              <a:rPr lang="en-US" sz="40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What Do LGBTQ+ Youth Need from Social Work Professionals?</a:t>
            </a:r>
            <a:endParaRPr lang="en-US" dirty="0"/>
          </a:p>
        </p:txBody>
      </p:sp>
      <p:sp>
        <p:nvSpPr>
          <p:cNvPr id="3" name="Content Placeholder 2">
            <a:extLst>
              <a:ext uri="{FF2B5EF4-FFF2-40B4-BE49-F238E27FC236}">
                <a16:creationId xmlns:a16="http://schemas.microsoft.com/office/drawing/2014/main" id="{63D88465-3074-1FBA-E4AB-A74AA51300EF}"/>
              </a:ext>
            </a:extLst>
          </p:cNvPr>
          <p:cNvSpPr>
            <a:spLocks noGrp="1"/>
          </p:cNvSpPr>
          <p:nvPr>
            <p:ph idx="1"/>
          </p:nvPr>
        </p:nvSpPr>
        <p:spPr>
          <a:xfrm>
            <a:off x="363255" y="2597113"/>
            <a:ext cx="8517697" cy="3370518"/>
          </a:xfrm>
        </p:spPr>
        <p:txBody>
          <a:bodyPr>
            <a:normAutofit lnSpcReduction="10000"/>
          </a:bodyPr>
          <a:lstStyle/>
          <a:p>
            <a:pPr marL="0" indent="0" algn="ctr">
              <a:buNone/>
            </a:pPr>
            <a:r>
              <a:rPr lang="en-US" dirty="0">
                <a:solidFill>
                  <a:srgbClr val="7030A0"/>
                </a:solidFill>
              </a:rPr>
              <a:t>To support accessible gender affirming healthcare services for trans youth – to vociferously speak against politicians that make health care decisions and legislation that are politically motivated, harmful to these young people and NOT in the best interest of trans children, youth, and their families.</a:t>
            </a:r>
          </a:p>
          <a:p>
            <a:endParaRPr lang="en-US" dirty="0"/>
          </a:p>
          <a:p>
            <a:endParaRPr lang="en-US" dirty="0"/>
          </a:p>
        </p:txBody>
      </p:sp>
    </p:spTree>
    <p:extLst>
      <p:ext uri="{BB962C8B-B14F-4D97-AF65-F5344CB8AC3E}">
        <p14:creationId xmlns:p14="http://schemas.microsoft.com/office/powerpoint/2010/main" val="149862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94B0C-DAED-B990-5527-37130448EF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4B4775-2C08-AD26-D34A-84A2667A3E30}"/>
              </a:ext>
            </a:extLst>
          </p:cNvPr>
          <p:cNvSpPr>
            <a:spLocks noGrp="1"/>
          </p:cNvSpPr>
          <p:nvPr>
            <p:ph type="title"/>
          </p:nvPr>
        </p:nvSpPr>
        <p:spPr>
          <a:xfrm>
            <a:off x="457200" y="1195769"/>
            <a:ext cx="8229600" cy="1284384"/>
          </a:xfrm>
        </p:spPr>
        <p:txBody>
          <a:bodyPr>
            <a:normAutofit fontScale="90000"/>
          </a:bodyPr>
          <a:lstStyle/>
          <a:p>
            <a:r>
              <a:rPr lang="en-US" sz="40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What Do LGBTQ+ Youth Need from Social Work Professionals?</a:t>
            </a:r>
            <a:endParaRPr lang="en-US" dirty="0"/>
          </a:p>
        </p:txBody>
      </p:sp>
      <p:sp>
        <p:nvSpPr>
          <p:cNvPr id="3" name="Content Placeholder 2">
            <a:extLst>
              <a:ext uri="{FF2B5EF4-FFF2-40B4-BE49-F238E27FC236}">
                <a16:creationId xmlns:a16="http://schemas.microsoft.com/office/drawing/2014/main" id="{7AFA2A7B-7E98-BBD0-97CE-A844DE7CD9EE}"/>
              </a:ext>
            </a:extLst>
          </p:cNvPr>
          <p:cNvSpPr>
            <a:spLocks noGrp="1"/>
          </p:cNvSpPr>
          <p:nvPr>
            <p:ph idx="1"/>
          </p:nvPr>
        </p:nvSpPr>
        <p:spPr>
          <a:xfrm>
            <a:off x="363256" y="3256767"/>
            <a:ext cx="6342346" cy="2710864"/>
          </a:xfrm>
        </p:spPr>
        <p:txBody>
          <a:bodyPr>
            <a:normAutofit/>
          </a:bodyPr>
          <a:lstStyle/>
          <a:p>
            <a:pPr marL="0" indent="0" algn="ctr">
              <a:buNone/>
            </a:pPr>
            <a:r>
              <a:rPr lang="en-US" sz="3600" dirty="0">
                <a:solidFill>
                  <a:srgbClr val="7030A0"/>
                </a:solidFill>
              </a:rPr>
              <a:t>To work toward tackling anti- LGBTQ+ hate crimes through advocacy and legislation</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3696D205-C972-57ED-62C9-23A1CD8B06E8}"/>
              </a:ext>
            </a:extLst>
          </p:cNvPr>
          <p:cNvPicPr>
            <a:picLocks noChangeAspect="1"/>
          </p:cNvPicPr>
          <p:nvPr/>
        </p:nvPicPr>
        <p:blipFill>
          <a:blip r:embed="rId2"/>
          <a:stretch>
            <a:fillRect/>
          </a:stretch>
        </p:blipFill>
        <p:spPr>
          <a:xfrm>
            <a:off x="6705601" y="2514600"/>
            <a:ext cx="2286000" cy="3352800"/>
          </a:xfrm>
          <a:prstGeom prst="rect">
            <a:avLst/>
          </a:prstGeom>
        </p:spPr>
      </p:pic>
    </p:spTree>
    <p:extLst>
      <p:ext uri="{BB962C8B-B14F-4D97-AF65-F5344CB8AC3E}">
        <p14:creationId xmlns:p14="http://schemas.microsoft.com/office/powerpoint/2010/main" val="380177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7802A-DAEB-F538-475D-E134B22E30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040A48-00C3-E747-32DA-7E05FA61568A}"/>
              </a:ext>
            </a:extLst>
          </p:cNvPr>
          <p:cNvSpPr>
            <a:spLocks noGrp="1"/>
          </p:cNvSpPr>
          <p:nvPr>
            <p:ph type="title"/>
          </p:nvPr>
        </p:nvSpPr>
        <p:spPr>
          <a:xfrm>
            <a:off x="457200" y="1195769"/>
            <a:ext cx="8229600" cy="1284384"/>
          </a:xfrm>
        </p:spPr>
        <p:txBody>
          <a:bodyPr>
            <a:normAutofit fontScale="90000"/>
          </a:bodyPr>
          <a:lstStyle/>
          <a:p>
            <a:r>
              <a:rPr lang="en-US" sz="40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What Do LGBTQ+ Youth Need from Social Work Professionals?</a:t>
            </a:r>
            <a:endParaRPr lang="en-US" dirty="0"/>
          </a:p>
        </p:txBody>
      </p:sp>
      <p:sp>
        <p:nvSpPr>
          <p:cNvPr id="3" name="Content Placeholder 2">
            <a:extLst>
              <a:ext uri="{FF2B5EF4-FFF2-40B4-BE49-F238E27FC236}">
                <a16:creationId xmlns:a16="http://schemas.microsoft.com/office/drawing/2014/main" id="{B0321A16-FF3B-5C4F-C35F-000333C57D81}"/>
              </a:ext>
            </a:extLst>
          </p:cNvPr>
          <p:cNvSpPr>
            <a:spLocks noGrp="1"/>
          </p:cNvSpPr>
          <p:nvPr>
            <p:ph idx="1"/>
          </p:nvPr>
        </p:nvSpPr>
        <p:spPr>
          <a:xfrm>
            <a:off x="363255" y="3256767"/>
            <a:ext cx="6288066" cy="2710864"/>
          </a:xfrm>
        </p:spPr>
        <p:txBody>
          <a:bodyPr>
            <a:normAutofit lnSpcReduction="10000"/>
          </a:bodyPr>
          <a:lstStyle/>
          <a:p>
            <a:pPr marL="0" indent="0" algn="ctr">
              <a:buNone/>
            </a:pPr>
            <a:r>
              <a:rPr lang="en-US" sz="3600" dirty="0">
                <a:solidFill>
                  <a:srgbClr val="7030A0"/>
                </a:solidFill>
              </a:rPr>
              <a:t>To work toward delivering LGBTQ+ inclusive education, particularly with respect to relationships and sexuality education</a:t>
            </a:r>
            <a:endParaRPr lang="en-US" dirty="0"/>
          </a:p>
          <a:p>
            <a:endParaRPr lang="en-US" dirty="0"/>
          </a:p>
          <a:p>
            <a:endParaRPr lang="en-US" dirty="0"/>
          </a:p>
        </p:txBody>
      </p:sp>
      <p:pic>
        <p:nvPicPr>
          <p:cNvPr id="4" name="Picture 6">
            <a:extLst>
              <a:ext uri="{FF2B5EF4-FFF2-40B4-BE49-F238E27FC236}">
                <a16:creationId xmlns:a16="http://schemas.microsoft.com/office/drawing/2014/main" id="{51C0073D-03B1-8B0E-6D7F-29E8CC4C2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7499" y="2480153"/>
            <a:ext cx="2057400" cy="416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25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42A5C-9247-9A1B-EAAD-D1C63B9798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8E5C19-6281-98C2-99BE-706704D5C558}"/>
              </a:ext>
            </a:extLst>
          </p:cNvPr>
          <p:cNvSpPr>
            <a:spLocks noGrp="1"/>
          </p:cNvSpPr>
          <p:nvPr>
            <p:ph type="title"/>
          </p:nvPr>
        </p:nvSpPr>
        <p:spPr>
          <a:xfrm>
            <a:off x="457200" y="1195769"/>
            <a:ext cx="8229600" cy="1284384"/>
          </a:xfrm>
        </p:spPr>
        <p:txBody>
          <a:bodyPr>
            <a:normAutofit fontScale="90000"/>
          </a:bodyPr>
          <a:lstStyle/>
          <a:p>
            <a:r>
              <a:rPr lang="en-US" sz="40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What Do Agencies and Policy Makers Need to Be Competent in Practicing with LGBTQ+ Children, Youth, and Families</a:t>
            </a:r>
            <a:endParaRPr lang="en-US" dirty="0"/>
          </a:p>
        </p:txBody>
      </p:sp>
      <p:sp>
        <p:nvSpPr>
          <p:cNvPr id="3" name="Content Placeholder 2">
            <a:extLst>
              <a:ext uri="{FF2B5EF4-FFF2-40B4-BE49-F238E27FC236}">
                <a16:creationId xmlns:a16="http://schemas.microsoft.com/office/drawing/2014/main" id="{A7858C69-FDE4-BFF4-BDD0-C6B5F6DE4431}"/>
              </a:ext>
            </a:extLst>
          </p:cNvPr>
          <p:cNvSpPr>
            <a:spLocks noGrp="1"/>
          </p:cNvSpPr>
          <p:nvPr>
            <p:ph idx="1"/>
          </p:nvPr>
        </p:nvSpPr>
        <p:spPr>
          <a:xfrm>
            <a:off x="363256" y="3429000"/>
            <a:ext cx="5674289" cy="2538630"/>
          </a:xfrm>
        </p:spPr>
        <p:txBody>
          <a:bodyPr>
            <a:normAutofit/>
          </a:bodyPr>
          <a:lstStyle/>
          <a:p>
            <a:pPr marL="0" indent="0" algn="ctr">
              <a:buNone/>
            </a:pPr>
            <a:r>
              <a:rPr lang="en-US" sz="3600" dirty="0">
                <a:solidFill>
                  <a:srgbClr val="7030A0"/>
                </a:solidFill>
              </a:rPr>
              <a:t>To create LGBTQ+ affirming environments in agencies</a:t>
            </a:r>
          </a:p>
          <a:p>
            <a:endParaRPr lang="en-US" dirty="0"/>
          </a:p>
          <a:p>
            <a:endParaRPr lang="en-US" dirty="0"/>
          </a:p>
        </p:txBody>
      </p:sp>
      <p:pic>
        <p:nvPicPr>
          <p:cNvPr id="4" name="Picture 1">
            <a:extLst>
              <a:ext uri="{FF2B5EF4-FFF2-40B4-BE49-F238E27FC236}">
                <a16:creationId xmlns:a16="http://schemas.microsoft.com/office/drawing/2014/main" id="{E0E7AFE1-12ED-3CE4-67E1-AC6E08E10D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7545" y="2628389"/>
            <a:ext cx="2819400" cy="413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06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88964-B312-923F-25DA-8D746CB142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96F53B-53AA-EA12-5CDC-3CEA0DC6D59C}"/>
              </a:ext>
            </a:extLst>
          </p:cNvPr>
          <p:cNvSpPr>
            <a:spLocks noGrp="1"/>
          </p:cNvSpPr>
          <p:nvPr>
            <p:ph type="title"/>
          </p:nvPr>
        </p:nvSpPr>
        <p:spPr>
          <a:xfrm>
            <a:off x="457200" y="1195769"/>
            <a:ext cx="8229600" cy="1284384"/>
          </a:xfrm>
        </p:spPr>
        <p:txBody>
          <a:bodyPr>
            <a:normAutofit fontScale="90000"/>
          </a:bodyPr>
          <a:lstStyle/>
          <a:p>
            <a:r>
              <a:rPr lang="en-US" sz="40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What Do Agencies and Policy Makers Need to Be Competent in Practicing with LGBTQ+ Children, Youth, and Families</a:t>
            </a:r>
            <a:endParaRPr lang="en-US" dirty="0"/>
          </a:p>
        </p:txBody>
      </p:sp>
      <p:sp>
        <p:nvSpPr>
          <p:cNvPr id="3" name="Content Placeholder 2">
            <a:extLst>
              <a:ext uri="{FF2B5EF4-FFF2-40B4-BE49-F238E27FC236}">
                <a16:creationId xmlns:a16="http://schemas.microsoft.com/office/drawing/2014/main" id="{79C763E9-4FC2-0485-FB7C-41C49B541C96}"/>
              </a:ext>
            </a:extLst>
          </p:cNvPr>
          <p:cNvSpPr>
            <a:spLocks noGrp="1"/>
          </p:cNvSpPr>
          <p:nvPr>
            <p:ph idx="1"/>
          </p:nvPr>
        </p:nvSpPr>
        <p:spPr>
          <a:xfrm>
            <a:off x="363255" y="2868460"/>
            <a:ext cx="8517697" cy="3099170"/>
          </a:xfrm>
        </p:spPr>
        <p:txBody>
          <a:bodyPr>
            <a:normAutofit/>
          </a:bodyPr>
          <a:lstStyle/>
          <a:p>
            <a:pPr marL="0" indent="0" algn="ctr">
              <a:buNone/>
            </a:pPr>
            <a:r>
              <a:rPr lang="en-US" dirty="0">
                <a:solidFill>
                  <a:srgbClr val="7030A0"/>
                </a:solidFill>
              </a:rPr>
              <a:t>Help organizations to develop written policies, appropriate and supportive supervisory practices and coaching about sexual orientation and gender identity expression</a:t>
            </a:r>
            <a:endParaRPr lang="en-US" dirty="0"/>
          </a:p>
          <a:p>
            <a:endParaRPr lang="en-US" dirty="0"/>
          </a:p>
        </p:txBody>
      </p:sp>
      <p:pic>
        <p:nvPicPr>
          <p:cNvPr id="5" name="Picture 4" descr="A group of people holding rainbow flags&#10;&#10;Description automatically generated">
            <a:extLst>
              <a:ext uri="{FF2B5EF4-FFF2-40B4-BE49-F238E27FC236}">
                <a16:creationId xmlns:a16="http://schemas.microsoft.com/office/drawing/2014/main" id="{2B133AE3-3BEE-08CE-7EEB-A5973DDD7566}"/>
              </a:ext>
            </a:extLst>
          </p:cNvPr>
          <p:cNvPicPr>
            <a:picLocks noChangeAspect="1"/>
          </p:cNvPicPr>
          <p:nvPr/>
        </p:nvPicPr>
        <p:blipFill>
          <a:blip r:embed="rId2"/>
          <a:stretch>
            <a:fillRect/>
          </a:stretch>
        </p:blipFill>
        <p:spPr>
          <a:xfrm>
            <a:off x="0" y="4922315"/>
            <a:ext cx="9144000" cy="1739900"/>
          </a:xfrm>
          <a:prstGeom prst="rect">
            <a:avLst/>
          </a:prstGeom>
        </p:spPr>
      </p:pic>
    </p:spTree>
    <p:extLst>
      <p:ext uri="{BB962C8B-B14F-4D97-AF65-F5344CB8AC3E}">
        <p14:creationId xmlns:p14="http://schemas.microsoft.com/office/powerpoint/2010/main" val="158591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6276C-F5EA-7953-C6FB-688BA721A8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D05417-F602-D907-6F01-0D53EE133FF9}"/>
              </a:ext>
            </a:extLst>
          </p:cNvPr>
          <p:cNvSpPr>
            <a:spLocks noGrp="1"/>
          </p:cNvSpPr>
          <p:nvPr>
            <p:ph type="title"/>
          </p:nvPr>
        </p:nvSpPr>
        <p:spPr>
          <a:xfrm>
            <a:off x="457200" y="1195769"/>
            <a:ext cx="8229600" cy="1284384"/>
          </a:xfrm>
        </p:spPr>
        <p:txBody>
          <a:bodyPr>
            <a:normAutofit fontScale="90000"/>
          </a:bodyPr>
          <a:lstStyle/>
          <a:p>
            <a:r>
              <a:rPr lang="en-US" sz="40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What Do Agencies and Policy Makers Need to Be Competent in Practicing with LGBTQ+ Children, Youth, and Families</a:t>
            </a:r>
            <a:endParaRPr lang="en-US" dirty="0"/>
          </a:p>
        </p:txBody>
      </p:sp>
      <p:sp>
        <p:nvSpPr>
          <p:cNvPr id="3" name="Content Placeholder 2">
            <a:extLst>
              <a:ext uri="{FF2B5EF4-FFF2-40B4-BE49-F238E27FC236}">
                <a16:creationId xmlns:a16="http://schemas.microsoft.com/office/drawing/2014/main" id="{6AB27EDD-D3C4-F926-4628-CC0683957B78}"/>
              </a:ext>
            </a:extLst>
          </p:cNvPr>
          <p:cNvSpPr>
            <a:spLocks noGrp="1"/>
          </p:cNvSpPr>
          <p:nvPr>
            <p:ph idx="1"/>
          </p:nvPr>
        </p:nvSpPr>
        <p:spPr>
          <a:xfrm>
            <a:off x="363255" y="3169085"/>
            <a:ext cx="8517697" cy="2798545"/>
          </a:xfrm>
        </p:spPr>
        <p:txBody>
          <a:bodyPr>
            <a:normAutofit/>
          </a:bodyPr>
          <a:lstStyle/>
          <a:p>
            <a:pPr marL="0" indent="0" algn="ctr">
              <a:buNone/>
            </a:pPr>
            <a:r>
              <a:rPr lang="en-US">
                <a:solidFill>
                  <a:srgbClr val="7030A0"/>
                </a:solidFill>
              </a:rPr>
              <a:t>To have consequences for professionals who refuse to provide LGBTQ+ affirming care for these young people</a:t>
            </a:r>
            <a:endParaRPr lang="en-US"/>
          </a:p>
          <a:p>
            <a:endParaRPr lang="en-US" dirty="0"/>
          </a:p>
        </p:txBody>
      </p:sp>
      <p:pic>
        <p:nvPicPr>
          <p:cNvPr id="4" name="Picture 3">
            <a:extLst>
              <a:ext uri="{FF2B5EF4-FFF2-40B4-BE49-F238E27FC236}">
                <a16:creationId xmlns:a16="http://schemas.microsoft.com/office/drawing/2014/main" id="{3678B208-D80E-4AE3-DD9A-CD7EDD32F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4724400"/>
            <a:ext cx="6983261" cy="19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13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6206C-C77E-FEDD-A375-20E988426B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D64B86-C00A-1AAE-0EB0-7822E7F14848}"/>
              </a:ext>
            </a:extLst>
          </p:cNvPr>
          <p:cNvSpPr>
            <a:spLocks noGrp="1"/>
          </p:cNvSpPr>
          <p:nvPr>
            <p:ph type="title"/>
          </p:nvPr>
        </p:nvSpPr>
        <p:spPr>
          <a:xfrm>
            <a:off x="457200" y="1195769"/>
            <a:ext cx="8229600" cy="1284384"/>
          </a:xfrm>
        </p:spPr>
        <p:txBody>
          <a:bodyPr>
            <a:normAutofit fontScale="90000"/>
          </a:bodyPr>
          <a:lstStyle/>
          <a:p>
            <a:r>
              <a:rPr lang="en-US" sz="40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What Do Agencies and Policy Makers Need to Be Competent in Practicing with LGBTQ+ Children, Youth, and Families</a:t>
            </a:r>
            <a:endParaRPr lang="en-US" dirty="0"/>
          </a:p>
        </p:txBody>
      </p:sp>
      <p:sp>
        <p:nvSpPr>
          <p:cNvPr id="3" name="Content Placeholder 2">
            <a:extLst>
              <a:ext uri="{FF2B5EF4-FFF2-40B4-BE49-F238E27FC236}">
                <a16:creationId xmlns:a16="http://schemas.microsoft.com/office/drawing/2014/main" id="{D3EAB095-637C-C839-97C9-AB5042EFD762}"/>
              </a:ext>
            </a:extLst>
          </p:cNvPr>
          <p:cNvSpPr>
            <a:spLocks noGrp="1"/>
          </p:cNvSpPr>
          <p:nvPr>
            <p:ph idx="1"/>
          </p:nvPr>
        </p:nvSpPr>
        <p:spPr>
          <a:xfrm>
            <a:off x="363255" y="3219189"/>
            <a:ext cx="8517697" cy="2748441"/>
          </a:xfrm>
        </p:spPr>
        <p:txBody>
          <a:bodyPr>
            <a:normAutofit/>
          </a:bodyPr>
          <a:lstStyle/>
          <a:p>
            <a:pPr marL="0" indent="0" algn="ctr">
              <a:buNone/>
            </a:pPr>
            <a:r>
              <a:rPr lang="en-US" dirty="0">
                <a:solidFill>
                  <a:srgbClr val="7030A0"/>
                </a:solidFill>
              </a:rPr>
              <a:t>To partner with LGBTQ+ organisations to assist you with resources, services, and training</a:t>
            </a:r>
          </a:p>
          <a:p>
            <a:pPr marL="0" indent="0">
              <a:buNone/>
            </a:pPr>
            <a:endParaRPr lang="en-US" dirty="0"/>
          </a:p>
          <a:p>
            <a:endParaRPr lang="en-US" dirty="0"/>
          </a:p>
        </p:txBody>
      </p:sp>
      <p:pic>
        <p:nvPicPr>
          <p:cNvPr id="5" name="Picture 4" descr="A logo on a wall&#10;&#10;Description automatically generated">
            <a:extLst>
              <a:ext uri="{FF2B5EF4-FFF2-40B4-BE49-F238E27FC236}">
                <a16:creationId xmlns:a16="http://schemas.microsoft.com/office/drawing/2014/main" id="{90B7CC93-6C12-0C15-EA07-9657F7BFF1D8}"/>
              </a:ext>
            </a:extLst>
          </p:cNvPr>
          <p:cNvPicPr>
            <a:picLocks noChangeAspect="1"/>
          </p:cNvPicPr>
          <p:nvPr/>
        </p:nvPicPr>
        <p:blipFill>
          <a:blip r:embed="rId2"/>
          <a:stretch>
            <a:fillRect/>
          </a:stretch>
        </p:blipFill>
        <p:spPr>
          <a:xfrm>
            <a:off x="10569" y="4784942"/>
            <a:ext cx="5275414" cy="2073058"/>
          </a:xfrm>
          <a:prstGeom prst="rect">
            <a:avLst/>
          </a:prstGeom>
        </p:spPr>
      </p:pic>
      <p:pic>
        <p:nvPicPr>
          <p:cNvPr id="7" name="Picture 6" descr="A close-up of a logo&#10;&#10;Description automatically generated">
            <a:extLst>
              <a:ext uri="{FF2B5EF4-FFF2-40B4-BE49-F238E27FC236}">
                <a16:creationId xmlns:a16="http://schemas.microsoft.com/office/drawing/2014/main" id="{41063FBF-36BD-4F9B-5F4B-A3F4E97EB1E7}"/>
              </a:ext>
            </a:extLst>
          </p:cNvPr>
          <p:cNvPicPr>
            <a:picLocks noChangeAspect="1"/>
          </p:cNvPicPr>
          <p:nvPr/>
        </p:nvPicPr>
        <p:blipFill>
          <a:blip r:embed="rId3"/>
          <a:stretch>
            <a:fillRect/>
          </a:stretch>
        </p:blipFill>
        <p:spPr>
          <a:xfrm>
            <a:off x="5108661" y="4784942"/>
            <a:ext cx="4124977" cy="2073058"/>
          </a:xfrm>
          <a:prstGeom prst="rect">
            <a:avLst/>
          </a:prstGeom>
        </p:spPr>
      </p:pic>
    </p:spTree>
    <p:extLst>
      <p:ext uri="{BB962C8B-B14F-4D97-AF65-F5344CB8AC3E}">
        <p14:creationId xmlns:p14="http://schemas.microsoft.com/office/powerpoint/2010/main" val="296710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E7DD0E-792A-ECA1-D2D4-CAD0ED49E9F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CE744D-EFEE-C5F9-BD64-28A52FEB919E}"/>
              </a:ext>
            </a:extLst>
          </p:cNvPr>
          <p:cNvSpPr>
            <a:spLocks noGrp="1"/>
          </p:cNvSpPr>
          <p:nvPr>
            <p:ph type="title"/>
          </p:nvPr>
        </p:nvSpPr>
        <p:spPr>
          <a:xfrm>
            <a:off x="878305" y="1396686"/>
            <a:ext cx="2430380" cy="4064628"/>
          </a:xfrm>
        </p:spPr>
        <p:txBody>
          <a:bodyPr>
            <a:normAutofit/>
          </a:bodyPr>
          <a:lstStyle/>
          <a:p>
            <a:pPr>
              <a:lnSpc>
                <a:spcPct val="90000"/>
              </a:lnSpc>
            </a:pPr>
            <a:r>
              <a:rPr lang="en-US" sz="2800" b="1">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What Do Agencies and Policy Makers Need to Be Competent in Practicing with LGBTQ+ Children, Youth, and Families</a:t>
            </a:r>
            <a:endParaRPr lang="en-US" sz="280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8BB6CF0-70EF-BF10-6F8C-3545BBB8A56A}"/>
              </a:ext>
            </a:extLst>
          </p:cNvPr>
          <p:cNvSpPr>
            <a:spLocks noGrp="1"/>
          </p:cNvSpPr>
          <p:nvPr>
            <p:ph idx="1"/>
          </p:nvPr>
        </p:nvSpPr>
        <p:spPr>
          <a:xfrm>
            <a:off x="4027614" y="1526033"/>
            <a:ext cx="4152298" cy="3935281"/>
          </a:xfrm>
        </p:spPr>
        <p:txBody>
          <a:bodyPr>
            <a:normAutofit/>
          </a:bodyPr>
          <a:lstStyle/>
          <a:p>
            <a:pPr marL="0" indent="0" eaLnBrk="1" hangingPunct="1">
              <a:buNone/>
              <a:defRPr/>
            </a:pPr>
            <a:r>
              <a:rPr lang="en-US" sz="3000" dirty="0">
                <a:solidFill>
                  <a:srgbClr val="7030A0"/>
                </a:solidFill>
              </a:rPr>
              <a:t>To work toward assisting faith communities to be  supportive of LGBTQ+ youth, or finding  supportive faith communities that are welcoming to LGBTQ+ people</a:t>
            </a:r>
          </a:p>
          <a:p>
            <a:endParaRPr lang="en-US" sz="3000" dirty="0"/>
          </a:p>
          <a:p>
            <a:endParaRPr lang="en-US" sz="3000" dirty="0"/>
          </a:p>
        </p:txBody>
      </p:sp>
    </p:spTree>
    <p:extLst>
      <p:ext uri="{BB962C8B-B14F-4D97-AF65-F5344CB8AC3E}">
        <p14:creationId xmlns:p14="http://schemas.microsoft.com/office/powerpoint/2010/main" val="132712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6B8333-DB52-1B41-831E-A5AF79922CA5}"/>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6" name="Group 25">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0E7C23DD-9D8C-0A51-1B6E-0FA022CA3FB9}"/>
              </a:ext>
            </a:extLst>
          </p:cNvPr>
          <p:cNvSpPr>
            <a:spLocks noGrp="1"/>
          </p:cNvSpPr>
          <p:nvPr>
            <p:ph type="title"/>
          </p:nvPr>
        </p:nvSpPr>
        <p:spPr>
          <a:xfrm>
            <a:off x="480060" y="1243013"/>
            <a:ext cx="2891790" cy="4371974"/>
          </a:xfrm>
        </p:spPr>
        <p:txBody>
          <a:bodyPr>
            <a:normAutofit/>
          </a:bodyPr>
          <a:lstStyle/>
          <a:p>
            <a:pPr>
              <a:lnSpc>
                <a:spcPct val="90000"/>
              </a:lnSpc>
            </a:pPr>
            <a:r>
              <a:rPr lang="en-US" sz="3100" b="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What Do Agencies and Policy Makers Need to Be Competent in Practicing with LGBTQ+ Children, Youth, and Families</a:t>
            </a:r>
            <a:endParaRPr lang="en-US" sz="3100">
              <a:solidFill>
                <a:schemeClr val="tx2"/>
              </a:solidFill>
            </a:endParaRPr>
          </a:p>
        </p:txBody>
      </p:sp>
      <p:sp>
        <p:nvSpPr>
          <p:cNvPr id="3" name="Content Placeholder 2">
            <a:extLst>
              <a:ext uri="{FF2B5EF4-FFF2-40B4-BE49-F238E27FC236}">
                <a16:creationId xmlns:a16="http://schemas.microsoft.com/office/drawing/2014/main" id="{8FB7A85E-F68B-E01F-10B5-2AF0E0B9F022}"/>
              </a:ext>
            </a:extLst>
          </p:cNvPr>
          <p:cNvSpPr>
            <a:spLocks noGrp="1"/>
          </p:cNvSpPr>
          <p:nvPr>
            <p:ph idx="1"/>
          </p:nvPr>
        </p:nvSpPr>
        <p:spPr>
          <a:xfrm>
            <a:off x="4629150" y="1243012"/>
            <a:ext cx="3915918" cy="4792027"/>
          </a:xfrm>
        </p:spPr>
        <p:txBody>
          <a:bodyPr anchor="ctr">
            <a:normAutofit fontScale="92500"/>
          </a:bodyPr>
          <a:lstStyle/>
          <a:p>
            <a:pPr marL="0" indent="0">
              <a:buNone/>
            </a:pPr>
            <a:r>
              <a:rPr lang="en-US" dirty="0">
                <a:solidFill>
                  <a:srgbClr val="7030A0"/>
                </a:solidFill>
              </a:rPr>
              <a:t>To hold political leaders accountable for making responsible decisions that affect the lives of LGBTQ+ children youth and families rather than making decisions that are politically expedient for them</a:t>
            </a:r>
          </a:p>
          <a:p>
            <a:endParaRPr lang="en-US" sz="1600" dirty="0">
              <a:solidFill>
                <a:schemeClr val="tx2"/>
              </a:solidFill>
            </a:endParaRPr>
          </a:p>
          <a:p>
            <a:endParaRPr lang="en-US" sz="1600" dirty="0">
              <a:solidFill>
                <a:schemeClr val="tx2"/>
              </a:solidFill>
            </a:endParaRPr>
          </a:p>
        </p:txBody>
      </p:sp>
    </p:spTree>
    <p:extLst>
      <p:ext uri="{BB962C8B-B14F-4D97-AF65-F5344CB8AC3E}">
        <p14:creationId xmlns:p14="http://schemas.microsoft.com/office/powerpoint/2010/main" val="4029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293D3-3D89-1480-94B6-50964EF968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C68402-8F2B-222E-82FB-C0E5E9BA03A8}"/>
              </a:ext>
            </a:extLst>
          </p:cNvPr>
          <p:cNvSpPr>
            <a:spLocks noGrp="1"/>
          </p:cNvSpPr>
          <p:nvPr>
            <p:ph type="title"/>
          </p:nvPr>
        </p:nvSpPr>
        <p:spPr>
          <a:xfrm>
            <a:off x="457200" y="1195769"/>
            <a:ext cx="8229600" cy="1284384"/>
          </a:xfrm>
        </p:spPr>
        <p:txBody>
          <a:bodyPr>
            <a:normAutofit fontScale="90000"/>
          </a:bodyPr>
          <a:lstStyle/>
          <a:p>
            <a:r>
              <a:rPr lang="en-US" sz="40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What Do Agencies and Policy Makers Need to Be Competent in Practicing with LGBTQ+ Children, Youth, and Families</a:t>
            </a:r>
            <a:endParaRPr lang="en-US" dirty="0"/>
          </a:p>
        </p:txBody>
      </p:sp>
      <p:sp>
        <p:nvSpPr>
          <p:cNvPr id="3" name="Content Placeholder 2">
            <a:extLst>
              <a:ext uri="{FF2B5EF4-FFF2-40B4-BE49-F238E27FC236}">
                <a16:creationId xmlns:a16="http://schemas.microsoft.com/office/drawing/2014/main" id="{8A916A63-18A1-02AA-D23C-DDE0C0BA10DC}"/>
              </a:ext>
            </a:extLst>
          </p:cNvPr>
          <p:cNvSpPr>
            <a:spLocks noGrp="1"/>
          </p:cNvSpPr>
          <p:nvPr>
            <p:ph idx="1"/>
          </p:nvPr>
        </p:nvSpPr>
        <p:spPr>
          <a:xfrm>
            <a:off x="363255" y="2855935"/>
            <a:ext cx="8517697" cy="3111696"/>
          </a:xfrm>
        </p:spPr>
        <p:txBody>
          <a:bodyPr>
            <a:normAutofit/>
          </a:bodyPr>
          <a:lstStyle/>
          <a:p>
            <a:pPr marL="0" indent="0" algn="ctr">
              <a:buNone/>
            </a:pPr>
            <a:r>
              <a:rPr lang="en-US" dirty="0">
                <a:solidFill>
                  <a:srgbClr val="7030A0"/>
                </a:solidFill>
              </a:rPr>
              <a:t>To be an active advocate for LGBTQ+ children, youth, and families when bias, discrimination, or outright hatred is being perpetrated</a:t>
            </a:r>
          </a:p>
          <a:p>
            <a:endParaRPr lang="en-US" dirty="0"/>
          </a:p>
          <a:p>
            <a:endParaRPr lang="en-US" dirty="0"/>
          </a:p>
        </p:txBody>
      </p:sp>
      <p:pic>
        <p:nvPicPr>
          <p:cNvPr id="7" name="Picture 6" descr="A group of people with different colors of clothing&#10;&#10;Description automatically generated">
            <a:extLst>
              <a:ext uri="{FF2B5EF4-FFF2-40B4-BE49-F238E27FC236}">
                <a16:creationId xmlns:a16="http://schemas.microsoft.com/office/drawing/2014/main" id="{BC40D940-2A1B-9B87-9BA8-AE98279A27FF}"/>
              </a:ext>
            </a:extLst>
          </p:cNvPr>
          <p:cNvPicPr>
            <a:picLocks noChangeAspect="1"/>
          </p:cNvPicPr>
          <p:nvPr/>
        </p:nvPicPr>
        <p:blipFill>
          <a:blip r:embed="rId2"/>
          <a:stretch>
            <a:fillRect/>
          </a:stretch>
        </p:blipFill>
        <p:spPr>
          <a:xfrm>
            <a:off x="0" y="4564717"/>
            <a:ext cx="8880951" cy="2161760"/>
          </a:xfrm>
          <a:prstGeom prst="rect">
            <a:avLst/>
          </a:prstGeom>
        </p:spPr>
      </p:pic>
    </p:spTree>
    <p:extLst>
      <p:ext uri="{BB962C8B-B14F-4D97-AF65-F5344CB8AC3E}">
        <p14:creationId xmlns:p14="http://schemas.microsoft.com/office/powerpoint/2010/main" val="191966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2158" y="4803773"/>
            <a:ext cx="6564958" cy="2573867"/>
          </a:xfrm>
        </p:spPr>
        <p:txBody>
          <a:bodyPr>
            <a:normAutofit/>
          </a:bodyPr>
          <a:lstStyle/>
          <a:p>
            <a:br>
              <a:rPr lang="en-US" sz="3600" b="1" dirty="0">
                <a:latin typeface="Tahoma" charset="0"/>
                <a:ea typeface="ＭＳ Ｐゴシック" charset="0"/>
                <a:cs typeface="ＭＳ Ｐゴシック" charset="0"/>
              </a:rPr>
            </a:br>
            <a:endParaRPr lang="en-US" dirty="0">
              <a:latin typeface="Arial"/>
              <a:cs typeface="Arial"/>
            </a:endParaRPr>
          </a:p>
        </p:txBody>
      </p:sp>
      <p:sp>
        <p:nvSpPr>
          <p:cNvPr id="3" name="Subtitle 2"/>
          <p:cNvSpPr>
            <a:spLocks noGrp="1"/>
          </p:cNvSpPr>
          <p:nvPr>
            <p:ph type="subTitle" idx="1"/>
          </p:nvPr>
        </p:nvSpPr>
        <p:spPr>
          <a:xfrm>
            <a:off x="682510" y="5147733"/>
            <a:ext cx="7772400" cy="1591734"/>
          </a:xfrm>
        </p:spPr>
        <p:txBody>
          <a:bodyPr>
            <a:normAutofit/>
          </a:bodyPr>
          <a:lstStyle/>
          <a:p>
            <a:r>
              <a:rPr lang="en-US" sz="3200" b="1" dirty="0">
                <a:solidFill>
                  <a:schemeClr val="bg1"/>
                </a:solidFill>
              </a:rPr>
              <a:t>October 16, 2024</a:t>
            </a:r>
          </a:p>
          <a:p>
            <a:r>
              <a:rPr lang="en-US" sz="3200" b="1" dirty="0">
                <a:solidFill>
                  <a:schemeClr val="bg1"/>
                </a:solidFill>
              </a:rPr>
              <a:t>Dr. Gerald P. Mallon</a:t>
            </a:r>
          </a:p>
          <a:p>
            <a:endParaRPr lang="en-US" sz="3200" b="1" dirty="0">
              <a:solidFill>
                <a:schemeClr val="bg1"/>
              </a:solidFill>
              <a:latin typeface="Arial"/>
              <a:cs typeface="Arial"/>
            </a:endParaRPr>
          </a:p>
          <a:p>
            <a:endParaRPr lang="en-US" sz="3200" b="1" dirty="0">
              <a:solidFill>
                <a:schemeClr val="bg1"/>
              </a:solidFill>
              <a:latin typeface="Arial"/>
              <a:cs typeface="Arial"/>
            </a:endParaRPr>
          </a:p>
        </p:txBody>
      </p:sp>
      <p:pic>
        <p:nvPicPr>
          <p:cNvPr id="5" name="Picture 4" descr="Macintosh HD:Users:Gary:Desktop:lgbtq_logo.jpg">
            <a:extLst>
              <a:ext uri="{FF2B5EF4-FFF2-40B4-BE49-F238E27FC236}">
                <a16:creationId xmlns:a16="http://schemas.microsoft.com/office/drawing/2014/main" id="{8E3D3109-C91B-0C40-A143-3E5E4FF27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9794"/>
            <a:ext cx="667637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CE1408D-A3E2-7EBA-07A1-1FA0D0AC4D92}"/>
              </a:ext>
            </a:extLst>
          </p:cNvPr>
          <p:cNvSpPr txBox="1"/>
          <p:nvPr/>
        </p:nvSpPr>
        <p:spPr>
          <a:xfrm>
            <a:off x="819794" y="2495449"/>
            <a:ext cx="7475837" cy="1754326"/>
          </a:xfrm>
          <a:prstGeom prst="rect">
            <a:avLst/>
          </a:prstGeom>
          <a:noFill/>
        </p:spPr>
        <p:txBody>
          <a:bodyPr wrap="square">
            <a:spAutoFit/>
          </a:bodyPr>
          <a:lstStyle/>
          <a:p>
            <a:pPr algn="ctr"/>
            <a:r>
              <a:rPr lang="en-US" sz="3600" b="1" i="1" dirty="0">
                <a:solidFill>
                  <a:srgbClr val="7030A0"/>
                </a:solidFill>
              </a:rPr>
              <a:t>Northern Ireland Social Care Council</a:t>
            </a:r>
          </a:p>
          <a:p>
            <a:pPr algn="ctr"/>
            <a:r>
              <a:rPr lang="en-US" sz="3600" b="1" i="0" u="none" strike="noStrike" dirty="0">
                <a:solidFill>
                  <a:srgbClr val="7030A0"/>
                </a:solidFill>
                <a:effectLst/>
                <a:latin typeface="Arial" panose="020B0604020202020204" pitchFamily="34" charset="0"/>
              </a:rPr>
              <a:t>Supporting LGBTQ+ Children and Young People</a:t>
            </a:r>
            <a:endParaRPr lang="en-US" sz="3600" b="1" i="0" u="none" strike="noStrike" dirty="0">
              <a:solidFill>
                <a:srgbClr val="7030A0"/>
              </a:solidFill>
              <a:effectLst/>
              <a:latin typeface="Roboto" panose="02000000000000000000" pitchFamily="2" charset="0"/>
            </a:endParaRPr>
          </a:p>
        </p:txBody>
      </p:sp>
      <p:pic>
        <p:nvPicPr>
          <p:cNvPr id="8" name="Picture 7" descr="Premium Vector | Ireland lgbtq gay pride flag map">
            <a:hlinkClick r:id="rId3"/>
            <a:extLst>
              <a:ext uri="{FF2B5EF4-FFF2-40B4-BE49-F238E27FC236}">
                <a16:creationId xmlns:a16="http://schemas.microsoft.com/office/drawing/2014/main" id="{B37342DE-7E14-5729-95EB-161D991B2E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9550" y="89794"/>
            <a:ext cx="2584450" cy="240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4644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F6148-8FDE-23D3-DE17-AD8CF2EE68B7}"/>
              </a:ext>
            </a:extLst>
          </p:cNvPr>
          <p:cNvSpPr>
            <a:spLocks noGrp="1"/>
          </p:cNvSpPr>
          <p:nvPr>
            <p:ph type="title"/>
          </p:nvPr>
        </p:nvSpPr>
        <p:spPr>
          <a:xfrm>
            <a:off x="515125" y="1153572"/>
            <a:ext cx="2400300" cy="4461163"/>
          </a:xfrm>
        </p:spPr>
        <p:txBody>
          <a:bodyPr>
            <a:normAutofit/>
          </a:bodyPr>
          <a:lstStyle/>
          <a:p>
            <a:pPr eaLnBrk="1" hangingPunct="1">
              <a:defRPr/>
            </a:pPr>
            <a:r>
              <a:rPr lang="en-US" sz="3700" b="1">
                <a:solidFill>
                  <a:srgbClr val="FFFFFF"/>
                </a:solidFill>
              </a:rPr>
              <a:t>What You Can Do Personally!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6C81913-5284-8055-EB01-990A03152215}"/>
              </a:ext>
            </a:extLst>
          </p:cNvPr>
          <p:cNvSpPr>
            <a:spLocks noGrp="1"/>
          </p:cNvSpPr>
          <p:nvPr>
            <p:ph idx="1"/>
          </p:nvPr>
        </p:nvSpPr>
        <p:spPr>
          <a:xfrm>
            <a:off x="3335481" y="591344"/>
            <a:ext cx="5179868" cy="5585619"/>
          </a:xfrm>
        </p:spPr>
        <p:txBody>
          <a:bodyPr anchor="ctr">
            <a:normAutofit/>
          </a:bodyPr>
          <a:lstStyle/>
          <a:p>
            <a:pPr eaLnBrk="1" hangingPunct="1">
              <a:lnSpc>
                <a:spcPct val="90000"/>
              </a:lnSpc>
              <a:buFont typeface="Wingdings" charset="2"/>
              <a:buChar char="l"/>
              <a:defRPr/>
            </a:pPr>
            <a:r>
              <a:rPr lang="en-US" sz="2200" dirty="0">
                <a:solidFill>
                  <a:srgbClr val="7030A0"/>
                </a:solidFill>
                <a:latin typeface="Times New Roman" panose="02020603050405020304" pitchFamily="18" charset="0"/>
                <a:cs typeface="Times New Roman" panose="02020603050405020304" pitchFamily="18" charset="0"/>
              </a:rPr>
              <a:t>Don’t accept anti- LGBTQ+ behavior</a:t>
            </a:r>
          </a:p>
          <a:p>
            <a:pPr eaLnBrk="1" hangingPunct="1">
              <a:lnSpc>
                <a:spcPct val="90000"/>
              </a:lnSpc>
              <a:buFont typeface="Wingdings" charset="2"/>
              <a:buChar char="l"/>
              <a:defRPr/>
            </a:pPr>
            <a:endParaRPr lang="en-US" sz="2200" dirty="0">
              <a:solidFill>
                <a:srgbClr val="7030A0"/>
              </a:solidFill>
              <a:latin typeface="Times New Roman" panose="02020603050405020304" pitchFamily="18" charset="0"/>
              <a:cs typeface="Times New Roman" panose="02020603050405020304" pitchFamily="18" charset="0"/>
            </a:endParaRPr>
          </a:p>
          <a:p>
            <a:pPr eaLnBrk="1" hangingPunct="1">
              <a:lnSpc>
                <a:spcPct val="90000"/>
              </a:lnSpc>
              <a:buFont typeface="Wingdings" charset="2"/>
              <a:buChar char="l"/>
              <a:defRPr/>
            </a:pPr>
            <a:r>
              <a:rPr lang="en-US" sz="2200" dirty="0">
                <a:solidFill>
                  <a:srgbClr val="7030A0"/>
                </a:solidFill>
                <a:latin typeface="Times New Roman" panose="02020603050405020304" pitchFamily="18" charset="0"/>
                <a:cs typeface="Times New Roman" panose="02020603050405020304" pitchFamily="18" charset="0"/>
              </a:rPr>
              <a:t>Don’t laugh at LGBTQ+ jokes, even those that your own family might make</a:t>
            </a:r>
          </a:p>
          <a:p>
            <a:pPr eaLnBrk="1" hangingPunct="1">
              <a:lnSpc>
                <a:spcPct val="90000"/>
              </a:lnSpc>
              <a:buFont typeface="Wingdings" charset="2"/>
              <a:buChar char="l"/>
              <a:defRPr/>
            </a:pPr>
            <a:endParaRPr lang="en-US" sz="2200" dirty="0">
              <a:solidFill>
                <a:srgbClr val="7030A0"/>
              </a:solidFill>
              <a:latin typeface="Times New Roman" panose="02020603050405020304" pitchFamily="18" charset="0"/>
              <a:cs typeface="Times New Roman" panose="02020603050405020304" pitchFamily="18" charset="0"/>
            </a:endParaRPr>
          </a:p>
          <a:p>
            <a:pPr eaLnBrk="1" hangingPunct="1">
              <a:lnSpc>
                <a:spcPct val="90000"/>
              </a:lnSpc>
              <a:buFont typeface="Wingdings" charset="2"/>
              <a:buChar char="l"/>
              <a:defRPr/>
            </a:pPr>
            <a:r>
              <a:rPr lang="en-US" sz="2200" dirty="0">
                <a:solidFill>
                  <a:srgbClr val="7030A0"/>
                </a:solidFill>
                <a:latin typeface="Times New Roman" panose="02020603050405020304" pitchFamily="18" charset="0"/>
                <a:cs typeface="Times New Roman" panose="02020603050405020304" pitchFamily="18" charset="0"/>
              </a:rPr>
              <a:t>Deal with the big red button on top of your head – what are YOUR issues about LGBTQ+ identity</a:t>
            </a:r>
          </a:p>
          <a:p>
            <a:pPr eaLnBrk="1" hangingPunct="1">
              <a:lnSpc>
                <a:spcPct val="90000"/>
              </a:lnSpc>
              <a:buFont typeface="Wingdings" charset="2"/>
              <a:buChar char="l"/>
              <a:defRPr/>
            </a:pPr>
            <a:endParaRPr lang="en-US" sz="2200" dirty="0">
              <a:solidFill>
                <a:srgbClr val="7030A0"/>
              </a:solidFill>
              <a:latin typeface="Times New Roman" panose="02020603050405020304" pitchFamily="18" charset="0"/>
              <a:cs typeface="Times New Roman" panose="02020603050405020304" pitchFamily="18" charset="0"/>
            </a:endParaRPr>
          </a:p>
          <a:p>
            <a:pPr eaLnBrk="1" hangingPunct="1">
              <a:lnSpc>
                <a:spcPct val="90000"/>
              </a:lnSpc>
              <a:buFont typeface="Wingdings" charset="2"/>
              <a:buChar char="l"/>
              <a:defRPr/>
            </a:pPr>
            <a:r>
              <a:rPr lang="en-US" sz="2200" dirty="0">
                <a:solidFill>
                  <a:srgbClr val="7030A0"/>
                </a:solidFill>
                <a:latin typeface="Times New Roman" panose="02020603050405020304" pitchFamily="18" charset="0"/>
                <a:cs typeface="Times New Roman" panose="02020603050405020304" pitchFamily="18" charset="0"/>
              </a:rPr>
              <a:t>Realize it doesn’t matter if ”You don’t get it”</a:t>
            </a:r>
          </a:p>
          <a:p>
            <a:pPr eaLnBrk="1" hangingPunct="1">
              <a:lnSpc>
                <a:spcPct val="90000"/>
              </a:lnSpc>
              <a:buFont typeface="Wingdings" charset="2"/>
              <a:buChar char="l"/>
              <a:defRPr/>
            </a:pPr>
            <a:endParaRPr lang="en-US" sz="2200" dirty="0">
              <a:solidFill>
                <a:srgbClr val="7030A0"/>
              </a:solidFill>
              <a:latin typeface="Times New Roman" panose="02020603050405020304" pitchFamily="18" charset="0"/>
              <a:cs typeface="Times New Roman" panose="02020603050405020304" pitchFamily="18" charset="0"/>
            </a:endParaRPr>
          </a:p>
          <a:p>
            <a:pPr eaLnBrk="1" hangingPunct="1">
              <a:lnSpc>
                <a:spcPct val="90000"/>
              </a:lnSpc>
              <a:buFont typeface="Wingdings" charset="2"/>
              <a:buChar char="l"/>
              <a:defRPr/>
            </a:pPr>
            <a:r>
              <a:rPr lang="en-US" sz="2200" dirty="0">
                <a:solidFill>
                  <a:srgbClr val="7030A0"/>
                </a:solidFill>
                <a:latin typeface="Times New Roman" panose="02020603050405020304" pitchFamily="18" charset="0"/>
                <a:cs typeface="Times New Roman" panose="02020603050405020304" pitchFamily="18" charset="0"/>
              </a:rPr>
              <a:t>Most importantly, how can you help parents to continue to love that LGBTQ+ child as they are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CD0403-6C86-EF0F-BB75-F64B875838AF}"/>
            </a:ext>
          </a:extLst>
        </p:cNvPr>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04D5D3-F937-FFD5-6523-B4D3DB28107A}"/>
              </a:ext>
            </a:extLst>
          </p:cNvPr>
          <p:cNvSpPr>
            <a:spLocks noGrp="1"/>
          </p:cNvSpPr>
          <p:nvPr>
            <p:ph type="title"/>
          </p:nvPr>
        </p:nvSpPr>
        <p:spPr>
          <a:xfrm>
            <a:off x="571350" y="225469"/>
            <a:ext cx="4000647" cy="1816274"/>
          </a:xfrm>
        </p:spPr>
        <p:txBody>
          <a:bodyPr anchor="ctr">
            <a:normAutofit/>
          </a:bodyPr>
          <a:lstStyle/>
          <a:p>
            <a:pPr eaLnBrk="1" hangingPunct="1">
              <a:defRPr/>
            </a:pPr>
            <a:r>
              <a:rPr lang="en-US" sz="3500" b="1" dirty="0">
                <a:solidFill>
                  <a:srgbClr val="7030A0"/>
                </a:solidFill>
              </a:rPr>
              <a:t>What You Can Do Personally!</a:t>
            </a:r>
          </a:p>
        </p:txBody>
      </p:sp>
      <p:sp>
        <p:nvSpPr>
          <p:cNvPr id="3" name="Content Placeholder 2">
            <a:extLst>
              <a:ext uri="{FF2B5EF4-FFF2-40B4-BE49-F238E27FC236}">
                <a16:creationId xmlns:a16="http://schemas.microsoft.com/office/drawing/2014/main" id="{FDDAA643-85C5-7468-F455-B22121CC06E4}"/>
              </a:ext>
            </a:extLst>
          </p:cNvPr>
          <p:cNvSpPr>
            <a:spLocks noGrp="1"/>
          </p:cNvSpPr>
          <p:nvPr>
            <p:ph idx="1"/>
          </p:nvPr>
        </p:nvSpPr>
        <p:spPr>
          <a:xfrm>
            <a:off x="571350" y="1791222"/>
            <a:ext cx="4000647" cy="4747364"/>
          </a:xfrm>
        </p:spPr>
        <p:txBody>
          <a:bodyPr anchor="ctr">
            <a:normAutofit/>
          </a:bodyPr>
          <a:lstStyle/>
          <a:p>
            <a:pPr eaLnBrk="1" hangingPunct="1">
              <a:lnSpc>
                <a:spcPct val="90000"/>
              </a:lnSpc>
              <a:buFont typeface="Wingdings" charset="2"/>
              <a:buChar char="l"/>
              <a:defRPr/>
            </a:pPr>
            <a:r>
              <a:rPr lang="en-US" sz="2000" dirty="0">
                <a:solidFill>
                  <a:srgbClr val="7030A0"/>
                </a:solidFill>
                <a:latin typeface="Times New Roman" panose="02020603050405020304" pitchFamily="18" charset="0"/>
                <a:cs typeface="Times New Roman" panose="02020603050405020304" pitchFamily="18" charset="0"/>
              </a:rPr>
              <a:t>Be brave in your practice and support of LGBTQ+ young people and their families</a:t>
            </a:r>
          </a:p>
          <a:p>
            <a:pPr eaLnBrk="1" hangingPunct="1">
              <a:lnSpc>
                <a:spcPct val="90000"/>
              </a:lnSpc>
              <a:buFont typeface="Wingdings" charset="2"/>
              <a:buChar char="l"/>
              <a:defRPr/>
            </a:pPr>
            <a:endParaRPr lang="en-US" sz="2000" dirty="0">
              <a:solidFill>
                <a:srgbClr val="7030A0"/>
              </a:solidFill>
              <a:latin typeface="Times New Roman" panose="02020603050405020304" pitchFamily="18" charset="0"/>
              <a:cs typeface="Times New Roman" panose="02020603050405020304" pitchFamily="18" charset="0"/>
            </a:endParaRPr>
          </a:p>
          <a:p>
            <a:pPr eaLnBrk="1" hangingPunct="1">
              <a:lnSpc>
                <a:spcPct val="90000"/>
              </a:lnSpc>
              <a:buFont typeface="Wingdings" charset="2"/>
              <a:buChar char="l"/>
              <a:defRPr/>
            </a:pPr>
            <a:r>
              <a:rPr lang="en-US" sz="2000" dirty="0">
                <a:solidFill>
                  <a:srgbClr val="7030A0"/>
                </a:solidFill>
                <a:latin typeface="Times New Roman" panose="02020603050405020304" pitchFamily="18" charset="0"/>
                <a:cs typeface="Times New Roman" panose="02020603050405020304" pitchFamily="18" charset="0"/>
              </a:rPr>
              <a:t>Be prepared for backlash from colleagues and communities</a:t>
            </a:r>
          </a:p>
          <a:p>
            <a:pPr marL="0" indent="0">
              <a:lnSpc>
                <a:spcPct val="90000"/>
              </a:lnSpc>
              <a:buNone/>
              <a:defRPr/>
            </a:pPr>
            <a:endParaRPr lang="en-US" sz="2000" dirty="0">
              <a:solidFill>
                <a:srgbClr val="7030A0"/>
              </a:solidFill>
              <a:latin typeface="Times New Roman" panose="02020603050405020304" pitchFamily="18" charset="0"/>
              <a:cs typeface="Times New Roman" panose="02020603050405020304" pitchFamily="18" charset="0"/>
            </a:endParaRPr>
          </a:p>
          <a:p>
            <a:pPr eaLnBrk="1" hangingPunct="1">
              <a:lnSpc>
                <a:spcPct val="90000"/>
              </a:lnSpc>
              <a:buFont typeface="Wingdings" charset="2"/>
              <a:buChar char="l"/>
              <a:defRPr/>
            </a:pPr>
            <a:r>
              <a:rPr lang="en-US" sz="2000" dirty="0">
                <a:solidFill>
                  <a:srgbClr val="7030A0"/>
                </a:solidFill>
                <a:latin typeface="Times New Roman" panose="02020603050405020304" pitchFamily="18" charset="0"/>
                <a:cs typeface="Times New Roman" panose="02020603050405020304" pitchFamily="18" charset="0"/>
              </a:rPr>
              <a:t>Remember what we are called to do as social work professionals – Working Together to Make a Difference</a:t>
            </a:r>
          </a:p>
          <a:p>
            <a:pPr eaLnBrk="1" hangingPunct="1">
              <a:lnSpc>
                <a:spcPct val="90000"/>
              </a:lnSpc>
              <a:buFont typeface="Wingdings" charset="2"/>
              <a:buChar char="l"/>
              <a:defRPr/>
            </a:pPr>
            <a:endParaRPr lang="en-US" sz="2000" dirty="0">
              <a:solidFill>
                <a:srgbClr val="7030A0"/>
              </a:solidFill>
              <a:latin typeface="Times New Roman" panose="02020603050405020304" pitchFamily="18" charset="0"/>
              <a:cs typeface="Times New Roman" panose="02020603050405020304" pitchFamily="18" charset="0"/>
            </a:endParaRPr>
          </a:p>
          <a:p>
            <a:pPr eaLnBrk="1" hangingPunct="1">
              <a:lnSpc>
                <a:spcPct val="90000"/>
              </a:lnSpc>
              <a:buFont typeface="Wingdings" charset="2"/>
              <a:buChar char="l"/>
              <a:defRPr/>
            </a:pPr>
            <a:r>
              <a:rPr lang="en-US" sz="2000" dirty="0">
                <a:solidFill>
                  <a:srgbClr val="7030A0"/>
                </a:solidFill>
                <a:latin typeface="Times New Roman" panose="02020603050405020304" pitchFamily="18" charset="0"/>
                <a:cs typeface="Times New Roman" panose="02020603050405020304" pitchFamily="18" charset="0"/>
              </a:rPr>
              <a:t>Know that your competent action or inaction can make a difference in the life of an LGBTQ+ youth </a:t>
            </a:r>
          </a:p>
          <a:p>
            <a:pPr eaLnBrk="1" hangingPunct="1">
              <a:lnSpc>
                <a:spcPct val="90000"/>
              </a:lnSpc>
              <a:buFont typeface="Wingdings" charset="2"/>
              <a:buChar char="l"/>
              <a:defRPr/>
            </a:pPr>
            <a:endParaRPr lang="en-US" sz="17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560D6CE-1E58-1989-7D0B-50DEBABF2ED9}"/>
              </a:ext>
            </a:extLst>
          </p:cNvPr>
          <p:cNvPicPr>
            <a:picLocks noChangeAspect="1"/>
          </p:cNvPicPr>
          <p:nvPr/>
        </p:nvPicPr>
        <p:blipFill>
          <a:blip r:embed="rId2"/>
          <a:srcRect l="24206" r="36916" b="-1"/>
          <a:stretch/>
        </p:blipFill>
        <p:spPr>
          <a:xfrm>
            <a:off x="5143347" y="-10886"/>
            <a:ext cx="4000653"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372376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ADD78C28-EF0C-6AE0-6BBF-0D455BB99A05}"/>
              </a:ext>
            </a:extLst>
          </p:cNvPr>
          <p:cNvSpPr>
            <a:spLocks noGrp="1" noChangeArrowheads="1"/>
          </p:cNvSpPr>
          <p:nvPr>
            <p:ph type="title"/>
          </p:nvPr>
        </p:nvSpPr>
        <p:spPr>
          <a:xfrm>
            <a:off x="0" y="457200"/>
            <a:ext cx="9144000" cy="1857375"/>
          </a:xfrm>
        </p:spPr>
        <p:txBody>
          <a:bodyPr/>
          <a:lstStyle/>
          <a:p>
            <a:pPr>
              <a:defRPr/>
            </a:pPr>
            <a:r>
              <a:rPr lang="en-US" b="1" dirty="0">
                <a:solidFill>
                  <a:schemeClr val="accent1">
                    <a:lumMod val="75000"/>
                  </a:schemeClr>
                </a:solidFill>
                <a:latin typeface="Arial" charset="0"/>
              </a:rPr>
              <a:t>References</a:t>
            </a:r>
            <a:endParaRPr lang="en-US" b="1" dirty="0">
              <a:solidFill>
                <a:schemeClr val="accent1">
                  <a:lumMod val="75000"/>
                </a:schemeClr>
              </a:solidFill>
              <a:latin typeface="Courier New" charset="0"/>
            </a:endParaRPr>
          </a:p>
        </p:txBody>
      </p:sp>
      <p:sp>
        <p:nvSpPr>
          <p:cNvPr id="62466" name="Rectangle 3">
            <a:extLst>
              <a:ext uri="{FF2B5EF4-FFF2-40B4-BE49-F238E27FC236}">
                <a16:creationId xmlns:a16="http://schemas.microsoft.com/office/drawing/2014/main" id="{A124D8F7-2AA1-A320-6299-132FD1A0B401}"/>
              </a:ext>
            </a:extLst>
          </p:cNvPr>
          <p:cNvSpPr>
            <a:spLocks noGrp="1"/>
          </p:cNvSpPr>
          <p:nvPr>
            <p:ph type="body" idx="1"/>
          </p:nvPr>
        </p:nvSpPr>
        <p:spPr>
          <a:xfrm>
            <a:off x="647700" y="2314575"/>
            <a:ext cx="4381500" cy="3586163"/>
          </a:xfrm>
        </p:spPr>
        <p:txBody>
          <a:bodyPr/>
          <a:lstStyle/>
          <a:p>
            <a:pPr marL="0" indent="0">
              <a:buFont typeface="Arial" panose="020B0604020202020204" pitchFamily="34" charset="0"/>
              <a:buNone/>
            </a:pPr>
            <a:r>
              <a:rPr lang="en-US" altLang="en-US" sz="2800" dirty="0">
                <a:ea typeface="ＭＳ Ｐゴシック" panose="020B0600070205080204" pitchFamily="34" charset="-128"/>
              </a:rPr>
              <a:t>Mallon, G.P. (2019). </a:t>
            </a:r>
            <a:r>
              <a:rPr lang="en-US" altLang="en-US" sz="2800" i="1" dirty="0">
                <a:ea typeface="ＭＳ Ｐゴシック" panose="020B0600070205080204" pitchFamily="34" charset="-128"/>
                <a:hlinkClick r:id="rId2"/>
              </a:rPr>
              <a:t>LGBTQ Youth Issues: Practical Guide for Youth Workers Serving Lesbian, Gay, Bisexual, Transgender and Questioning Youth</a:t>
            </a:r>
            <a:r>
              <a:rPr lang="en-US" altLang="en-US" sz="2800" dirty="0">
                <a:ea typeface="ＭＳ Ｐゴシック" panose="020B0600070205080204" pitchFamily="34" charset="-128"/>
              </a:rPr>
              <a:t>.</a:t>
            </a:r>
            <a:r>
              <a:rPr lang="en-US" altLang="en-US" sz="2800" u="sng" dirty="0">
                <a:ea typeface="ＭＳ Ｐゴシック" panose="020B0600070205080204" pitchFamily="34" charset="-128"/>
              </a:rPr>
              <a:t> </a:t>
            </a:r>
            <a:r>
              <a:rPr lang="en-US" altLang="en-US" sz="2800" dirty="0">
                <a:ea typeface="ＭＳ Ｐゴシック" panose="020B0600070205080204" pitchFamily="34" charset="-128"/>
              </a:rPr>
              <a:t>Washington, DC: CWLA Press. </a:t>
            </a:r>
          </a:p>
        </p:txBody>
      </p:sp>
      <p:pic>
        <p:nvPicPr>
          <p:cNvPr id="62467" name="Picture 2">
            <a:extLst>
              <a:ext uri="{FF2B5EF4-FFF2-40B4-BE49-F238E27FC236}">
                <a16:creationId xmlns:a16="http://schemas.microsoft.com/office/drawing/2014/main" id="{E0C5AD0E-5ECA-93CB-AC8B-2F096262C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200" y="2573338"/>
            <a:ext cx="20574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F4F69E06-41C3-F8AE-6327-5C926D8AF2E8}"/>
              </a:ext>
            </a:extLst>
          </p:cNvPr>
          <p:cNvSpPr>
            <a:spLocks noGrp="1" noChangeArrowheads="1"/>
          </p:cNvSpPr>
          <p:nvPr>
            <p:ph type="title"/>
          </p:nvPr>
        </p:nvSpPr>
        <p:spPr>
          <a:xfrm>
            <a:off x="0" y="457200"/>
            <a:ext cx="9144000" cy="1857375"/>
          </a:xfrm>
        </p:spPr>
        <p:txBody>
          <a:bodyPr/>
          <a:lstStyle/>
          <a:p>
            <a:pPr>
              <a:defRPr/>
            </a:pPr>
            <a:r>
              <a:rPr lang="en-US" b="1" dirty="0">
                <a:solidFill>
                  <a:schemeClr val="accent1">
                    <a:lumMod val="75000"/>
                  </a:schemeClr>
                </a:solidFill>
                <a:latin typeface="Arial" charset="0"/>
              </a:rPr>
              <a:t>References</a:t>
            </a:r>
            <a:endParaRPr lang="en-US" b="1" dirty="0">
              <a:solidFill>
                <a:schemeClr val="accent1">
                  <a:lumMod val="75000"/>
                </a:schemeClr>
              </a:solidFill>
              <a:latin typeface="Courier New" charset="0"/>
            </a:endParaRPr>
          </a:p>
        </p:txBody>
      </p:sp>
      <p:sp>
        <p:nvSpPr>
          <p:cNvPr id="63490" name="Rectangle 3">
            <a:extLst>
              <a:ext uri="{FF2B5EF4-FFF2-40B4-BE49-F238E27FC236}">
                <a16:creationId xmlns:a16="http://schemas.microsoft.com/office/drawing/2014/main" id="{27F3D3E9-3C7B-3273-5FBB-67287004CDF0}"/>
              </a:ext>
            </a:extLst>
          </p:cNvPr>
          <p:cNvSpPr>
            <a:spLocks noGrp="1"/>
          </p:cNvSpPr>
          <p:nvPr>
            <p:ph type="body" idx="1"/>
          </p:nvPr>
        </p:nvSpPr>
        <p:spPr>
          <a:xfrm>
            <a:off x="647700" y="2314575"/>
            <a:ext cx="3990975" cy="3586163"/>
          </a:xfrm>
        </p:spPr>
        <p:txBody>
          <a:bodyPr/>
          <a:lstStyle/>
          <a:p>
            <a:pPr marL="0" indent="0">
              <a:buFont typeface="Arial" panose="020B0604020202020204" pitchFamily="34" charset="0"/>
              <a:buNone/>
            </a:pPr>
            <a:r>
              <a:rPr lang="en-US" altLang="en-US" sz="3600" dirty="0">
                <a:solidFill>
                  <a:srgbClr val="7030A0"/>
                </a:solidFill>
                <a:ea typeface="ＭＳ Ｐゴシック" panose="020B0600070205080204" pitchFamily="34" charset="-128"/>
              </a:rPr>
              <a:t>Mallon, G.P. (2011). </a:t>
            </a:r>
            <a:r>
              <a:rPr lang="en-US" altLang="en-US" sz="3600" i="1" dirty="0">
                <a:solidFill>
                  <a:srgbClr val="7030A0"/>
                </a:solidFill>
                <a:ea typeface="ＭＳ Ｐゴシック" panose="020B0600070205080204" pitchFamily="34" charset="-128"/>
              </a:rPr>
              <a:t>Social Work Practice with LGBT People</a:t>
            </a:r>
            <a:r>
              <a:rPr lang="en-US" altLang="en-US" sz="3600" dirty="0">
                <a:solidFill>
                  <a:srgbClr val="7030A0"/>
                </a:solidFill>
                <a:ea typeface="ＭＳ Ｐゴシック" panose="020B0600070205080204" pitchFamily="34" charset="-128"/>
              </a:rPr>
              <a:t>, 3</a:t>
            </a:r>
            <a:r>
              <a:rPr lang="en-US" altLang="en-US" sz="3600" baseline="30000" dirty="0">
                <a:solidFill>
                  <a:srgbClr val="7030A0"/>
                </a:solidFill>
                <a:ea typeface="ＭＳ Ｐゴシック" panose="020B0600070205080204" pitchFamily="34" charset="-128"/>
              </a:rPr>
              <a:t>rd</a:t>
            </a:r>
            <a:r>
              <a:rPr lang="en-US" altLang="en-US" sz="3600" dirty="0">
                <a:solidFill>
                  <a:srgbClr val="7030A0"/>
                </a:solidFill>
                <a:ea typeface="ＭＳ Ｐゴシック" panose="020B0600070205080204" pitchFamily="34" charset="-128"/>
              </a:rPr>
              <a:t> ed. New York: Routledge</a:t>
            </a:r>
          </a:p>
        </p:txBody>
      </p:sp>
      <p:pic>
        <p:nvPicPr>
          <p:cNvPr id="63491" name="Picture 2">
            <a:extLst>
              <a:ext uri="{FF2B5EF4-FFF2-40B4-BE49-F238E27FC236}">
                <a16:creationId xmlns:a16="http://schemas.microsoft.com/office/drawing/2014/main" id="{0A5B2FCC-F9E9-7E14-3987-F594B1347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463" y="1963738"/>
            <a:ext cx="29718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3">
            <a:extLst>
              <a:ext uri="{FF2B5EF4-FFF2-40B4-BE49-F238E27FC236}">
                <a16:creationId xmlns:a16="http://schemas.microsoft.com/office/drawing/2014/main" id="{BDC09CB6-72D7-4F3D-38DD-B0A67EE93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1">
            <a:extLst>
              <a:ext uri="{FF2B5EF4-FFF2-40B4-BE49-F238E27FC236}">
                <a16:creationId xmlns:a16="http://schemas.microsoft.com/office/drawing/2014/main" id="{C75C6226-49D0-8B99-A364-3F30C3FB7B6A}"/>
              </a:ext>
            </a:extLst>
          </p:cNvPr>
          <p:cNvSpPr txBox="1">
            <a:spLocks noChangeArrowheads="1"/>
          </p:cNvSpPr>
          <p:nvPr/>
        </p:nvSpPr>
        <p:spPr bwMode="auto">
          <a:xfrm>
            <a:off x="355600" y="2014538"/>
            <a:ext cx="41306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70302020209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70302020209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70302020209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70302020209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703020202090204" pitchFamily="34" charset="0"/>
                <a:ea typeface="ＭＳ Ｐゴシック" panose="020B0600070205080204" pitchFamily="34" charset="-128"/>
              </a:defRPr>
            </a:lvl9pPr>
          </a:lstStyle>
          <a:p>
            <a:pPr>
              <a:lnSpc>
                <a:spcPct val="100000"/>
              </a:lnSpc>
              <a:spcBef>
                <a:spcPct val="0"/>
              </a:spcBef>
              <a:buFontTx/>
              <a:buNone/>
            </a:pPr>
            <a:r>
              <a:rPr lang="en-US" altLang="en-US" sz="3200" dirty="0">
                <a:solidFill>
                  <a:srgbClr val="7030A0"/>
                </a:solidFill>
                <a:latin typeface="Tahoma" panose="020B0604030504040204" pitchFamily="34" charset="0"/>
              </a:rPr>
              <a:t>Shelton, J., &amp; Mallon, G.P. (Eds.) (2021). </a:t>
            </a:r>
            <a:r>
              <a:rPr lang="en-US" altLang="en-US" sz="3200" i="1" dirty="0">
                <a:solidFill>
                  <a:srgbClr val="7030A0"/>
                </a:solidFill>
                <a:latin typeface="Tahoma" panose="020B0604030504040204" pitchFamily="34" charset="0"/>
              </a:rPr>
              <a:t>Social Work Practice with Transgender and Gender Expansive Youth</a:t>
            </a:r>
            <a:r>
              <a:rPr lang="en-US" altLang="en-US" sz="3200" dirty="0">
                <a:solidFill>
                  <a:srgbClr val="7030A0"/>
                </a:solidFill>
                <a:latin typeface="Tahoma" panose="020B0604030504040204" pitchFamily="34" charset="0"/>
              </a:rPr>
              <a:t>.  New York: Routledge</a:t>
            </a:r>
          </a:p>
        </p:txBody>
      </p:sp>
      <p:pic>
        <p:nvPicPr>
          <p:cNvPr id="65538" name="Picture 4">
            <a:extLst>
              <a:ext uri="{FF2B5EF4-FFF2-40B4-BE49-F238E27FC236}">
                <a16:creationId xmlns:a16="http://schemas.microsoft.com/office/drawing/2014/main" id="{0A3F25C0-22D8-76F4-0AF2-2FA782253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90575"/>
            <a:ext cx="4572000" cy="606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49BBAB6D-D52C-AAC1-6A36-34D1DB618F92}"/>
              </a:ext>
            </a:extLst>
          </p:cNvPr>
          <p:cNvSpPr>
            <a:spLocks noGrp="1"/>
          </p:cNvSpPr>
          <p:nvPr>
            <p:ph type="title"/>
          </p:nvPr>
        </p:nvSpPr>
        <p:spPr>
          <a:xfrm>
            <a:off x="-30163" y="279400"/>
            <a:ext cx="9144001" cy="1143000"/>
          </a:xfrm>
        </p:spPr>
        <p:txBody>
          <a:bodyPr/>
          <a:lstStyle/>
          <a:p>
            <a:pPr marL="484188" eaLnBrk="1" hangingPunct="1"/>
            <a:br>
              <a:rPr lang="en-US" altLang="en-US" sz="3400" b="1" dirty="0">
                <a:solidFill>
                  <a:srgbClr val="CC00CC"/>
                </a:solidFill>
                <a:ea typeface="ＭＳ Ｐゴシック" panose="020B0600070205080204" pitchFamily="34" charset="-128"/>
              </a:rPr>
            </a:br>
            <a:endParaRPr lang="en-US" altLang="en-US" sz="3400" b="1" dirty="0">
              <a:solidFill>
                <a:srgbClr val="CC00CC"/>
              </a:solidFill>
              <a:latin typeface="Courier New" panose="02070309020205020404" pitchFamily="49" charset="0"/>
              <a:ea typeface="ＭＳ Ｐゴシック" panose="020B0600070205080204" pitchFamily="34" charset="-128"/>
            </a:endParaRPr>
          </a:p>
        </p:txBody>
      </p:sp>
      <p:sp>
        <p:nvSpPr>
          <p:cNvPr id="66562" name="Rectangle 3">
            <a:extLst>
              <a:ext uri="{FF2B5EF4-FFF2-40B4-BE49-F238E27FC236}">
                <a16:creationId xmlns:a16="http://schemas.microsoft.com/office/drawing/2014/main" id="{E80AC794-B0E2-EA74-E864-D979767E10F5}"/>
              </a:ext>
            </a:extLst>
          </p:cNvPr>
          <p:cNvSpPr>
            <a:spLocks noGrp="1"/>
          </p:cNvSpPr>
          <p:nvPr>
            <p:ph idx="1"/>
          </p:nvPr>
        </p:nvSpPr>
        <p:spPr>
          <a:xfrm>
            <a:off x="304800" y="2362200"/>
            <a:ext cx="5257800" cy="3657600"/>
          </a:xfrm>
        </p:spPr>
        <p:txBody>
          <a:bodyPr/>
          <a:lstStyle/>
          <a:p>
            <a:pPr marL="447675" indent="-382588" eaLnBrk="1" hangingPunct="1">
              <a:lnSpc>
                <a:spcPct val="70000"/>
              </a:lnSpc>
              <a:buFontTx/>
              <a:buNone/>
            </a:pPr>
            <a:endParaRPr lang="en-US" altLang="en-US" sz="3300" b="1" dirty="0">
              <a:solidFill>
                <a:srgbClr val="7030A0"/>
              </a:solidFill>
              <a:latin typeface="Arial" panose="020B0604020202020204" pitchFamily="34" charset="0"/>
              <a:ea typeface="ＭＳ Ｐゴシック" panose="020B0600070205080204" pitchFamily="34" charset="-128"/>
            </a:endParaRPr>
          </a:p>
          <a:p>
            <a:pPr marL="447675" indent="-382588" algn="ctr" eaLnBrk="1" hangingPunct="1">
              <a:lnSpc>
                <a:spcPct val="60000"/>
              </a:lnSpc>
              <a:buFont typeface="Wingdings 2" pitchFamily="2" charset="2"/>
              <a:buNone/>
            </a:pPr>
            <a:r>
              <a:rPr lang="en-US" altLang="en-US" sz="3600" b="1" dirty="0">
                <a:solidFill>
                  <a:srgbClr val="7030A0"/>
                </a:solidFill>
                <a:latin typeface="Arial" panose="020B0604020202020204" pitchFamily="34" charset="0"/>
                <a:ea typeface="ＭＳ Ｐゴシック" panose="020B0600070205080204" pitchFamily="34" charset="-128"/>
              </a:rPr>
              <a:t>Gerald P. Mallon, DSW</a:t>
            </a:r>
          </a:p>
          <a:p>
            <a:pPr marL="447675" indent="-382588" algn="ctr" eaLnBrk="1" hangingPunct="1">
              <a:lnSpc>
                <a:spcPct val="60000"/>
              </a:lnSpc>
              <a:buFont typeface="Wingdings 2" pitchFamily="2" charset="2"/>
              <a:buNone/>
            </a:pPr>
            <a:endParaRPr lang="en-US" altLang="en-US" sz="3300" b="1" dirty="0">
              <a:solidFill>
                <a:srgbClr val="7030A0"/>
              </a:solidFill>
              <a:latin typeface="Arial" panose="020B0604020202020204" pitchFamily="34" charset="0"/>
              <a:ea typeface="ＭＳ Ｐゴシック" panose="020B0600070205080204" pitchFamily="34" charset="-128"/>
            </a:endParaRPr>
          </a:p>
          <a:p>
            <a:pPr marL="447675" indent="-382588" algn="ctr" eaLnBrk="1" hangingPunct="1">
              <a:lnSpc>
                <a:spcPct val="60000"/>
              </a:lnSpc>
              <a:buFont typeface="Wingdings 2" pitchFamily="2" charset="2"/>
              <a:buNone/>
            </a:pPr>
            <a:r>
              <a:rPr lang="en-US" altLang="en-US" sz="3000" dirty="0">
                <a:solidFill>
                  <a:srgbClr val="7030A0"/>
                </a:solidFill>
                <a:latin typeface="Arial" panose="020B0604020202020204" pitchFamily="34" charset="0"/>
                <a:ea typeface="ＭＳ Ｐゴシック" panose="020B0600070205080204" pitchFamily="34" charset="-128"/>
              </a:rPr>
              <a:t>Silberman School of Social </a:t>
            </a:r>
          </a:p>
          <a:p>
            <a:pPr marL="447675" indent="-382588" algn="ctr" eaLnBrk="1" hangingPunct="1">
              <a:lnSpc>
                <a:spcPct val="60000"/>
              </a:lnSpc>
              <a:buFont typeface="Wingdings 2" pitchFamily="2" charset="2"/>
              <a:buNone/>
            </a:pPr>
            <a:r>
              <a:rPr lang="en-US" altLang="en-US" sz="3000" dirty="0">
                <a:solidFill>
                  <a:srgbClr val="7030A0"/>
                </a:solidFill>
                <a:latin typeface="Arial" panose="020B0604020202020204" pitchFamily="34" charset="0"/>
                <a:ea typeface="ＭＳ Ｐゴシック" panose="020B0600070205080204" pitchFamily="34" charset="-128"/>
              </a:rPr>
              <a:t>Work at Hunter College</a:t>
            </a:r>
          </a:p>
          <a:p>
            <a:pPr marL="447675" indent="-382588" algn="ctr" eaLnBrk="1" hangingPunct="1">
              <a:lnSpc>
                <a:spcPct val="60000"/>
              </a:lnSpc>
              <a:buFont typeface="Wingdings 2" pitchFamily="2" charset="2"/>
              <a:buNone/>
            </a:pPr>
            <a:r>
              <a:rPr lang="en-US" altLang="en-US" sz="3000" dirty="0">
                <a:solidFill>
                  <a:srgbClr val="7030A0"/>
                </a:solidFill>
                <a:latin typeface="Arial" panose="020B0604020202020204" pitchFamily="34" charset="0"/>
                <a:ea typeface="ＭＳ Ｐゴシック" panose="020B0600070205080204" pitchFamily="34" charset="-128"/>
              </a:rPr>
              <a:t>New York, New York</a:t>
            </a:r>
          </a:p>
          <a:p>
            <a:pPr marL="447675" indent="-382588" algn="ctr" eaLnBrk="1" hangingPunct="1">
              <a:lnSpc>
                <a:spcPct val="60000"/>
              </a:lnSpc>
              <a:buFont typeface="Wingdings 2" pitchFamily="2" charset="2"/>
              <a:buNone/>
            </a:pPr>
            <a:r>
              <a:rPr lang="en-US" altLang="en-US" sz="3000" dirty="0">
                <a:solidFill>
                  <a:srgbClr val="7030A0"/>
                </a:solidFill>
                <a:latin typeface="Arial" panose="020B0604020202020204" pitchFamily="34" charset="0"/>
                <a:ea typeface="ＭＳ Ｐゴシック" panose="020B0600070205080204" pitchFamily="34" charset="-128"/>
              </a:rPr>
              <a:t>+1-917-940-5455</a:t>
            </a:r>
          </a:p>
          <a:p>
            <a:pPr marL="447675" indent="-382588" algn="ctr" eaLnBrk="1" hangingPunct="1">
              <a:lnSpc>
                <a:spcPct val="60000"/>
              </a:lnSpc>
              <a:buFont typeface="Wingdings 2" pitchFamily="2" charset="2"/>
              <a:buNone/>
            </a:pPr>
            <a:endParaRPr lang="en-US" altLang="en-US" sz="3300" b="1" dirty="0">
              <a:solidFill>
                <a:srgbClr val="7030A0"/>
              </a:solidFill>
              <a:latin typeface="Arial" panose="020B0604020202020204" pitchFamily="34" charset="0"/>
              <a:ea typeface="ＭＳ Ｐゴシック" panose="020B0600070205080204" pitchFamily="34" charset="-128"/>
            </a:endParaRPr>
          </a:p>
          <a:p>
            <a:pPr marL="447675" indent="-382588" algn="ctr" eaLnBrk="1" hangingPunct="1">
              <a:lnSpc>
                <a:spcPct val="60000"/>
              </a:lnSpc>
              <a:buFont typeface="Wingdings 2" pitchFamily="2" charset="2"/>
              <a:buNone/>
            </a:pPr>
            <a:r>
              <a:rPr lang="en-US" altLang="en-US" sz="3300" dirty="0">
                <a:solidFill>
                  <a:srgbClr val="7030A0"/>
                </a:solidFill>
                <a:latin typeface="Arial" panose="020B0604020202020204" pitchFamily="34" charset="0"/>
                <a:ea typeface="ＭＳ Ｐゴシック" panose="020B0600070205080204" pitchFamily="34" charset="-128"/>
              </a:rPr>
              <a:t>gmallon@hunter.cuny.edu</a:t>
            </a:r>
          </a:p>
          <a:p>
            <a:pPr lvl="4" indent="-209550" algn="ctr" eaLnBrk="1" hangingPunct="1">
              <a:lnSpc>
                <a:spcPct val="70000"/>
              </a:lnSpc>
              <a:buClr>
                <a:srgbClr val="DADAFF"/>
              </a:buClr>
              <a:buFont typeface="Wingdings 2" pitchFamily="2" charset="2"/>
              <a:buChar char=""/>
            </a:pPr>
            <a:endParaRPr lang="en-US" altLang="en-US" sz="1800" dirty="0">
              <a:latin typeface="Courier New" panose="02070309020205020404" pitchFamily="49" charset="0"/>
              <a:ea typeface="ＭＳ Ｐゴシック" panose="020B0600070205080204" pitchFamily="34" charset="-128"/>
            </a:endParaRPr>
          </a:p>
        </p:txBody>
      </p:sp>
      <p:pic>
        <p:nvPicPr>
          <p:cNvPr id="66564" name="Picture 2" descr="Logo&#10;&#10;Description automatically generated">
            <a:extLst>
              <a:ext uri="{FF2B5EF4-FFF2-40B4-BE49-F238E27FC236}">
                <a16:creationId xmlns:a16="http://schemas.microsoft.com/office/drawing/2014/main" id="{96F45D6A-9644-5DE7-EE22-01E2C206B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425" y="279400"/>
            <a:ext cx="3427413"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urple triangle with a symbol&#10;&#10;Description automatically generated">
            <a:extLst>
              <a:ext uri="{FF2B5EF4-FFF2-40B4-BE49-F238E27FC236}">
                <a16:creationId xmlns:a16="http://schemas.microsoft.com/office/drawing/2014/main" id="{A1B07A24-9C18-78CD-33AC-A77A2B0A77CF}"/>
              </a:ext>
            </a:extLst>
          </p:cNvPr>
          <p:cNvPicPr>
            <a:picLocks noChangeAspect="1"/>
          </p:cNvPicPr>
          <p:nvPr/>
        </p:nvPicPr>
        <p:blipFill>
          <a:blip r:embed="rId4"/>
          <a:stretch>
            <a:fillRect/>
          </a:stretch>
        </p:blipFill>
        <p:spPr>
          <a:xfrm>
            <a:off x="1749990" y="989557"/>
            <a:ext cx="2367419" cy="15132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people standing in front of a rainbow flag&#10;&#10;Description automatically generated">
            <a:extLst>
              <a:ext uri="{FF2B5EF4-FFF2-40B4-BE49-F238E27FC236}">
                <a16:creationId xmlns:a16="http://schemas.microsoft.com/office/drawing/2014/main" id="{5A34FA94-8223-FA50-86F2-93AA8925EA8D}"/>
              </a:ext>
            </a:extLst>
          </p:cNvPr>
          <p:cNvPicPr>
            <a:picLocks noGrp="1" noChangeAspect="1"/>
          </p:cNvPicPr>
          <p:nvPr>
            <p:ph idx="1"/>
          </p:nvPr>
        </p:nvPicPr>
        <p:blipFill>
          <a:blip r:embed="rId2"/>
          <a:stretch>
            <a:fillRect/>
          </a:stretch>
        </p:blipFill>
        <p:spPr>
          <a:xfrm>
            <a:off x="903111" y="1207911"/>
            <a:ext cx="7337777" cy="4872391"/>
          </a:xfrm>
          <a:prstGeom prst="rect">
            <a:avLst/>
          </a:prstGeom>
        </p:spPr>
      </p:pic>
    </p:spTree>
    <p:extLst>
      <p:ext uri="{BB962C8B-B14F-4D97-AF65-F5344CB8AC3E}">
        <p14:creationId xmlns:p14="http://schemas.microsoft.com/office/powerpoint/2010/main" val="287286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0E4FC-2585-D491-394E-8F0DDD17B2A3}"/>
              </a:ext>
            </a:extLst>
          </p:cNvPr>
          <p:cNvSpPr>
            <a:spLocks noGrp="1"/>
          </p:cNvSpPr>
          <p:nvPr>
            <p:ph type="title"/>
          </p:nvPr>
        </p:nvSpPr>
        <p:spPr/>
        <p:txBody>
          <a:bodyPr>
            <a:normAutofit fontScale="90000"/>
          </a:bodyPr>
          <a:lstStyle/>
          <a:p>
            <a:r>
              <a:rPr lang="en-US" sz="4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Supporting LGBTQ+ Children and Young </a:t>
            </a:r>
            <a:r>
              <a:rPr lang="en-US"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sz="4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eople</a:t>
            </a:r>
            <a:b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BE12495-F488-ED44-8F83-CCEC5AFB653A}"/>
              </a:ext>
            </a:extLst>
          </p:cNvPr>
          <p:cNvSpPr>
            <a:spLocks noGrp="1"/>
          </p:cNvSpPr>
          <p:nvPr>
            <p:ph idx="1"/>
          </p:nvPr>
        </p:nvSpPr>
        <p:spPr/>
        <p:txBody>
          <a:bodyPr/>
          <a:lstStyle/>
          <a:p>
            <a:pPr marL="0" indent="0" algn="ctr">
              <a:buNone/>
            </a:pPr>
            <a:r>
              <a:rPr lang="en-US" sz="3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There are a range of ways you can help support the LGBTQ+ children, young people and families you work with.</a:t>
            </a:r>
          </a:p>
          <a:p>
            <a:pPr marL="0" indent="0" algn="ctr">
              <a:buNone/>
            </a:pPr>
            <a:r>
              <a:rPr lang="en-US" dirty="0">
                <a:solidFill>
                  <a:srgbClr val="7030A0"/>
                </a:solidFill>
                <a:latin typeface="Times New Roman" panose="02020603050405020304" pitchFamily="18" charset="0"/>
                <a:ea typeface="Aptos" panose="020B0004020202020204" pitchFamily="34" charset="0"/>
                <a:cs typeface="Times New Roman" panose="02020603050405020304" pitchFamily="18" charset="0"/>
              </a:rPr>
              <a:t>And  . . . </a:t>
            </a:r>
          </a:p>
          <a:p>
            <a:pPr marL="0" indent="0" algn="ctr">
              <a:buNone/>
            </a:pPr>
            <a:r>
              <a:rPr lang="en-US" dirty="0">
                <a:solidFill>
                  <a:srgbClr val="7030A0"/>
                </a:solidFill>
                <a:latin typeface="Times New Roman" panose="02020603050405020304" pitchFamily="18" charset="0"/>
                <a:ea typeface="Aptos" panose="020B0004020202020204" pitchFamily="34" charset="0"/>
                <a:cs typeface="Times New Roman" panose="02020603050405020304" pitchFamily="18" charset="0"/>
              </a:rPr>
              <a:t>Every social worker and every social service agency can and should do this!</a:t>
            </a:r>
            <a:endParaRPr lang="en-US" sz="32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99124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33EFD-CC40-C55A-D464-14CDC0975AE0}"/>
              </a:ext>
            </a:extLst>
          </p:cNvPr>
          <p:cNvSpPr>
            <a:spLocks noGrp="1"/>
          </p:cNvSpPr>
          <p:nvPr>
            <p:ph type="title"/>
          </p:nvPr>
        </p:nvSpPr>
        <p:spPr>
          <a:xfrm>
            <a:off x="457200" y="1195769"/>
            <a:ext cx="8229600" cy="1284384"/>
          </a:xfrm>
        </p:spPr>
        <p:txBody>
          <a:bodyPr>
            <a:normAutofit fontScale="90000"/>
          </a:bodyPr>
          <a:lstStyle/>
          <a:p>
            <a:r>
              <a:rPr lang="en-US" sz="40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Understanding an LGBTQ+ Young  Person’s Lived Experience</a:t>
            </a:r>
            <a:br>
              <a:rPr lang="en-US" dirty="0">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0121D15-799A-718B-F7BC-A51E8DFFF4FB}"/>
              </a:ext>
            </a:extLst>
          </p:cNvPr>
          <p:cNvSpPr>
            <a:spLocks noGrp="1"/>
          </p:cNvSpPr>
          <p:nvPr>
            <p:ph idx="1"/>
          </p:nvPr>
        </p:nvSpPr>
        <p:spPr/>
        <p:txBody>
          <a:bodyPr>
            <a:normAutofit fontScale="92500"/>
          </a:bodyPr>
          <a:lstStyle/>
          <a:p>
            <a:pPr marL="0" marR="0" indent="0" algn="ctr">
              <a:spcBef>
                <a:spcPts val="0"/>
              </a:spcBef>
              <a:spcAft>
                <a:spcPts val="0"/>
              </a:spcAft>
              <a:buNone/>
            </a:pPr>
            <a:r>
              <a:rPr lang="en-US" sz="4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It’s important to remember that any child or young person you’re working with could be LGBTQ+, whether or not they have </a:t>
            </a:r>
            <a:r>
              <a:rPr lang="en-US" sz="40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disclosed </a:t>
            </a:r>
            <a:r>
              <a:rPr lang="en-US" sz="40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their sexual orientation or gender expression to you. </a:t>
            </a:r>
            <a:endParaRPr lang="en-US" sz="4000" dirty="0"/>
          </a:p>
        </p:txBody>
      </p:sp>
    </p:spTree>
    <p:extLst>
      <p:ext uri="{BB962C8B-B14F-4D97-AF65-F5344CB8AC3E}">
        <p14:creationId xmlns:p14="http://schemas.microsoft.com/office/powerpoint/2010/main" val="259739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19117-8695-BDE8-DE6F-B4994ACBFF3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48C8EE-E0C9-3A19-6527-8E22AD45ED67}"/>
              </a:ext>
            </a:extLst>
          </p:cNvPr>
          <p:cNvSpPr>
            <a:spLocks noGrp="1"/>
          </p:cNvSpPr>
          <p:nvPr>
            <p:ph idx="1"/>
          </p:nvPr>
        </p:nvSpPr>
        <p:spPr>
          <a:xfrm>
            <a:off x="457200" y="2455100"/>
            <a:ext cx="8423752" cy="3807913"/>
          </a:xfrm>
        </p:spPr>
        <p:txBody>
          <a:bodyPr>
            <a:normAutofit fontScale="92500" lnSpcReduction="10000"/>
          </a:bodyPr>
          <a:lstStyle/>
          <a:p>
            <a:pPr marL="0" indent="0" algn="ctr">
              <a:buNone/>
            </a:pP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What Do LGBTQ+ Youth Need from Social Work Professionals?</a:t>
            </a:r>
          </a:p>
          <a:p>
            <a:pPr marL="0" indent="0" algn="ctr">
              <a:buNone/>
            </a:pPr>
            <a:endPar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pP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What Do Agencies and Policy Makers Need to Be Competent in Practicing with LGBTQ+ Children, Youth, and Families</a:t>
            </a:r>
          </a:p>
          <a:p>
            <a:pPr marL="0" indent="0" algn="ctr">
              <a:buNone/>
            </a:pPr>
            <a:endPar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pPr>
            <a:r>
              <a:rPr lang="en-US" sz="3200" b="1" dirty="0">
                <a:solidFill>
                  <a:srgbClr val="7030A0"/>
                </a:solidFill>
                <a:latin typeface="Times New Roman" panose="02020603050405020304" pitchFamily="18" charset="0"/>
                <a:cs typeface="Times New Roman" panose="02020603050405020304" pitchFamily="18" charset="0"/>
              </a:rPr>
              <a:t>What You Can Do Personally!</a:t>
            </a:r>
            <a:endParaRPr lang="en-US" dirty="0">
              <a:latin typeface="Times New Roman" panose="02020603050405020304" pitchFamily="18" charset="0"/>
              <a:cs typeface="Times New Roman" panose="02020603050405020304" pitchFamily="18" charset="0"/>
            </a:endParaRPr>
          </a:p>
          <a:p>
            <a:endParaRPr lang="en-US" dirty="0"/>
          </a:p>
        </p:txBody>
      </p:sp>
      <p:sp>
        <p:nvSpPr>
          <p:cNvPr id="6" name="Title 5">
            <a:extLst>
              <a:ext uri="{FF2B5EF4-FFF2-40B4-BE49-F238E27FC236}">
                <a16:creationId xmlns:a16="http://schemas.microsoft.com/office/drawing/2014/main" id="{CD4D842E-47AD-CFC4-9713-5092EEC99CB9}"/>
              </a:ext>
            </a:extLst>
          </p:cNvPr>
          <p:cNvSpPr>
            <a:spLocks noGrp="1"/>
          </p:cNvSpPr>
          <p:nvPr>
            <p:ph type="title"/>
          </p:nvPr>
        </p:nvSpPr>
        <p:spPr>
          <a:xfrm>
            <a:off x="457200" y="890369"/>
            <a:ext cx="8229600" cy="1448400"/>
          </a:xfrm>
        </p:spPr>
        <p:txBody>
          <a:bodyPr>
            <a:normAutofit/>
          </a:bodyPr>
          <a:lstStyle/>
          <a:p>
            <a:r>
              <a:rPr lang="en-US" sz="4000" b="1" dirty="0">
                <a:solidFill>
                  <a:srgbClr val="7030A0"/>
                </a:solidFill>
                <a:latin typeface="Times New Roman" panose="02020603050405020304" pitchFamily="18" charset="0"/>
                <a:cs typeface="Times New Roman" panose="02020603050405020304" pitchFamily="18" charset="0"/>
              </a:rPr>
              <a:t>Three Areas to Consider in This Seminar</a:t>
            </a:r>
          </a:p>
        </p:txBody>
      </p:sp>
    </p:spTree>
    <p:extLst>
      <p:ext uri="{BB962C8B-B14F-4D97-AF65-F5344CB8AC3E}">
        <p14:creationId xmlns:p14="http://schemas.microsoft.com/office/powerpoint/2010/main" val="39066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5EF6F-98BC-6F68-7C52-0285E2E338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5CAA52-FFD2-2F3C-E1DF-C22054B26276}"/>
              </a:ext>
            </a:extLst>
          </p:cNvPr>
          <p:cNvSpPr>
            <a:spLocks noGrp="1"/>
          </p:cNvSpPr>
          <p:nvPr>
            <p:ph type="title"/>
          </p:nvPr>
        </p:nvSpPr>
        <p:spPr>
          <a:xfrm>
            <a:off x="457200" y="1195769"/>
            <a:ext cx="8229600" cy="1284384"/>
          </a:xfrm>
        </p:spPr>
        <p:txBody>
          <a:bodyPr>
            <a:normAutofit fontScale="90000"/>
          </a:bodyPr>
          <a:lstStyle/>
          <a:p>
            <a:r>
              <a:rPr lang="en-US" sz="40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What Do LGBTQ+ Youth Need from Social Work Professionals?</a:t>
            </a:r>
            <a:endParaRPr lang="en-US" dirty="0"/>
          </a:p>
        </p:txBody>
      </p:sp>
      <p:sp>
        <p:nvSpPr>
          <p:cNvPr id="3" name="Content Placeholder 2">
            <a:extLst>
              <a:ext uri="{FF2B5EF4-FFF2-40B4-BE49-F238E27FC236}">
                <a16:creationId xmlns:a16="http://schemas.microsoft.com/office/drawing/2014/main" id="{980B2B7B-E8B2-92E5-9C9B-5F0914076EA1}"/>
              </a:ext>
            </a:extLst>
          </p:cNvPr>
          <p:cNvSpPr>
            <a:spLocks noGrp="1"/>
          </p:cNvSpPr>
          <p:nvPr>
            <p:ph idx="1"/>
          </p:nvPr>
        </p:nvSpPr>
        <p:spPr>
          <a:xfrm>
            <a:off x="363255" y="2480153"/>
            <a:ext cx="8517697" cy="3487478"/>
          </a:xfrm>
        </p:spPr>
        <p:txBody>
          <a:bodyPr>
            <a:normAutofit/>
          </a:bodyPr>
          <a:lstStyle/>
          <a:p>
            <a:pPr marL="0" indent="0" algn="ctr">
              <a:buNone/>
            </a:pPr>
            <a:r>
              <a:rPr lang="en-US" sz="3300" dirty="0">
                <a:solidFill>
                  <a:srgbClr val="7030A0"/>
                </a:solidFill>
              </a:rPr>
              <a:t>Professionals who are ”fit to practice” means adhering to the Standards of Conduct and Practice </a:t>
            </a:r>
            <a:r>
              <a:rPr lang="en-US" sz="3300" dirty="0">
                <a:solidFill>
                  <a:srgbClr val="7030A0"/>
                </a:solidFill>
                <a:latin typeface="Times New Roman" panose="02020603050405020304" pitchFamily="18" charset="0"/>
                <a:cs typeface="Times New Roman" panose="02020603050405020304" pitchFamily="18" charset="0"/>
              </a:rPr>
              <a:t>which involves required attitudes, </a:t>
            </a:r>
            <a:r>
              <a:rPr lang="en-US" sz="3300" dirty="0" err="1">
                <a:solidFill>
                  <a:srgbClr val="7030A0"/>
                </a:solidFill>
                <a:latin typeface="Times New Roman" panose="02020603050405020304" pitchFamily="18" charset="0"/>
                <a:cs typeface="Times New Roman" panose="02020603050405020304" pitchFamily="18" charset="0"/>
              </a:rPr>
              <a:t>behaviours</a:t>
            </a:r>
            <a:r>
              <a:rPr lang="en-US" sz="3300" dirty="0">
                <a:solidFill>
                  <a:srgbClr val="7030A0"/>
                </a:solidFill>
                <a:latin typeface="Times New Roman" panose="02020603050405020304" pitchFamily="18" charset="0"/>
                <a:cs typeface="Times New Roman" panose="02020603050405020304" pitchFamily="18" charset="0"/>
              </a:rPr>
              <a:t> and competence, </a:t>
            </a:r>
            <a:r>
              <a:rPr lang="en-US" sz="3300" dirty="0">
                <a:solidFill>
                  <a:srgbClr val="7030A0"/>
                </a:solidFill>
              </a:rPr>
              <a:t>rather than using your personal or religious values to guide you in your practice.</a:t>
            </a:r>
          </a:p>
          <a:p>
            <a:pPr marL="0" indent="0" algn="ctr">
              <a:buNone/>
            </a:pPr>
            <a:endParaRPr lang="en-US" dirty="0">
              <a:solidFill>
                <a:srgbClr val="7030A0"/>
              </a:solidFill>
            </a:endParaRPr>
          </a:p>
          <a:p>
            <a:endParaRPr lang="en-US" dirty="0"/>
          </a:p>
          <a:p>
            <a:endParaRPr lang="en-US" dirty="0"/>
          </a:p>
        </p:txBody>
      </p:sp>
    </p:spTree>
    <p:extLst>
      <p:ext uri="{BB962C8B-B14F-4D97-AF65-F5344CB8AC3E}">
        <p14:creationId xmlns:p14="http://schemas.microsoft.com/office/powerpoint/2010/main" val="170915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46D16-AECD-F4C0-9F1E-FE7E13845E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07801-A84B-7038-D0B7-66DEAC35D00A}"/>
              </a:ext>
            </a:extLst>
          </p:cNvPr>
          <p:cNvSpPr>
            <a:spLocks noGrp="1"/>
          </p:cNvSpPr>
          <p:nvPr>
            <p:ph type="title"/>
          </p:nvPr>
        </p:nvSpPr>
        <p:spPr>
          <a:xfrm>
            <a:off x="457200" y="1195769"/>
            <a:ext cx="8229600" cy="1284384"/>
          </a:xfrm>
        </p:spPr>
        <p:txBody>
          <a:bodyPr>
            <a:normAutofit fontScale="90000"/>
          </a:bodyPr>
          <a:lstStyle/>
          <a:p>
            <a:r>
              <a:rPr lang="en-US" sz="40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What Do LGBTQ+ Youth Need from Social Work Professionals?</a:t>
            </a:r>
            <a:endParaRPr lang="en-US" dirty="0"/>
          </a:p>
        </p:txBody>
      </p:sp>
      <p:sp>
        <p:nvSpPr>
          <p:cNvPr id="3" name="Content Placeholder 2">
            <a:extLst>
              <a:ext uri="{FF2B5EF4-FFF2-40B4-BE49-F238E27FC236}">
                <a16:creationId xmlns:a16="http://schemas.microsoft.com/office/drawing/2014/main" id="{CC8938B6-3168-9A6B-FE6B-D3AF94405FC3}"/>
              </a:ext>
            </a:extLst>
          </p:cNvPr>
          <p:cNvSpPr>
            <a:spLocks noGrp="1"/>
          </p:cNvSpPr>
          <p:nvPr>
            <p:ph idx="1"/>
          </p:nvPr>
        </p:nvSpPr>
        <p:spPr>
          <a:xfrm>
            <a:off x="363255" y="2597113"/>
            <a:ext cx="8517697" cy="3370518"/>
          </a:xfrm>
        </p:spPr>
        <p:txBody>
          <a:bodyPr>
            <a:normAutofit lnSpcReduction="10000"/>
          </a:bodyPr>
          <a:lstStyle/>
          <a:p>
            <a:pPr marL="0" indent="0" algn="ctr">
              <a:buNone/>
            </a:pPr>
            <a:r>
              <a:rPr lang="en-US" dirty="0">
                <a:solidFill>
                  <a:srgbClr val="7030A0"/>
                </a:solidFill>
              </a:rPr>
              <a:t>Social Workers who have done their homework, i.e. look for ways to expand their fund of knowledge about LGBTQ+ children, youth, and families. Don’t expect the youth to educate you – do your own homework – read, know the resources, do some research, talk to LGBTQ+ people with lived experience – cultural guides</a:t>
            </a:r>
          </a:p>
          <a:p>
            <a:pPr marL="0" indent="0">
              <a:buNone/>
            </a:pPr>
            <a:endParaRPr lang="en-US" dirty="0"/>
          </a:p>
        </p:txBody>
      </p:sp>
    </p:spTree>
    <p:extLst>
      <p:ext uri="{BB962C8B-B14F-4D97-AF65-F5344CB8AC3E}">
        <p14:creationId xmlns:p14="http://schemas.microsoft.com/office/powerpoint/2010/main" val="275226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371F3-514F-7636-A421-C303BB4F54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FC7284-8911-08D5-05DA-9D9E1C4A2958}"/>
              </a:ext>
            </a:extLst>
          </p:cNvPr>
          <p:cNvSpPr>
            <a:spLocks noGrp="1"/>
          </p:cNvSpPr>
          <p:nvPr>
            <p:ph type="title"/>
          </p:nvPr>
        </p:nvSpPr>
        <p:spPr>
          <a:xfrm>
            <a:off x="457200" y="1195769"/>
            <a:ext cx="8229600" cy="1284384"/>
          </a:xfrm>
        </p:spPr>
        <p:txBody>
          <a:bodyPr>
            <a:normAutofit fontScale="90000"/>
          </a:bodyPr>
          <a:lstStyle/>
          <a:p>
            <a:r>
              <a:rPr lang="en-US" sz="40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What Do LGBTQ+ Youth Need from Social Work Professionals?</a:t>
            </a:r>
            <a:endParaRPr lang="en-US" dirty="0"/>
          </a:p>
        </p:txBody>
      </p:sp>
      <p:sp>
        <p:nvSpPr>
          <p:cNvPr id="3" name="Content Placeholder 2">
            <a:extLst>
              <a:ext uri="{FF2B5EF4-FFF2-40B4-BE49-F238E27FC236}">
                <a16:creationId xmlns:a16="http://schemas.microsoft.com/office/drawing/2014/main" id="{CF4F7C84-FF9B-9D70-E9F1-CBD0D9C0862C}"/>
              </a:ext>
            </a:extLst>
          </p:cNvPr>
          <p:cNvSpPr>
            <a:spLocks noGrp="1"/>
          </p:cNvSpPr>
          <p:nvPr>
            <p:ph idx="1"/>
          </p:nvPr>
        </p:nvSpPr>
        <p:spPr>
          <a:xfrm>
            <a:off x="363255" y="2567836"/>
            <a:ext cx="4058433" cy="3970749"/>
          </a:xfrm>
        </p:spPr>
        <p:txBody>
          <a:bodyPr>
            <a:normAutofit fontScale="85000" lnSpcReduction="10000"/>
          </a:bodyPr>
          <a:lstStyle/>
          <a:p>
            <a:pPr marL="0" indent="0" algn="ctr">
              <a:buNone/>
            </a:pPr>
            <a:r>
              <a:rPr lang="en-US" dirty="0">
                <a:solidFill>
                  <a:srgbClr val="7030A0"/>
                </a:solidFill>
              </a:rPr>
              <a:t>To actively engage families in helping/supporting their LGBTQ+ child</a:t>
            </a:r>
          </a:p>
          <a:p>
            <a:pPr marL="0" indent="0" algn="ctr">
              <a:buNone/>
            </a:pPr>
            <a:r>
              <a:rPr lang="en-US" dirty="0">
                <a:solidFill>
                  <a:srgbClr val="7030A0"/>
                </a:solidFill>
              </a:rPr>
              <a:t>To employ the skills necessary to help families support their LGBTQ+ child, and to be brave enough to challenge the bias, myths, and lies about LGBTQ+ persons</a:t>
            </a:r>
          </a:p>
          <a:p>
            <a:pPr marL="0" indent="0">
              <a:buNone/>
            </a:pPr>
            <a:endParaRPr lang="en-US" dirty="0">
              <a:solidFill>
                <a:srgbClr val="7030A0"/>
              </a:solidFill>
            </a:endParaRPr>
          </a:p>
          <a:p>
            <a:pPr marL="0" indent="0">
              <a:buNone/>
            </a:pPr>
            <a:endParaRPr lang="en-US" dirty="0"/>
          </a:p>
        </p:txBody>
      </p:sp>
      <p:pic>
        <p:nvPicPr>
          <p:cNvPr id="5" name="Picture 4" descr="A rainbow flag with black text&#10;&#10;Description automatically generated">
            <a:extLst>
              <a:ext uri="{FF2B5EF4-FFF2-40B4-BE49-F238E27FC236}">
                <a16:creationId xmlns:a16="http://schemas.microsoft.com/office/drawing/2014/main" id="{250C9799-E2E5-81C6-1C3E-CD7C5D0C05BA}"/>
              </a:ext>
            </a:extLst>
          </p:cNvPr>
          <p:cNvPicPr>
            <a:picLocks noChangeAspect="1"/>
          </p:cNvPicPr>
          <p:nvPr/>
        </p:nvPicPr>
        <p:blipFill>
          <a:blip r:embed="rId2"/>
          <a:stretch>
            <a:fillRect/>
          </a:stretch>
        </p:blipFill>
        <p:spPr>
          <a:xfrm>
            <a:off x="4572000" y="2419088"/>
            <a:ext cx="4521896" cy="4268244"/>
          </a:xfrm>
          <a:prstGeom prst="rect">
            <a:avLst/>
          </a:prstGeom>
        </p:spPr>
      </p:pic>
    </p:spTree>
    <p:extLst>
      <p:ext uri="{BB962C8B-B14F-4D97-AF65-F5344CB8AC3E}">
        <p14:creationId xmlns:p14="http://schemas.microsoft.com/office/powerpoint/2010/main" val="83484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37A29-8866-F0EC-FA7D-0E67087511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B071E2-CBB9-8E08-FCCA-582F56DBC63D}"/>
              </a:ext>
            </a:extLst>
          </p:cNvPr>
          <p:cNvSpPr>
            <a:spLocks noGrp="1"/>
          </p:cNvSpPr>
          <p:nvPr>
            <p:ph type="title"/>
          </p:nvPr>
        </p:nvSpPr>
        <p:spPr>
          <a:xfrm>
            <a:off x="457200" y="1195769"/>
            <a:ext cx="8229600" cy="1284384"/>
          </a:xfrm>
        </p:spPr>
        <p:txBody>
          <a:bodyPr>
            <a:normAutofit fontScale="90000"/>
          </a:bodyPr>
          <a:lstStyle/>
          <a:p>
            <a:r>
              <a:rPr lang="en-US" sz="40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What Do LGBTQ+ Youth Need from Social Work Professionals?</a:t>
            </a:r>
            <a:endParaRPr lang="en-US" dirty="0"/>
          </a:p>
        </p:txBody>
      </p:sp>
      <p:sp>
        <p:nvSpPr>
          <p:cNvPr id="3" name="Content Placeholder 2">
            <a:extLst>
              <a:ext uri="{FF2B5EF4-FFF2-40B4-BE49-F238E27FC236}">
                <a16:creationId xmlns:a16="http://schemas.microsoft.com/office/drawing/2014/main" id="{7E1BCE48-03E2-DAB9-3A17-BE4742830012}"/>
              </a:ext>
            </a:extLst>
          </p:cNvPr>
          <p:cNvSpPr>
            <a:spLocks noGrp="1"/>
          </p:cNvSpPr>
          <p:nvPr>
            <p:ph idx="1"/>
          </p:nvPr>
        </p:nvSpPr>
        <p:spPr>
          <a:xfrm>
            <a:off x="363254" y="2697249"/>
            <a:ext cx="8517697" cy="3124222"/>
          </a:xfrm>
        </p:spPr>
        <p:txBody>
          <a:bodyPr>
            <a:normAutofit/>
          </a:bodyPr>
          <a:lstStyle/>
          <a:p>
            <a:pPr marL="0" indent="0" algn="ctr">
              <a:buNone/>
            </a:pPr>
            <a:r>
              <a:rPr lang="en-US" sz="3600" dirty="0">
                <a:solidFill>
                  <a:srgbClr val="7030A0"/>
                </a:solidFill>
              </a:rPr>
              <a:t>To forcefully reject and work toward eliminating all conversion practices – they do not work and are harmful to LGBTQ+ children and youth</a:t>
            </a:r>
          </a:p>
          <a:p>
            <a:endParaRPr lang="en-US" dirty="0"/>
          </a:p>
          <a:p>
            <a:endParaRPr lang="en-US" dirty="0"/>
          </a:p>
          <a:p>
            <a:endParaRPr lang="en-US" dirty="0"/>
          </a:p>
        </p:txBody>
      </p:sp>
      <p:pic>
        <p:nvPicPr>
          <p:cNvPr id="7" name="Picture 6" descr="A purple triangle in a green circle&#10;&#10;Description automatically generated">
            <a:extLst>
              <a:ext uri="{FF2B5EF4-FFF2-40B4-BE49-F238E27FC236}">
                <a16:creationId xmlns:a16="http://schemas.microsoft.com/office/drawing/2014/main" id="{DC9FDCE6-40EE-6E37-758D-BE4CC0FFDDE0}"/>
              </a:ext>
            </a:extLst>
          </p:cNvPr>
          <p:cNvPicPr>
            <a:picLocks noChangeAspect="1"/>
          </p:cNvPicPr>
          <p:nvPr/>
        </p:nvPicPr>
        <p:blipFill>
          <a:blip r:embed="rId2"/>
          <a:stretch>
            <a:fillRect/>
          </a:stretch>
        </p:blipFill>
        <p:spPr>
          <a:xfrm>
            <a:off x="3582444" y="5186470"/>
            <a:ext cx="2129423" cy="1671529"/>
          </a:xfrm>
          <a:prstGeom prst="rect">
            <a:avLst/>
          </a:prstGeom>
        </p:spPr>
      </p:pic>
    </p:spTree>
    <p:extLst>
      <p:ext uri="{BB962C8B-B14F-4D97-AF65-F5344CB8AC3E}">
        <p14:creationId xmlns:p14="http://schemas.microsoft.com/office/powerpoint/2010/main" val="192634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2611</TotalTime>
  <Words>1121</Words>
  <Application>Microsoft Office PowerPoint</Application>
  <PresentationFormat>On-screen Show (4:3)</PresentationFormat>
  <Paragraphs>97</Paragraphs>
  <Slides>27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ＭＳ Ｐゴシック</vt:lpstr>
      <vt:lpstr>Aptos</vt:lpstr>
      <vt:lpstr>Arial</vt:lpstr>
      <vt:lpstr>Calibri</vt:lpstr>
      <vt:lpstr>Courier New</vt:lpstr>
      <vt:lpstr>Roboto</vt:lpstr>
      <vt:lpstr>Tahoma</vt:lpstr>
      <vt:lpstr>Times New Roman</vt:lpstr>
      <vt:lpstr>Wingdings</vt:lpstr>
      <vt:lpstr>Wingdings 2</vt:lpstr>
      <vt:lpstr>Office Theme</vt:lpstr>
      <vt:lpstr>PowerPoint Presentation</vt:lpstr>
      <vt:lpstr> </vt:lpstr>
      <vt:lpstr>Supporting LGBTQ+ Children and Young People </vt:lpstr>
      <vt:lpstr>Understanding an LGBTQ+ Young  Person’s Lived Experience </vt:lpstr>
      <vt:lpstr>Three Areas to Consider in This Seminar</vt:lpstr>
      <vt:lpstr>What Do LGBTQ+ Youth Need from Social Work Professionals?</vt:lpstr>
      <vt:lpstr>What Do LGBTQ+ Youth Need from Social Work Professionals?</vt:lpstr>
      <vt:lpstr>What Do LGBTQ+ Youth Need from Social Work Professionals?</vt:lpstr>
      <vt:lpstr>What Do LGBTQ+ Youth Need from Social Work Professionals?</vt:lpstr>
      <vt:lpstr>What Do LGBTQ+ Youth Need from Social Work Professionals?</vt:lpstr>
      <vt:lpstr>What Do LGBTQ+ Youth Need from Social Work Professionals?</vt:lpstr>
      <vt:lpstr>What Do LGBTQ+ Youth Need from Social Work Professionals?</vt:lpstr>
      <vt:lpstr>What Do Agencies and Policy Makers Need to Be Competent in Practicing with LGBTQ+ Children, Youth, and Families</vt:lpstr>
      <vt:lpstr>What Do Agencies and Policy Makers Need to Be Competent in Practicing with LGBTQ+ Children, Youth, and Families</vt:lpstr>
      <vt:lpstr>What Do Agencies and Policy Makers Need to Be Competent in Practicing with LGBTQ+ Children, Youth, and Families</vt:lpstr>
      <vt:lpstr>What Do Agencies and Policy Makers Need to Be Competent in Practicing with LGBTQ+ Children, Youth, and Families</vt:lpstr>
      <vt:lpstr>What Do Agencies and Policy Makers Need to Be Competent in Practicing with LGBTQ+ Children, Youth, and Families</vt:lpstr>
      <vt:lpstr>What Do Agencies and Policy Makers Need to Be Competent in Practicing with LGBTQ+ Children, Youth, and Families</vt:lpstr>
      <vt:lpstr>What Do Agencies and Policy Makers Need to Be Competent in Practicing with LGBTQ+ Children, Youth, and Families</vt:lpstr>
      <vt:lpstr>What You Can Do Personally!</vt:lpstr>
      <vt:lpstr>What You Can Do Personally!</vt:lpstr>
      <vt:lpstr>References</vt:lpstr>
      <vt:lpstr>References</vt:lpstr>
      <vt:lpstr>PowerPoint Presentation</vt:lpstr>
      <vt:lpstr>PowerPoint Presentation</vt:lpstr>
      <vt:lpstr> </vt:lpstr>
      <vt:lpstr>PowerPoint Presentation</vt:lpstr>
    </vt:vector>
  </TitlesOfParts>
  <Company>Hunter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Gutter</dc:creator>
  <cp:lastModifiedBy>Lisa Di Meo</cp:lastModifiedBy>
  <cp:revision>159</cp:revision>
  <dcterms:created xsi:type="dcterms:W3CDTF">2016-04-25T15:16:32Z</dcterms:created>
  <dcterms:modified xsi:type="dcterms:W3CDTF">2024-10-16T10:40:58Z</dcterms:modified>
</cp:coreProperties>
</file>