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4" r:id="rId3"/>
    <p:sldId id="260" r:id="rId4"/>
    <p:sldId id="267" r:id="rId5"/>
    <p:sldId id="286" r:id="rId6"/>
    <p:sldId id="271" r:id="rId7"/>
    <p:sldId id="273" r:id="rId8"/>
    <p:sldId id="275" r:id="rId9"/>
    <p:sldId id="276" r:id="rId10"/>
    <p:sldId id="277" r:id="rId11"/>
    <p:sldId id="278" r:id="rId12"/>
    <p:sldId id="287" r:id="rId13"/>
    <p:sldId id="284" r:id="rId14"/>
    <p:sldId id="280" r:id="rId15"/>
    <p:sldId id="285" r:id="rId16"/>
    <p:sldId id="283" r:id="rId17"/>
    <p:sldId id="25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cGlade (NISCC)" initials="AM(" lastIdx="1" clrIdx="0">
    <p:extLst>
      <p:ext uri="{19B8F6BF-5375-455C-9EA6-DF929625EA0E}">
        <p15:presenceInfo xmlns:p15="http://schemas.microsoft.com/office/powerpoint/2012/main" userId="S-1-5-21-1087248158-1645291680-3373200396-120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8"/>
    <a:srgbClr val="002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4" autoAdjust="0"/>
    <p:restoredTop sz="94660"/>
  </p:normalViewPr>
  <p:slideViewPr>
    <p:cSldViewPr snapToGrid="0">
      <p:cViewPr varScale="1">
        <p:scale>
          <a:sx n="68" d="100"/>
          <a:sy n="68" d="100"/>
        </p:scale>
        <p:origin x="5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FB815E-4CC6-40BE-A060-9C9E2F237BFB}"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1D24F8-4418-481F-B6E8-F87B93E0C0DE}" type="slidenum">
              <a:rPr lang="en-GB" smtClean="0"/>
              <a:t>‹#›</a:t>
            </a:fld>
            <a:endParaRPr lang="en-GB"/>
          </a:p>
        </p:txBody>
      </p:sp>
    </p:spTree>
    <p:extLst>
      <p:ext uri="{BB962C8B-B14F-4D97-AF65-F5344CB8AC3E}">
        <p14:creationId xmlns:p14="http://schemas.microsoft.com/office/powerpoint/2010/main" val="342211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B815E-4CC6-40BE-A060-9C9E2F237BFB}"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1D24F8-4418-481F-B6E8-F87B93E0C0DE}" type="slidenum">
              <a:rPr lang="en-GB" smtClean="0"/>
              <a:t>‹#›</a:t>
            </a:fld>
            <a:endParaRPr lang="en-GB"/>
          </a:p>
        </p:txBody>
      </p:sp>
    </p:spTree>
    <p:extLst>
      <p:ext uri="{BB962C8B-B14F-4D97-AF65-F5344CB8AC3E}">
        <p14:creationId xmlns:p14="http://schemas.microsoft.com/office/powerpoint/2010/main" val="217333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B815E-4CC6-40BE-A060-9C9E2F237BFB}"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1D24F8-4418-481F-B6E8-F87B93E0C0DE}" type="slidenum">
              <a:rPr lang="en-GB" smtClean="0"/>
              <a:t>‹#›</a:t>
            </a:fld>
            <a:endParaRPr lang="en-GB"/>
          </a:p>
        </p:txBody>
      </p:sp>
    </p:spTree>
    <p:extLst>
      <p:ext uri="{BB962C8B-B14F-4D97-AF65-F5344CB8AC3E}">
        <p14:creationId xmlns:p14="http://schemas.microsoft.com/office/powerpoint/2010/main" val="32569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B815E-4CC6-40BE-A060-9C9E2F237BFB}"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1D24F8-4418-481F-B6E8-F87B93E0C0DE}" type="slidenum">
              <a:rPr lang="en-GB" smtClean="0"/>
              <a:t>‹#›</a:t>
            </a:fld>
            <a:endParaRPr lang="en-GB"/>
          </a:p>
        </p:txBody>
      </p:sp>
    </p:spTree>
    <p:extLst>
      <p:ext uri="{BB962C8B-B14F-4D97-AF65-F5344CB8AC3E}">
        <p14:creationId xmlns:p14="http://schemas.microsoft.com/office/powerpoint/2010/main" val="360810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FB815E-4CC6-40BE-A060-9C9E2F237BFB}" type="datetimeFigureOut">
              <a:rPr lang="en-GB" smtClean="0"/>
              <a:t>21/10/2025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1D24F8-4418-481F-B6E8-F87B93E0C0DE}" type="slidenum">
              <a:rPr lang="en-GB" smtClean="0"/>
              <a:t>‹#›</a:t>
            </a:fld>
            <a:endParaRPr lang="en-GB"/>
          </a:p>
        </p:txBody>
      </p:sp>
    </p:spTree>
    <p:extLst>
      <p:ext uri="{BB962C8B-B14F-4D97-AF65-F5344CB8AC3E}">
        <p14:creationId xmlns:p14="http://schemas.microsoft.com/office/powerpoint/2010/main" val="172038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FB815E-4CC6-40BE-A060-9C9E2F237BFB}" type="datetimeFigureOut">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1D24F8-4418-481F-B6E8-F87B93E0C0DE}" type="slidenum">
              <a:rPr lang="en-GB" smtClean="0"/>
              <a:t>‹#›</a:t>
            </a:fld>
            <a:endParaRPr lang="en-GB"/>
          </a:p>
        </p:txBody>
      </p:sp>
    </p:spTree>
    <p:extLst>
      <p:ext uri="{BB962C8B-B14F-4D97-AF65-F5344CB8AC3E}">
        <p14:creationId xmlns:p14="http://schemas.microsoft.com/office/powerpoint/2010/main" val="1185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FB815E-4CC6-40BE-A060-9C9E2F237BFB}" type="datetimeFigureOut">
              <a:rPr lang="en-GB" smtClean="0"/>
              <a:t>21/10/2025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1D24F8-4418-481F-B6E8-F87B93E0C0DE}" type="slidenum">
              <a:rPr lang="en-GB" smtClean="0"/>
              <a:t>‹#›</a:t>
            </a:fld>
            <a:endParaRPr lang="en-GB"/>
          </a:p>
        </p:txBody>
      </p:sp>
    </p:spTree>
    <p:extLst>
      <p:ext uri="{BB962C8B-B14F-4D97-AF65-F5344CB8AC3E}">
        <p14:creationId xmlns:p14="http://schemas.microsoft.com/office/powerpoint/2010/main" val="240479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B815E-4CC6-40BE-A060-9C9E2F237BFB}" type="datetimeFigureOut">
              <a:rPr lang="en-GB" smtClean="0"/>
              <a:t>21/10/2025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1D24F8-4418-481F-B6E8-F87B93E0C0DE}" type="slidenum">
              <a:rPr lang="en-GB" smtClean="0"/>
              <a:t>‹#›</a:t>
            </a:fld>
            <a:endParaRPr lang="en-GB"/>
          </a:p>
        </p:txBody>
      </p:sp>
    </p:spTree>
    <p:extLst>
      <p:ext uri="{BB962C8B-B14F-4D97-AF65-F5344CB8AC3E}">
        <p14:creationId xmlns:p14="http://schemas.microsoft.com/office/powerpoint/2010/main" val="95815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B815E-4CC6-40BE-A060-9C9E2F237BFB}" type="datetimeFigureOut">
              <a:rPr lang="en-GB" smtClean="0"/>
              <a:t>21/10/2025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1D24F8-4418-481F-B6E8-F87B93E0C0DE}" type="slidenum">
              <a:rPr lang="en-GB" smtClean="0"/>
              <a:t>‹#›</a:t>
            </a:fld>
            <a:endParaRPr lang="en-GB"/>
          </a:p>
        </p:txBody>
      </p:sp>
    </p:spTree>
    <p:extLst>
      <p:ext uri="{BB962C8B-B14F-4D97-AF65-F5344CB8AC3E}">
        <p14:creationId xmlns:p14="http://schemas.microsoft.com/office/powerpoint/2010/main" val="312468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FB815E-4CC6-40BE-A060-9C9E2F237BFB}" type="datetimeFigureOut">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1D24F8-4418-481F-B6E8-F87B93E0C0DE}" type="slidenum">
              <a:rPr lang="en-GB" smtClean="0"/>
              <a:t>‹#›</a:t>
            </a:fld>
            <a:endParaRPr lang="en-GB"/>
          </a:p>
        </p:txBody>
      </p:sp>
    </p:spTree>
    <p:extLst>
      <p:ext uri="{BB962C8B-B14F-4D97-AF65-F5344CB8AC3E}">
        <p14:creationId xmlns:p14="http://schemas.microsoft.com/office/powerpoint/2010/main" val="180849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FB815E-4CC6-40BE-A060-9C9E2F237BFB}" type="datetimeFigureOut">
              <a:rPr lang="en-GB" smtClean="0"/>
              <a:t>21/10/2025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1D24F8-4418-481F-B6E8-F87B93E0C0DE}" type="slidenum">
              <a:rPr lang="en-GB" smtClean="0"/>
              <a:t>‹#›</a:t>
            </a:fld>
            <a:endParaRPr lang="en-GB"/>
          </a:p>
        </p:txBody>
      </p:sp>
    </p:spTree>
    <p:extLst>
      <p:ext uri="{BB962C8B-B14F-4D97-AF65-F5344CB8AC3E}">
        <p14:creationId xmlns:p14="http://schemas.microsoft.com/office/powerpoint/2010/main" val="135493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B815E-4CC6-40BE-A060-9C9E2F237BFB}" type="datetimeFigureOut">
              <a:rPr lang="en-GB" smtClean="0"/>
              <a:t>21/10/2025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D24F8-4418-481F-B6E8-F87B93E0C0DE}" type="slidenum">
              <a:rPr lang="en-GB" smtClean="0"/>
              <a:t>‹#›</a:t>
            </a:fld>
            <a:endParaRPr lang="en-GB"/>
          </a:p>
        </p:txBody>
      </p:sp>
    </p:spTree>
    <p:extLst>
      <p:ext uri="{BB962C8B-B14F-4D97-AF65-F5344CB8AC3E}">
        <p14:creationId xmlns:p14="http://schemas.microsoft.com/office/powerpoint/2010/main" val="17851103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anne.mcglade@niscc.hscni.net"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D82C-0CCE-4027-9FAE-7EE54B3EB183}"/>
              </a:ext>
            </a:extLst>
          </p:cNvPr>
          <p:cNvSpPr>
            <a:spLocks noGrp="1"/>
          </p:cNvSpPr>
          <p:nvPr>
            <p:ph type="ctrTitle"/>
          </p:nvPr>
        </p:nvSpPr>
        <p:spPr>
          <a:xfrm>
            <a:off x="197963" y="527902"/>
            <a:ext cx="8072734" cy="1477652"/>
          </a:xfrm>
        </p:spPr>
        <p:txBody>
          <a:bodyPr>
            <a:normAutofit fontScale="90000"/>
          </a:bodyPr>
          <a:lstStyle/>
          <a:p>
            <a:pPr algn="l"/>
            <a:br>
              <a:rPr lang="en-GB" b="1" dirty="0">
                <a:solidFill>
                  <a:srgbClr val="002945"/>
                </a:solidFill>
                <a:latin typeface="Arial" panose="020B0604020202020204" pitchFamily="34" charset="0"/>
                <a:cs typeface="Arial" panose="020B0604020202020204" pitchFamily="34" charset="0"/>
              </a:rPr>
            </a:br>
            <a:br>
              <a:rPr lang="en-GB" b="1" dirty="0">
                <a:solidFill>
                  <a:srgbClr val="002945"/>
                </a:solidFill>
                <a:latin typeface="Arial" panose="020B0604020202020204" pitchFamily="34" charset="0"/>
                <a:cs typeface="Arial" panose="020B0604020202020204" pitchFamily="34" charset="0"/>
              </a:rPr>
            </a:br>
            <a:br>
              <a:rPr lang="en-GB" b="1" dirty="0">
                <a:solidFill>
                  <a:srgbClr val="002945"/>
                </a:solidFill>
                <a:latin typeface="Arial" panose="020B0604020202020204" pitchFamily="34" charset="0"/>
                <a:cs typeface="Arial" panose="020B0604020202020204" pitchFamily="34" charset="0"/>
              </a:rPr>
            </a:br>
            <a:br>
              <a:rPr lang="en-GB" b="1" dirty="0">
                <a:solidFill>
                  <a:srgbClr val="002945"/>
                </a:solidFill>
                <a:latin typeface="Arial" panose="020B0604020202020204" pitchFamily="34" charset="0"/>
                <a:cs typeface="Arial" panose="020B0604020202020204" pitchFamily="34" charset="0"/>
              </a:rPr>
            </a:br>
            <a:r>
              <a:rPr lang="en-GB" b="1" dirty="0">
                <a:solidFill>
                  <a:srgbClr val="002060"/>
                </a:solidFill>
                <a:latin typeface="Arial" panose="020B0604020202020204" pitchFamily="34" charset="0"/>
                <a:cs typeface="Arial" panose="020B0604020202020204" pitchFamily="34" charset="0"/>
              </a:rPr>
              <a:t>Scoping Survey Doctoral Studies  </a:t>
            </a:r>
          </a:p>
        </p:txBody>
      </p:sp>
      <p:sp>
        <p:nvSpPr>
          <p:cNvPr id="5" name="TextBox 4">
            <a:extLst>
              <a:ext uri="{FF2B5EF4-FFF2-40B4-BE49-F238E27FC236}">
                <a16:creationId xmlns:a16="http://schemas.microsoft.com/office/drawing/2014/main" id="{2CA2C4B4-E93D-469B-B68C-29361B9EF24D}"/>
              </a:ext>
            </a:extLst>
          </p:cNvPr>
          <p:cNvSpPr txBox="1"/>
          <p:nvPr/>
        </p:nvSpPr>
        <p:spPr>
          <a:xfrm>
            <a:off x="197963" y="2915637"/>
            <a:ext cx="6850110" cy="1815882"/>
          </a:xfrm>
          <a:prstGeom prst="rect">
            <a:avLst/>
          </a:prstGeom>
          <a:noFill/>
        </p:spPr>
        <p:txBody>
          <a:bodyPr wrap="square" rtlCol="0">
            <a:spAutoFit/>
          </a:bodyPr>
          <a:lstStyle/>
          <a:p>
            <a:r>
              <a:rPr lang="en-GB" sz="2800" b="1" dirty="0">
                <a:solidFill>
                  <a:srgbClr val="002060"/>
                </a:solidFill>
                <a:latin typeface="Arial" panose="020B0604020202020204" pitchFamily="34" charset="0"/>
                <a:cs typeface="Arial" panose="020B0604020202020204" pitchFamily="34" charset="0"/>
              </a:rPr>
              <a:t>Conducted on behalf of the Research and Evidence Partnership </a:t>
            </a:r>
          </a:p>
          <a:p>
            <a:endParaRPr lang="en-GB" sz="2800" b="1" dirty="0">
              <a:solidFill>
                <a:srgbClr val="002060"/>
              </a:solidFill>
              <a:latin typeface="Arial" panose="020B0604020202020204" pitchFamily="34" charset="0"/>
              <a:cs typeface="Arial" panose="020B0604020202020204" pitchFamily="34" charset="0"/>
            </a:endParaRPr>
          </a:p>
          <a:p>
            <a:r>
              <a:rPr lang="en-GB" sz="2800" b="1" dirty="0">
                <a:solidFill>
                  <a:srgbClr val="002060"/>
                </a:solidFill>
                <a:latin typeface="Arial" panose="020B0604020202020204" pitchFamily="34" charset="0"/>
                <a:cs typeface="Arial" panose="020B0604020202020204" pitchFamily="34" charset="0"/>
              </a:rPr>
              <a:t>2025 </a:t>
            </a:r>
          </a:p>
        </p:txBody>
      </p:sp>
    </p:spTree>
    <p:extLst>
      <p:ext uri="{BB962C8B-B14F-4D97-AF65-F5344CB8AC3E}">
        <p14:creationId xmlns:p14="http://schemas.microsoft.com/office/powerpoint/2010/main" val="324013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Subtitle 2">
            <a:extLst>
              <a:ext uri="{FF2B5EF4-FFF2-40B4-BE49-F238E27FC236}">
                <a16:creationId xmlns:a16="http://schemas.microsoft.com/office/drawing/2014/main" id="{5606E35D-36F0-4770-8D8F-AB79D207E89A}"/>
              </a:ext>
            </a:extLst>
          </p:cNvPr>
          <p:cNvSpPr txBox="1">
            <a:spLocks/>
          </p:cNvSpPr>
          <p:nvPr/>
        </p:nvSpPr>
        <p:spPr>
          <a:xfrm>
            <a:off x="830494" y="346342"/>
            <a:ext cx="10531011" cy="5040283"/>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2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Motivation- In people’s own words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200" b="1" dirty="0">
              <a:solidFill>
                <a:srgbClr val="009CD8"/>
              </a:solidFill>
              <a:latin typeface="Arial" panose="020B0604020202020204" pitchFamily="34" charset="0"/>
              <a:cs typeface="Arial" panose="020B0604020202020204" pitchFamily="34" charset="0"/>
            </a:endParaRPr>
          </a:p>
          <a:p>
            <a:pPr lvl="1">
              <a:lnSpc>
                <a:spcPct val="120000"/>
              </a:lnSpc>
              <a:spcBef>
                <a:spcPts val="0"/>
              </a:spcBef>
              <a:buClr>
                <a:srgbClr val="009CD8"/>
              </a:buClr>
            </a:pPr>
            <a:r>
              <a:rPr lang="en-GB" sz="9600" i="1" dirty="0">
                <a:solidFill>
                  <a:srgbClr val="7030A0"/>
                </a:solidFill>
                <a:latin typeface="Arial" panose="020B0604020202020204" pitchFamily="34" charset="0"/>
                <a:cs typeface="Arial" panose="020B0604020202020204" pitchFamily="34" charset="0"/>
              </a:rPr>
              <a:t>I am passionate about social work and helping others seeing first-hand how people experience stigma influenced me to look at my topic in more depth this in more depth</a:t>
            </a:r>
            <a:r>
              <a:rPr lang="en-GB" sz="9600" i="1" dirty="0">
                <a:solidFill>
                  <a:srgbClr val="002945"/>
                </a:solidFill>
                <a:latin typeface="Arial" panose="020B0604020202020204" pitchFamily="34" charset="0"/>
                <a:cs typeface="Arial" panose="020B0604020202020204" pitchFamily="34" charset="0"/>
              </a:rPr>
              <a:t>.</a:t>
            </a:r>
          </a:p>
          <a:p>
            <a:pPr lvl="1">
              <a:lnSpc>
                <a:spcPct val="120000"/>
              </a:lnSpc>
              <a:spcBef>
                <a:spcPts val="0"/>
              </a:spcBef>
              <a:buClr>
                <a:srgbClr val="009CD8"/>
              </a:buClr>
            </a:pPr>
            <a:r>
              <a:rPr lang="en-GB" sz="9600" dirty="0">
                <a:solidFill>
                  <a:srgbClr val="002945"/>
                </a:solidFill>
                <a:latin typeface="Arial" panose="020B0604020202020204" pitchFamily="34" charset="0"/>
                <a:cs typeface="Arial" panose="020B0604020202020204" pitchFamily="34" charset="0"/>
              </a:rPr>
              <a:t>	</a:t>
            </a:r>
            <a:endParaRPr lang="en-GB" sz="9600" i="1" dirty="0">
              <a:solidFill>
                <a:srgbClr val="70AD47">
                  <a:lumMod val="75000"/>
                </a:srgbClr>
              </a:solidFill>
              <a:latin typeface="Arial" panose="020B0604020202020204" pitchFamily="34" charset="0"/>
              <a:cs typeface="Arial" panose="020B0604020202020204" pitchFamily="34" charset="0"/>
            </a:endParaRPr>
          </a:p>
          <a:p>
            <a:pPr lvl="1">
              <a:lnSpc>
                <a:spcPct val="120000"/>
              </a:lnSpc>
              <a:spcBef>
                <a:spcPts val="0"/>
              </a:spcBef>
              <a:buClr>
                <a:srgbClr val="009CD8"/>
              </a:buClr>
            </a:pPr>
            <a:r>
              <a:rPr lang="en-GB" sz="9600" i="1" dirty="0">
                <a:solidFill>
                  <a:srgbClr val="70AD47">
                    <a:lumMod val="75000"/>
                  </a:srgbClr>
                </a:solidFill>
                <a:latin typeface="Arial" panose="020B0604020202020204" pitchFamily="34" charset="0"/>
                <a:cs typeface="Arial" panose="020B0604020202020204" pitchFamily="34" charset="0"/>
              </a:rPr>
              <a:t>In practice there were some questions that I could not answer so I  wanted to explore further.</a:t>
            </a:r>
          </a:p>
          <a:p>
            <a:pPr lvl="1">
              <a:lnSpc>
                <a:spcPct val="120000"/>
              </a:lnSpc>
              <a:spcBef>
                <a:spcPts val="0"/>
              </a:spcBef>
              <a:buClr>
                <a:srgbClr val="009CD8"/>
              </a:buClr>
            </a:pPr>
            <a:endParaRPr kumimoji="0" lang="en-GB" sz="9600" b="1" i="0" u="none" strike="noStrike" kern="1200" cap="none" spc="0" normalizeH="0" baseline="0" noProof="0" dirty="0">
              <a:ln>
                <a:noFill/>
              </a:ln>
              <a:solidFill>
                <a:srgbClr val="009CD8"/>
              </a:solidFill>
              <a:effectLst/>
              <a:uLnTx/>
              <a:uFillTx/>
              <a:latin typeface="Arial" panose="020B0604020202020204" pitchFamily="34" charset="0"/>
              <a:cs typeface="Arial" panose="020B0604020202020204" pitchFamily="34" charset="0"/>
            </a:endParaRPr>
          </a:p>
          <a:p>
            <a:pPr lvl="0"/>
            <a:r>
              <a:rPr lang="en-US" sz="9600" i="1" dirty="0">
                <a:latin typeface="Arial" panose="020B0604020202020204" pitchFamily="34" charset="0"/>
                <a:cs typeface="Arial" panose="020B0604020202020204" pitchFamily="34" charset="0"/>
              </a:rPr>
              <a:t>I am motivated by the opportunity to make a difference in people’s lives.</a:t>
            </a:r>
            <a:endParaRPr lang="en-GB" sz="9600" i="1" dirty="0">
              <a:latin typeface="Arial" panose="020B0604020202020204" pitchFamily="34" charset="0"/>
              <a:cs typeface="Arial" panose="020B0604020202020204" pitchFamily="34" charset="0"/>
            </a:endParaRPr>
          </a:p>
          <a:p>
            <a:pPr lvl="0">
              <a:lnSpc>
                <a:spcPct val="120000"/>
              </a:lnSpc>
            </a:pPr>
            <a:r>
              <a:rPr lang="en-US" sz="9600" i="1" dirty="0">
                <a:solidFill>
                  <a:schemeClr val="accent2"/>
                </a:solidFill>
                <a:latin typeface="Arial" panose="020B0604020202020204" pitchFamily="34" charset="0"/>
                <a:cs typeface="Arial" panose="020B0604020202020204" pitchFamily="34" charset="0"/>
              </a:rPr>
              <a:t>My motivation to go on to complete this PhD stemmed from a personal connection to the topic area. </a:t>
            </a:r>
            <a:endParaRPr lang="en-US" sz="9600" i="1" dirty="0">
              <a:latin typeface="Arial" panose="020B0604020202020204" pitchFamily="34" charset="0"/>
              <a:cs typeface="Arial" panose="020B0604020202020204" pitchFamily="34" charset="0"/>
            </a:endParaRPr>
          </a:p>
          <a:p>
            <a:pPr lvl="0">
              <a:lnSpc>
                <a:spcPct val="120000"/>
              </a:lnSpc>
            </a:pPr>
            <a:r>
              <a:rPr lang="en-US" sz="9600" u="sng" dirty="0">
                <a:latin typeface="Arial" panose="020B0604020202020204" pitchFamily="34" charset="0"/>
                <a:cs typeface="Arial" panose="020B0604020202020204" pitchFamily="34" charset="0"/>
              </a:rPr>
              <a:t>(This was noted frequently across a diverse range of social work services)  </a:t>
            </a:r>
            <a:endParaRPr lang="en-GB" sz="9600"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GB" sz="11200" b="1" i="1" u="none" strike="noStrike" kern="1200" cap="none" spc="0" normalizeH="0" baseline="0" noProof="0" dirty="0">
              <a:ln>
                <a:noFill/>
              </a:ln>
              <a:solidFill>
                <a:schemeClr val="accent2"/>
              </a:solidFill>
              <a:uLnTx/>
              <a:uFillTx/>
              <a:latin typeface="Arial Nova Light" panose="020B0304020202020204" pitchFamily="34" charset="0"/>
              <a:cs typeface="Aparajita" panose="02020603050405020304" pitchFamily="18"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R="0" lvl="1" algn="l" defTabSz="914400" rtl="0" eaLnBrk="1" fontAlgn="auto" latinLnBrk="0" hangingPunct="1">
              <a:lnSpc>
                <a:spcPct val="150000"/>
              </a:lnSpc>
              <a:spcBef>
                <a:spcPts val="0"/>
              </a:spcBef>
              <a:spcAft>
                <a:spcPts val="0"/>
              </a:spcAft>
              <a:buClr>
                <a:srgbClr val="009CD8"/>
              </a:buClr>
              <a:buSzTx/>
              <a:tabLst/>
              <a:defRPr/>
            </a:pPr>
            <a:r>
              <a:rPr lang="en-GB" dirty="0"/>
              <a:t>.</a:t>
            </a:r>
            <a:endParaRPr lang="en-GB" sz="2000" dirty="0"/>
          </a:p>
        </p:txBody>
      </p:sp>
    </p:spTree>
    <p:extLst>
      <p:ext uri="{BB962C8B-B14F-4D97-AF65-F5344CB8AC3E}">
        <p14:creationId xmlns:p14="http://schemas.microsoft.com/office/powerpoint/2010/main" val="24213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06E35D-36F0-4770-8D8F-AB79D207E89A}"/>
              </a:ext>
            </a:extLst>
          </p:cNvPr>
          <p:cNvSpPr txBox="1">
            <a:spLocks/>
          </p:cNvSpPr>
          <p:nvPr/>
        </p:nvSpPr>
        <p:spPr>
          <a:xfrm>
            <a:off x="804349" y="551825"/>
            <a:ext cx="9626243" cy="5568184"/>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2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In people’s own words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2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 </a:t>
            </a:r>
            <a:endParaRPr lang="en-GB" sz="11200" b="1" dirty="0">
              <a:solidFill>
                <a:srgbClr val="009CD8"/>
              </a:solidFill>
              <a:latin typeface="Arial" panose="020B0604020202020204" pitchFamily="34" charset="0"/>
              <a:cs typeface="Arial" panose="020B0604020202020204" pitchFamily="34" charset="0"/>
            </a:endParaRPr>
          </a:p>
          <a:p>
            <a:pPr lvl="1">
              <a:lnSpc>
                <a:spcPct val="120000"/>
              </a:lnSpc>
              <a:spcBef>
                <a:spcPts val="0"/>
              </a:spcBef>
              <a:buClr>
                <a:srgbClr val="009CD8"/>
              </a:buClr>
            </a:pPr>
            <a:r>
              <a:rPr lang="en-GB" sz="9600" i="1" dirty="0">
                <a:solidFill>
                  <a:srgbClr val="7030A0"/>
                </a:solidFill>
                <a:latin typeface="Arial" panose="020B0604020202020204" pitchFamily="34" charset="0"/>
                <a:cs typeface="Arial" panose="020B0604020202020204" pitchFamily="34" charset="0"/>
              </a:rPr>
              <a:t>The Research and Evidence Methods programme at Ulster University opened my eyes to the importance and centrality of research to the social work profession, as well as the gap between practice and research.</a:t>
            </a:r>
          </a:p>
          <a:p>
            <a:pPr lvl="1">
              <a:lnSpc>
                <a:spcPct val="120000"/>
              </a:lnSpc>
              <a:spcBef>
                <a:spcPts val="0"/>
              </a:spcBef>
              <a:buClr>
                <a:srgbClr val="009CD8"/>
              </a:buClr>
            </a:pPr>
            <a:r>
              <a:rPr lang="en-GB" sz="9600" dirty="0">
                <a:solidFill>
                  <a:srgbClr val="002945"/>
                </a:solidFill>
                <a:latin typeface="Arial" panose="020B0604020202020204" pitchFamily="34" charset="0"/>
                <a:cs typeface="Arial" panose="020B0604020202020204" pitchFamily="34" charset="0"/>
              </a:rPr>
              <a:t>	</a:t>
            </a:r>
            <a:endParaRPr lang="en-GB" sz="9600" i="1" dirty="0">
              <a:solidFill>
                <a:srgbClr val="70AD47">
                  <a:lumMod val="75000"/>
                </a:srgbClr>
              </a:solidFill>
              <a:latin typeface="Arial" panose="020B0604020202020204" pitchFamily="34" charset="0"/>
              <a:cs typeface="Arial" panose="020B0604020202020204" pitchFamily="34" charset="0"/>
            </a:endParaRPr>
          </a:p>
          <a:p>
            <a:pPr lvl="1">
              <a:lnSpc>
                <a:spcPct val="120000"/>
              </a:lnSpc>
              <a:spcBef>
                <a:spcPts val="0"/>
              </a:spcBef>
              <a:buClr>
                <a:srgbClr val="009CD8"/>
              </a:buClr>
            </a:pPr>
            <a:r>
              <a:rPr lang="en-GB" sz="9600" i="1" dirty="0">
                <a:solidFill>
                  <a:srgbClr val="70AD47">
                    <a:lumMod val="75000"/>
                  </a:srgbClr>
                </a:solidFill>
                <a:latin typeface="Arial" panose="020B0604020202020204" pitchFamily="34" charset="0"/>
                <a:cs typeface="Arial" panose="020B0604020202020204" pitchFamily="34" charset="0"/>
              </a:rPr>
              <a:t>My topic is an area of practice that is becoming increasingly prevalent and is under researched encouraged by academics to progress. </a:t>
            </a:r>
          </a:p>
          <a:p>
            <a:pPr lvl="1">
              <a:lnSpc>
                <a:spcPct val="120000"/>
              </a:lnSpc>
              <a:spcBef>
                <a:spcPts val="0"/>
              </a:spcBef>
              <a:buClr>
                <a:srgbClr val="009CD8"/>
              </a:buClr>
            </a:pPr>
            <a:endParaRPr kumimoji="0" lang="en-GB" sz="9600" i="0" u="none" strike="noStrike" kern="1200" cap="none" spc="0" normalizeH="0" baseline="0" noProof="0" dirty="0">
              <a:ln>
                <a:noFill/>
              </a:ln>
              <a:solidFill>
                <a:srgbClr val="009CD8"/>
              </a:solidFill>
              <a:effectLst/>
              <a:uLnTx/>
              <a:uFillTx/>
              <a:latin typeface="Arial" panose="020B0604020202020204" pitchFamily="34" charset="0"/>
              <a:cs typeface="Arial" panose="020B0604020202020204" pitchFamily="34" charset="0"/>
            </a:endParaRPr>
          </a:p>
          <a:p>
            <a:pPr lvl="0"/>
            <a:r>
              <a:rPr lang="en-GB" sz="9600" i="1" dirty="0">
                <a:latin typeface="Arial" panose="020B0604020202020204" pitchFamily="34" charset="0"/>
                <a:cs typeface="Arial" panose="020B0604020202020204" pitchFamily="34" charset="0"/>
              </a:rPr>
              <a:t>To make a contribution to the profession though utilising social work thinking and leadership.</a:t>
            </a:r>
          </a:p>
          <a:p>
            <a:pPr lvl="0"/>
            <a:endParaRPr lang="en-GB" sz="9600" i="1" dirty="0">
              <a:latin typeface="Arial" panose="020B0604020202020204" pitchFamily="34" charset="0"/>
              <a:cs typeface="Arial" panose="020B0604020202020204" pitchFamily="34" charset="0"/>
            </a:endParaRPr>
          </a:p>
          <a:p>
            <a:pPr lvl="0"/>
            <a:r>
              <a:rPr lang="en-GB" sz="9600" i="1" dirty="0">
                <a:solidFill>
                  <a:schemeClr val="accent2">
                    <a:lumMod val="75000"/>
                  </a:schemeClr>
                </a:solidFill>
                <a:latin typeface="Arial" panose="020B0604020202020204" pitchFamily="34" charset="0"/>
                <a:cs typeface="Arial" panose="020B0604020202020204" pitchFamily="34" charset="0"/>
              </a:rPr>
              <a:t>Interest in evidence based practice and an interest in delivering social work education. PhD is a pathway to a lecturing job.</a:t>
            </a:r>
          </a:p>
          <a:p>
            <a:pPr lvl="1" algn="l">
              <a:lnSpc>
                <a:spcPct val="150000"/>
              </a:lnSpc>
              <a:spcBef>
                <a:spcPts val="0"/>
              </a:spcBef>
              <a:buClr>
                <a:srgbClr val="009CD8"/>
              </a:buClr>
            </a:pPr>
            <a:endParaRPr lang="en-GB" sz="7400" dirty="0">
              <a:solidFill>
                <a:srgbClr val="002945"/>
              </a:solidFill>
              <a:latin typeface="Arial" panose="020B0604020202020204" pitchFamily="34" charset="0"/>
              <a:cs typeface="Arial" panose="020B0604020202020204" pitchFamily="34" charset="0"/>
            </a:endParaRPr>
          </a:p>
          <a:p>
            <a:pPr marR="0" lvl="1" algn="l" defTabSz="914400" rtl="0" eaLnBrk="1" fontAlgn="auto" latinLnBrk="0" hangingPunct="1">
              <a:lnSpc>
                <a:spcPct val="150000"/>
              </a:lnSpc>
              <a:spcBef>
                <a:spcPts val="0"/>
              </a:spcBef>
              <a:spcAft>
                <a:spcPts val="0"/>
              </a:spcAft>
              <a:buClr>
                <a:srgbClr val="009CD8"/>
              </a:buClr>
              <a:buSzTx/>
              <a:tabLst/>
              <a:defRPr/>
            </a:pPr>
            <a:r>
              <a:rPr lang="en-GB" dirty="0"/>
              <a:t>.</a:t>
            </a:r>
            <a:endParaRPr lang="en-GB" sz="2000" dirty="0"/>
          </a:p>
        </p:txBody>
      </p:sp>
    </p:spTree>
    <p:extLst>
      <p:ext uri="{BB962C8B-B14F-4D97-AF65-F5344CB8AC3E}">
        <p14:creationId xmlns:p14="http://schemas.microsoft.com/office/powerpoint/2010/main" val="246735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06E35D-36F0-4770-8D8F-AB79D207E89A}"/>
              </a:ext>
            </a:extLst>
          </p:cNvPr>
          <p:cNvSpPr txBox="1">
            <a:spLocks/>
          </p:cNvSpPr>
          <p:nvPr/>
        </p:nvSpPr>
        <p:spPr>
          <a:xfrm>
            <a:off x="596348" y="489323"/>
            <a:ext cx="9809185" cy="5040283"/>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2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Diverse Range of Topics explored</a:t>
            </a: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2945"/>
              </a:buClr>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Service users’ involvement/ experiences /perceptions</a:t>
            </a:r>
          </a:p>
          <a:p>
            <a:pPr marL="800100" lvl="1" indent="-342900" algn="l">
              <a:lnSpc>
                <a:spcPct val="150000"/>
              </a:lnSpc>
              <a:spcBef>
                <a:spcPts val="0"/>
              </a:spcBef>
              <a:buClr>
                <a:srgbClr val="002945"/>
              </a:buClr>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Staff /experiences /perceptions </a:t>
            </a:r>
          </a:p>
          <a:p>
            <a:pPr marL="800100" lvl="1" indent="-342900" algn="l">
              <a:lnSpc>
                <a:spcPct val="150000"/>
              </a:lnSpc>
              <a:spcBef>
                <a:spcPts val="0"/>
              </a:spcBef>
              <a:buClr>
                <a:srgbClr val="002945"/>
              </a:buClr>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Retention in the workforce </a:t>
            </a:r>
          </a:p>
          <a:p>
            <a:pPr marL="800100" lvl="1" indent="-342900" algn="l">
              <a:lnSpc>
                <a:spcPct val="150000"/>
              </a:lnSpc>
              <a:spcBef>
                <a:spcPts val="0"/>
              </a:spcBef>
              <a:buClr>
                <a:srgbClr val="002945"/>
              </a:buClr>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Approaches and interventions </a:t>
            </a:r>
          </a:p>
          <a:p>
            <a:pPr marL="800100" lvl="1" indent="-342900" algn="l">
              <a:lnSpc>
                <a:spcPct val="150000"/>
              </a:lnSpc>
              <a:spcBef>
                <a:spcPts val="0"/>
              </a:spcBef>
              <a:buClr>
                <a:srgbClr val="002945"/>
              </a:buClr>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Adult Safeguarding</a:t>
            </a:r>
          </a:p>
          <a:p>
            <a:pPr marL="800100" lvl="1" indent="-342900" algn="l">
              <a:lnSpc>
                <a:spcPct val="150000"/>
              </a:lnSpc>
              <a:spcBef>
                <a:spcPts val="0"/>
              </a:spcBef>
              <a:buClr>
                <a:srgbClr val="002945"/>
              </a:buClr>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Advocacy </a:t>
            </a:r>
          </a:p>
          <a:p>
            <a:pPr marL="800100" lvl="1" indent="-342900" algn="l">
              <a:lnSpc>
                <a:spcPct val="150000"/>
              </a:lnSpc>
              <a:spcBef>
                <a:spcPts val="0"/>
              </a:spcBef>
              <a:buClr>
                <a:srgbClr val="002945"/>
              </a:buClr>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Application of Theory/ Practice </a:t>
            </a:r>
          </a:p>
          <a:p>
            <a:pPr marL="800100" lvl="1" indent="-342900" algn="l">
              <a:lnSpc>
                <a:spcPct val="150000"/>
              </a:lnSpc>
              <a:spcBef>
                <a:spcPts val="0"/>
              </a:spcBef>
              <a:buClr>
                <a:srgbClr val="002945"/>
              </a:buClr>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Equalities/ inequalities/ diversity </a:t>
            </a:r>
          </a:p>
          <a:p>
            <a:pPr marL="800100" lvl="1" indent="-342900" algn="l">
              <a:lnSpc>
                <a:spcPct val="150000"/>
              </a:lnSpc>
              <a:spcBef>
                <a:spcPts val="0"/>
              </a:spcBef>
              <a:buClr>
                <a:srgbClr val="002945"/>
              </a:buClr>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Experiential learning /training / technology </a:t>
            </a:r>
          </a:p>
          <a:p>
            <a:pPr marL="800100" lvl="1" indent="-342900" algn="l">
              <a:lnSpc>
                <a:spcPct val="150000"/>
              </a:lnSpc>
              <a:spcBef>
                <a:spcPts val="0"/>
              </a:spcBef>
              <a:buClr>
                <a:srgbClr val="002945"/>
              </a:buClr>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Education studies </a:t>
            </a:r>
          </a:p>
          <a:p>
            <a:pPr marL="800100" lvl="1" indent="-342900" algn="l">
              <a:lnSpc>
                <a:spcPct val="150000"/>
              </a:lnSpc>
              <a:spcBef>
                <a:spcPts val="0"/>
              </a:spcBef>
              <a:buClr>
                <a:srgbClr val="002945"/>
              </a:buClr>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Legislative frameworks </a:t>
            </a:r>
          </a:p>
          <a:p>
            <a:pPr marL="800100" lvl="1" indent="-342900" algn="l">
              <a:lnSpc>
                <a:spcPct val="150000"/>
              </a:lnSpc>
              <a:spcBef>
                <a:spcPts val="0"/>
              </a:spcBef>
              <a:buClr>
                <a:srgbClr val="002945"/>
              </a:buClr>
              <a:buFont typeface="Wingdings" panose="05000000000000000000" pitchFamily="2" charset="2"/>
              <a:buChar char="§"/>
            </a:pPr>
            <a:endParaRPr lang="en-GB" sz="96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2945"/>
              </a:buClr>
              <a:buFont typeface="Wingdings" panose="05000000000000000000" pitchFamily="2" charset="2"/>
              <a:buChar char="§"/>
            </a:pPr>
            <a:endParaRPr lang="en-GB" sz="96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2945"/>
              </a:buClr>
              <a:buFont typeface="Wingdings" panose="05000000000000000000" pitchFamily="2" charset="2"/>
              <a:buChar char="§"/>
            </a:pPr>
            <a:endParaRPr lang="en-GB" sz="9600" dirty="0">
              <a:solidFill>
                <a:srgbClr val="002945"/>
              </a:solidFill>
              <a:latin typeface="Arial" panose="020B0604020202020204" pitchFamily="34" charset="0"/>
              <a:cs typeface="Arial" panose="020B0604020202020204" pitchFamily="34" charset="0"/>
            </a:endParaRPr>
          </a:p>
          <a:p>
            <a:pPr lvl="1" algn="l">
              <a:lnSpc>
                <a:spcPct val="150000"/>
              </a:lnSpc>
              <a:spcBef>
                <a:spcPts val="0"/>
              </a:spcBef>
              <a:buClr>
                <a:srgbClr val="009CD8"/>
              </a:buClr>
            </a:pPr>
            <a:endParaRPr lang="en-GB" sz="96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lvl="1" algn="l">
              <a:lnSpc>
                <a:spcPct val="150000"/>
              </a:lnSpc>
              <a:spcBef>
                <a:spcPts val="0"/>
              </a:spcBef>
              <a:buClr>
                <a:srgbClr val="009CD8"/>
              </a:buClr>
            </a:pP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R="0" lvl="1" algn="l" defTabSz="914400" rtl="0" eaLnBrk="1" fontAlgn="auto" latinLnBrk="0" hangingPunct="1">
              <a:lnSpc>
                <a:spcPct val="150000"/>
              </a:lnSpc>
              <a:spcBef>
                <a:spcPts val="0"/>
              </a:spcBef>
              <a:spcAft>
                <a:spcPts val="0"/>
              </a:spcAft>
              <a:buClr>
                <a:srgbClr val="009CD8"/>
              </a:buClr>
              <a:buSzTx/>
              <a:tabLst/>
              <a:defRPr/>
            </a:pPr>
            <a:r>
              <a:rPr lang="en-GB" dirty="0"/>
              <a:t>.</a:t>
            </a:r>
            <a:endParaRPr lang="en-GB" sz="2000" dirty="0"/>
          </a:p>
        </p:txBody>
      </p:sp>
    </p:spTree>
    <p:extLst>
      <p:ext uri="{BB962C8B-B14F-4D97-AF65-F5344CB8AC3E}">
        <p14:creationId xmlns:p14="http://schemas.microsoft.com/office/powerpoint/2010/main" val="32387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06E35D-36F0-4770-8D8F-AB79D207E89A}"/>
              </a:ext>
            </a:extLst>
          </p:cNvPr>
          <p:cNvSpPr txBox="1">
            <a:spLocks/>
          </p:cNvSpPr>
          <p:nvPr/>
        </p:nvSpPr>
        <p:spPr>
          <a:xfrm>
            <a:off x="441683" y="532200"/>
            <a:ext cx="10705778" cy="579359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2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Concluding comments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2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 </a:t>
            </a: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Font typeface="Wingdings" panose="05000000000000000000" pitchFamily="2" charset="2"/>
              <a:buChar char="§"/>
            </a:pPr>
            <a:r>
              <a:rPr lang="en-GB" sz="8800" dirty="0">
                <a:solidFill>
                  <a:srgbClr val="002945"/>
                </a:solidFill>
                <a:latin typeface="Arial" panose="020B0604020202020204" pitchFamily="34" charset="0"/>
                <a:cs typeface="Arial" panose="020B0604020202020204" pitchFamily="34" charset="0"/>
              </a:rPr>
              <a:t>This was a worthwhile exercise to conduct – (baseline for period 2020-2025)</a:t>
            </a:r>
          </a:p>
          <a:p>
            <a:pPr marL="800100" lvl="1" indent="-342900" algn="l">
              <a:lnSpc>
                <a:spcPct val="150000"/>
              </a:lnSpc>
              <a:spcBef>
                <a:spcPts val="0"/>
              </a:spcBef>
              <a:buFont typeface="Wingdings" panose="05000000000000000000" pitchFamily="2" charset="2"/>
              <a:buChar char="§"/>
            </a:pPr>
            <a:r>
              <a:rPr lang="en-GB" sz="8800" dirty="0">
                <a:solidFill>
                  <a:srgbClr val="002945"/>
                </a:solidFill>
                <a:latin typeface="Arial" panose="020B0604020202020204" pitchFamily="34" charset="0"/>
                <a:cs typeface="Arial" panose="020B0604020202020204" pitchFamily="34" charset="0"/>
              </a:rPr>
              <a:t>34 people undertaking Doctoral Study within Social Work is extremely exciting to be celebrated.</a:t>
            </a:r>
          </a:p>
          <a:p>
            <a:pPr marL="800100" lvl="1" indent="-342900" algn="l">
              <a:lnSpc>
                <a:spcPct val="150000"/>
              </a:lnSpc>
              <a:spcBef>
                <a:spcPts val="0"/>
              </a:spcBef>
              <a:buFont typeface="Wingdings" panose="05000000000000000000" pitchFamily="2" charset="2"/>
              <a:buChar char="§"/>
            </a:pPr>
            <a:r>
              <a:rPr lang="en-GB" sz="8800" dirty="0">
                <a:solidFill>
                  <a:srgbClr val="002945"/>
                </a:solidFill>
                <a:latin typeface="Arial" panose="020B0604020202020204" pitchFamily="34" charset="0"/>
                <a:cs typeface="Arial" panose="020B0604020202020204" pitchFamily="34" charset="0"/>
              </a:rPr>
              <a:t>Diverse range of organisations/contexts. </a:t>
            </a:r>
          </a:p>
          <a:p>
            <a:pPr marL="800100" lvl="1" indent="-342900" algn="l">
              <a:lnSpc>
                <a:spcPct val="150000"/>
              </a:lnSpc>
              <a:spcBef>
                <a:spcPts val="0"/>
              </a:spcBef>
              <a:buFont typeface="Wingdings" panose="05000000000000000000" pitchFamily="2" charset="2"/>
              <a:buChar char="§"/>
            </a:pPr>
            <a:r>
              <a:rPr lang="en-GB" sz="8800" dirty="0">
                <a:solidFill>
                  <a:srgbClr val="002945"/>
                </a:solidFill>
                <a:latin typeface="Arial" panose="020B0604020202020204" pitchFamily="34" charset="0"/>
                <a:cs typeface="Arial" panose="020B0604020202020204" pitchFamily="34" charset="0"/>
              </a:rPr>
              <a:t>Whilst a few people indicated their motivation was an academic career development at an institute of higher education, most people remain with organisations – to make a difference.</a:t>
            </a:r>
          </a:p>
          <a:p>
            <a:pPr marL="800100" lvl="1" indent="-342900" algn="l">
              <a:lnSpc>
                <a:spcPct val="150000"/>
              </a:lnSpc>
              <a:spcBef>
                <a:spcPts val="0"/>
              </a:spcBef>
              <a:buFont typeface="Wingdings" panose="05000000000000000000" pitchFamily="2" charset="2"/>
              <a:buChar char="§"/>
            </a:pPr>
            <a:r>
              <a:rPr lang="en-GB" sz="8800" dirty="0">
                <a:solidFill>
                  <a:srgbClr val="002945"/>
                </a:solidFill>
                <a:latin typeface="Arial" panose="020B0604020202020204" pitchFamily="34" charset="0"/>
                <a:cs typeface="Arial" panose="020B0604020202020204" pitchFamily="34" charset="0"/>
              </a:rPr>
              <a:t>The interest in making a difference to people’s lives was reiterated throughout.</a:t>
            </a:r>
          </a:p>
          <a:p>
            <a:pPr marL="800100" lvl="1" indent="-342900" algn="l">
              <a:lnSpc>
                <a:spcPct val="150000"/>
              </a:lnSpc>
              <a:spcBef>
                <a:spcPts val="0"/>
              </a:spcBef>
              <a:buFont typeface="Wingdings" panose="05000000000000000000" pitchFamily="2" charset="2"/>
              <a:buChar char="§"/>
            </a:pPr>
            <a:r>
              <a:rPr lang="en-GB" sz="8800" dirty="0">
                <a:solidFill>
                  <a:srgbClr val="002945"/>
                </a:solidFill>
                <a:latin typeface="Arial" panose="020B0604020202020204" pitchFamily="34" charset="0"/>
                <a:cs typeface="Arial" panose="020B0604020202020204" pitchFamily="34" charset="0"/>
              </a:rPr>
              <a:t>Time for us to acknowledge and celebrate such commitment to building the evidence base – policy, practice and in learning and development. </a:t>
            </a:r>
          </a:p>
          <a:p>
            <a:pPr lvl="1" algn="l">
              <a:lnSpc>
                <a:spcPct val="150000"/>
              </a:lnSpc>
              <a:spcBef>
                <a:spcPts val="0"/>
              </a:spcBef>
              <a:buClr>
                <a:srgbClr val="009CD8"/>
              </a:buClr>
            </a:pPr>
            <a:endParaRPr lang="en-GB" sz="96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lvl="1" algn="l">
              <a:lnSpc>
                <a:spcPct val="150000"/>
              </a:lnSpc>
              <a:spcBef>
                <a:spcPts val="0"/>
              </a:spcBef>
              <a:buClr>
                <a:srgbClr val="009CD8"/>
              </a:buClr>
            </a:pP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R="0" lvl="1" algn="l" defTabSz="914400" rtl="0" eaLnBrk="1" fontAlgn="auto" latinLnBrk="0" hangingPunct="1">
              <a:lnSpc>
                <a:spcPct val="150000"/>
              </a:lnSpc>
              <a:spcBef>
                <a:spcPts val="0"/>
              </a:spcBef>
              <a:spcAft>
                <a:spcPts val="0"/>
              </a:spcAft>
              <a:buClr>
                <a:srgbClr val="009CD8"/>
              </a:buClr>
              <a:buSzTx/>
              <a:tabLst/>
              <a:defRPr/>
            </a:pPr>
            <a:r>
              <a:rPr lang="en-GB" dirty="0"/>
              <a:t>.</a:t>
            </a:r>
            <a:endParaRPr lang="en-GB" sz="2000" dirty="0"/>
          </a:p>
        </p:txBody>
      </p:sp>
    </p:spTree>
    <p:extLst>
      <p:ext uri="{BB962C8B-B14F-4D97-AF65-F5344CB8AC3E}">
        <p14:creationId xmlns:p14="http://schemas.microsoft.com/office/powerpoint/2010/main" val="410307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06E35D-36F0-4770-8D8F-AB79D207E89A}"/>
              </a:ext>
            </a:extLst>
          </p:cNvPr>
          <p:cNvSpPr txBox="1">
            <a:spLocks/>
          </p:cNvSpPr>
          <p:nvPr/>
        </p:nvSpPr>
        <p:spPr>
          <a:xfrm>
            <a:off x="726327" y="330756"/>
            <a:ext cx="9976313" cy="5890127"/>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2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Considerations for the future</a:t>
            </a:r>
            <a:r>
              <a:rPr kumimoji="0" lang="en-GB" sz="7400" b="1" i="0" u="none" strike="noStrike" kern="1200" cap="none" spc="0" normalizeH="0" baseline="0" noProof="0" dirty="0">
                <a:ln>
                  <a:noFill/>
                </a:ln>
                <a:solidFill>
                  <a:srgbClr val="002945"/>
                </a:solidFill>
                <a:effectLst/>
                <a:uLnTx/>
                <a:uFillTx/>
                <a:latin typeface="Arial" panose="020B0604020202020204" pitchFamily="34" charset="0"/>
                <a:ea typeface="+mn-ea"/>
                <a:cs typeface="Arial" panose="020B0604020202020204" pitchFamily="34" charset="0"/>
              </a:rPr>
              <a:t> </a:t>
            </a:r>
            <a:r>
              <a:rPr kumimoji="0" lang="en-GB" sz="80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a:t>
            </a:r>
            <a:r>
              <a:rPr lang="en-GB" sz="11200" b="1" dirty="0">
                <a:solidFill>
                  <a:srgbClr val="009CD8"/>
                </a:solidFill>
                <a:latin typeface="Arial" panose="020B0604020202020204" pitchFamily="34" charset="0"/>
                <a:cs typeface="Arial" panose="020B0604020202020204" pitchFamily="34" charset="0"/>
              </a:rPr>
              <a:t>Take time to reflect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6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How can we better capitalise on investment in doctoral level studies to build the relevant evidence base in Northern Ireland? </a:t>
            </a:r>
          </a:p>
          <a:p>
            <a:pPr marL="800100" lvl="1" indent="-342900" algn="l">
              <a:lnSpc>
                <a:spcPct val="150000"/>
              </a:lnSpc>
              <a:spcBef>
                <a:spcPts val="0"/>
              </a:spcBef>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How can we balance personal interest and curiosity in pursing  research including at doctoral level with strategic research priorities? </a:t>
            </a:r>
          </a:p>
          <a:p>
            <a:pPr marL="800100" lvl="1" indent="-342900" algn="l">
              <a:lnSpc>
                <a:spcPct val="150000"/>
              </a:lnSpc>
              <a:spcBef>
                <a:spcPts val="0"/>
              </a:spcBef>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How do we maintain a better record in the future of the  current cohort, their outcomes and the impacts of their endeavours?</a:t>
            </a:r>
          </a:p>
          <a:p>
            <a:pPr marL="800100" lvl="1" indent="-342900" algn="l">
              <a:lnSpc>
                <a:spcPct val="150000"/>
              </a:lnSpc>
              <a:spcBef>
                <a:spcPts val="0"/>
              </a:spcBef>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How do we maintain a record of new and potential doctoral  students?</a:t>
            </a:r>
          </a:p>
          <a:p>
            <a:pPr marL="800100" lvl="1" indent="-342900" algn="l">
              <a:lnSpc>
                <a:spcPct val="150000"/>
              </a:lnSpc>
              <a:spcBef>
                <a:spcPts val="0"/>
              </a:spcBef>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How can doctoral opportunities better reflect equally, equity and fairness in opportunities?</a:t>
            </a:r>
          </a:p>
          <a:p>
            <a:pPr marL="800100" lvl="1" indent="-342900" algn="l">
              <a:lnSpc>
                <a:spcPct val="150000"/>
              </a:lnSpc>
              <a:spcBef>
                <a:spcPts val="0"/>
              </a:spcBef>
              <a:buClr>
                <a:srgbClr val="009CD8"/>
              </a:buClr>
              <a:buFont typeface="Wingdings" panose="05000000000000000000" pitchFamily="2" charset="2"/>
              <a:buChar char="§"/>
            </a:pPr>
            <a:endParaRPr lang="en-GB" sz="96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lvl="1" algn="l">
              <a:lnSpc>
                <a:spcPct val="150000"/>
              </a:lnSpc>
              <a:spcBef>
                <a:spcPts val="0"/>
              </a:spcBef>
              <a:buClr>
                <a:srgbClr val="009CD8"/>
              </a:buClr>
            </a:pP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R="0" lvl="1" algn="l" defTabSz="914400" rtl="0" eaLnBrk="1" fontAlgn="auto" latinLnBrk="0" hangingPunct="1">
              <a:lnSpc>
                <a:spcPct val="150000"/>
              </a:lnSpc>
              <a:spcBef>
                <a:spcPts val="0"/>
              </a:spcBef>
              <a:spcAft>
                <a:spcPts val="0"/>
              </a:spcAft>
              <a:buClr>
                <a:srgbClr val="009CD8"/>
              </a:buClr>
              <a:buSzTx/>
              <a:tabLst/>
              <a:defRPr/>
            </a:pPr>
            <a:r>
              <a:rPr lang="en-GB" dirty="0"/>
              <a:t>.</a:t>
            </a:r>
            <a:endParaRPr lang="en-GB" sz="2000" dirty="0"/>
          </a:p>
        </p:txBody>
      </p:sp>
    </p:spTree>
    <p:extLst>
      <p:ext uri="{BB962C8B-B14F-4D97-AF65-F5344CB8AC3E}">
        <p14:creationId xmlns:p14="http://schemas.microsoft.com/office/powerpoint/2010/main" val="305893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06E35D-36F0-4770-8D8F-AB79D207E89A}"/>
              </a:ext>
            </a:extLst>
          </p:cNvPr>
          <p:cNvSpPr txBox="1">
            <a:spLocks/>
          </p:cNvSpPr>
          <p:nvPr/>
        </p:nvSpPr>
        <p:spPr>
          <a:xfrm>
            <a:off x="530534" y="475639"/>
            <a:ext cx="10263989" cy="5906722"/>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2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Considerations for the future</a:t>
            </a:r>
            <a:r>
              <a:rPr kumimoji="0" lang="en-GB" sz="74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 - </a:t>
            </a:r>
            <a:r>
              <a:rPr lang="en-GB" sz="11200" b="1" dirty="0">
                <a:solidFill>
                  <a:srgbClr val="009CD8"/>
                </a:solidFill>
                <a:latin typeface="Arial" panose="020B0604020202020204" pitchFamily="34" charset="0"/>
                <a:cs typeface="Arial" panose="020B0604020202020204" pitchFamily="34" charset="0"/>
              </a:rPr>
              <a:t>Take time to reflect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6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If the Doctoral Subgroup continues to expand how can it best be supported and sustained?</a:t>
            </a:r>
          </a:p>
          <a:p>
            <a:pPr marL="800100" lvl="1" indent="-342900" algn="l">
              <a:lnSpc>
                <a:spcPct val="150000"/>
              </a:lnSpc>
              <a:spcBef>
                <a:spcPts val="0"/>
              </a:spcBef>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The scoping exercise concentrated on Social Work Profession – what about  wider Social Care ,people with lived experiences?</a:t>
            </a:r>
          </a:p>
          <a:p>
            <a:pPr marL="800100" lvl="1" indent="-342900" algn="l">
              <a:lnSpc>
                <a:spcPct val="150000"/>
              </a:lnSpc>
              <a:spcBef>
                <a:spcPts val="0"/>
              </a:spcBef>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Considerations in relation to what are the necessary resources?</a:t>
            </a:r>
          </a:p>
          <a:p>
            <a:pPr marL="800100" lvl="1" indent="-342900" algn="l">
              <a:lnSpc>
                <a:spcPct val="150000"/>
              </a:lnSpc>
              <a:spcBef>
                <a:spcPts val="0"/>
              </a:spcBef>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For those who do not wish  to, or are not in the position to participate in Doctoral level study- how do we ensure that we do not create elitism? </a:t>
            </a:r>
          </a:p>
          <a:p>
            <a:pPr marL="800100" lvl="1" indent="-342900" algn="l">
              <a:lnSpc>
                <a:spcPct val="150000"/>
              </a:lnSpc>
              <a:spcBef>
                <a:spcPts val="0"/>
              </a:spcBef>
              <a:buFont typeface="Wingdings" panose="05000000000000000000" pitchFamily="2" charset="2"/>
              <a:buChar char="§"/>
            </a:pPr>
            <a:r>
              <a:rPr lang="en-GB" sz="9600" dirty="0">
                <a:solidFill>
                  <a:srgbClr val="002945"/>
                </a:solidFill>
                <a:latin typeface="Arial" panose="020B0604020202020204" pitchFamily="34" charset="0"/>
                <a:cs typeface="Arial" panose="020B0604020202020204" pitchFamily="34" charset="0"/>
              </a:rPr>
              <a:t>How do we continue to instil interest in research and evidence in the wider workforce social care and social work?</a:t>
            </a:r>
          </a:p>
          <a:p>
            <a:pPr marL="800100" lvl="1" indent="-342900" algn="l">
              <a:lnSpc>
                <a:spcPct val="150000"/>
              </a:lnSpc>
              <a:spcBef>
                <a:spcPts val="0"/>
              </a:spcBef>
              <a:buClr>
                <a:srgbClr val="009CD8"/>
              </a:buClr>
              <a:buFont typeface="Wingdings" panose="05000000000000000000" pitchFamily="2" charset="2"/>
              <a:buChar char="§"/>
            </a:pPr>
            <a:endParaRPr lang="en-GB" sz="96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lvl="1" algn="l">
              <a:lnSpc>
                <a:spcPct val="150000"/>
              </a:lnSpc>
              <a:spcBef>
                <a:spcPts val="0"/>
              </a:spcBef>
              <a:buClr>
                <a:srgbClr val="009CD8"/>
              </a:buClr>
            </a:pP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R="0" lvl="1" algn="l" defTabSz="914400" rtl="0" eaLnBrk="1" fontAlgn="auto" latinLnBrk="0" hangingPunct="1">
              <a:lnSpc>
                <a:spcPct val="150000"/>
              </a:lnSpc>
              <a:spcBef>
                <a:spcPts val="0"/>
              </a:spcBef>
              <a:spcAft>
                <a:spcPts val="0"/>
              </a:spcAft>
              <a:buClr>
                <a:srgbClr val="009CD8"/>
              </a:buClr>
              <a:buSzTx/>
              <a:tabLst/>
              <a:defRPr/>
            </a:pPr>
            <a:r>
              <a:rPr lang="en-GB" dirty="0"/>
              <a:t>.</a:t>
            </a:r>
            <a:endParaRPr lang="en-GB" sz="2000" dirty="0"/>
          </a:p>
        </p:txBody>
      </p:sp>
    </p:spTree>
    <p:extLst>
      <p:ext uri="{BB962C8B-B14F-4D97-AF65-F5344CB8AC3E}">
        <p14:creationId xmlns:p14="http://schemas.microsoft.com/office/powerpoint/2010/main" val="3203619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06E35D-36F0-4770-8D8F-AB79D207E89A}"/>
              </a:ext>
            </a:extLst>
          </p:cNvPr>
          <p:cNvSpPr txBox="1">
            <a:spLocks/>
          </p:cNvSpPr>
          <p:nvPr/>
        </p:nvSpPr>
        <p:spPr>
          <a:xfrm>
            <a:off x="1705448" y="572943"/>
            <a:ext cx="8911752" cy="5040283"/>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200" b="1" dirty="0">
              <a:solidFill>
                <a:srgbClr val="009CD8"/>
              </a:solidFill>
              <a:latin typeface="Arial" panose="020B0604020202020204" pitchFamily="34" charset="0"/>
              <a:cs typeface="Arial" panose="020B0604020202020204" pitchFamily="34" charset="0"/>
            </a:endParaRPr>
          </a:p>
          <a:p>
            <a:pPr algn="l"/>
            <a:r>
              <a:rPr lang="en-GB" sz="11200" b="1" dirty="0">
                <a:solidFill>
                  <a:srgbClr val="0070C0"/>
                </a:solidFill>
                <a:latin typeface="Arial" panose="020B0604020202020204" pitchFamily="34" charset="0"/>
                <a:cs typeface="Arial" panose="020B0604020202020204" pitchFamily="34" charset="0"/>
              </a:rPr>
              <a:t>Albert Einstein emphasized the value of lifelong learning:</a:t>
            </a:r>
          </a:p>
          <a:p>
            <a:pPr algn="l"/>
            <a:endParaRPr lang="en-GB" sz="9600" dirty="0">
              <a:solidFill>
                <a:srgbClr val="212121"/>
              </a:solidFill>
              <a:latin typeface="bento-sans"/>
            </a:endParaRPr>
          </a:p>
          <a:p>
            <a:endParaRPr lang="en-GB" sz="12800" i="1" dirty="0">
              <a:solidFill>
                <a:schemeClr val="accent5">
                  <a:lumMod val="75000"/>
                </a:schemeClr>
              </a:solidFill>
              <a:latin typeface="Arial" panose="020B0604020202020204" pitchFamily="34" charset="0"/>
              <a:cs typeface="Arial" panose="020B0604020202020204" pitchFamily="34" charset="0"/>
            </a:endParaRPr>
          </a:p>
          <a:p>
            <a:r>
              <a:rPr lang="en-GB" sz="12800" i="1" dirty="0">
                <a:solidFill>
                  <a:schemeClr val="accent5">
                    <a:lumMod val="75000"/>
                  </a:schemeClr>
                </a:solidFill>
                <a:latin typeface="Arial" panose="020B0604020202020204" pitchFamily="34" charset="0"/>
                <a:cs typeface="Arial" panose="020B0604020202020204" pitchFamily="34" charset="0"/>
              </a:rPr>
              <a:t>“Intellectual growth should commence at birth and cease only at death." </a:t>
            </a:r>
          </a:p>
          <a:p>
            <a:endParaRPr lang="en-GB" sz="12800" i="1" dirty="0">
              <a:solidFill>
                <a:schemeClr val="accent5">
                  <a:lumMod val="75000"/>
                </a:schemeClr>
              </a:solidFill>
              <a:latin typeface="Arial" panose="020B0604020202020204" pitchFamily="34" charset="0"/>
              <a:cs typeface="Arial" panose="020B0604020202020204" pitchFamily="34" charset="0"/>
            </a:endParaRPr>
          </a:p>
          <a:p>
            <a:r>
              <a:rPr lang="en-GB" sz="12800" dirty="0">
                <a:latin typeface="Arial" panose="020B0604020202020204" pitchFamily="34" charset="0"/>
                <a:cs typeface="Arial" panose="020B0604020202020204" pitchFamily="34" charset="0"/>
              </a:rPr>
              <a:t>This reinforces research and learning as a continuous processes.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800" b="1" i="1" dirty="0">
              <a:solidFill>
                <a:schemeClr val="accent5">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800" b="1" i="1" dirty="0">
              <a:solidFill>
                <a:schemeClr val="accent5">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200" b="1" dirty="0">
              <a:solidFill>
                <a:srgbClr val="009CD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200" b="1" dirty="0">
              <a:solidFill>
                <a:srgbClr val="009CD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200" b="1" dirty="0">
              <a:solidFill>
                <a:srgbClr val="009CD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400" dirty="0">
              <a:solidFill>
                <a:srgbClr val="00294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400" dirty="0">
              <a:solidFill>
                <a:srgbClr val="00294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400" dirty="0">
              <a:solidFill>
                <a:srgbClr val="00294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96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lvl="1" algn="l">
              <a:lnSpc>
                <a:spcPct val="150000"/>
              </a:lnSpc>
              <a:spcBef>
                <a:spcPts val="0"/>
              </a:spcBef>
              <a:buClr>
                <a:srgbClr val="009CD8"/>
              </a:buClr>
            </a:pPr>
            <a:endParaRPr lang="en-GB" sz="7400" dirty="0">
              <a:solidFill>
                <a:srgbClr val="002945"/>
              </a:solidFill>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R="0" lvl="1" algn="l" defTabSz="914400" rtl="0" eaLnBrk="1" fontAlgn="auto" latinLnBrk="0" hangingPunct="1">
              <a:lnSpc>
                <a:spcPct val="150000"/>
              </a:lnSpc>
              <a:spcBef>
                <a:spcPts val="0"/>
              </a:spcBef>
              <a:spcAft>
                <a:spcPts val="0"/>
              </a:spcAft>
              <a:buClr>
                <a:srgbClr val="009CD8"/>
              </a:buClr>
              <a:buSzTx/>
              <a:tabLst/>
              <a:defRPr/>
            </a:pPr>
            <a:r>
              <a:rPr lang="en-GB" dirty="0"/>
              <a:t>.</a:t>
            </a:r>
            <a:endParaRPr lang="en-GB" sz="2000" dirty="0"/>
          </a:p>
        </p:txBody>
      </p:sp>
    </p:spTree>
    <p:extLst>
      <p:ext uri="{BB962C8B-B14F-4D97-AF65-F5344CB8AC3E}">
        <p14:creationId xmlns:p14="http://schemas.microsoft.com/office/powerpoint/2010/main" val="3781444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1B26DE-06A3-4EE2-8C6D-C1433E7D2EFE}"/>
              </a:ext>
            </a:extLst>
          </p:cNvPr>
          <p:cNvSpPr txBox="1"/>
          <p:nvPr/>
        </p:nvSpPr>
        <p:spPr>
          <a:xfrm>
            <a:off x="3619893" y="2757339"/>
            <a:ext cx="4751110" cy="830997"/>
          </a:xfrm>
          <a:prstGeom prst="rect">
            <a:avLst/>
          </a:prstGeom>
          <a:noFill/>
        </p:spPr>
        <p:txBody>
          <a:bodyPr wrap="square" rtlCol="0">
            <a:spAutoFit/>
          </a:bodyPr>
          <a:lstStyle/>
          <a:p>
            <a:r>
              <a:rPr lang="en-GB" sz="4800" i="1" dirty="0">
                <a:solidFill>
                  <a:srgbClr val="0070C0"/>
                </a:solidFill>
              </a:rPr>
              <a:t>Thank You </a:t>
            </a:r>
          </a:p>
        </p:txBody>
      </p:sp>
      <p:sp>
        <p:nvSpPr>
          <p:cNvPr id="3" name="TextBox 2">
            <a:extLst>
              <a:ext uri="{FF2B5EF4-FFF2-40B4-BE49-F238E27FC236}">
                <a16:creationId xmlns:a16="http://schemas.microsoft.com/office/drawing/2014/main" id="{A919B87E-A198-4570-83BE-70BF3EF262D0}"/>
              </a:ext>
            </a:extLst>
          </p:cNvPr>
          <p:cNvSpPr txBox="1"/>
          <p:nvPr/>
        </p:nvSpPr>
        <p:spPr>
          <a:xfrm>
            <a:off x="461914" y="4100661"/>
            <a:ext cx="3450210" cy="923330"/>
          </a:xfrm>
          <a:prstGeom prst="rect">
            <a:avLst/>
          </a:prstGeom>
          <a:noFill/>
        </p:spPr>
        <p:txBody>
          <a:bodyPr wrap="square" rtlCol="0">
            <a:spAutoFit/>
          </a:bodyPr>
          <a:lstStyle/>
          <a:p>
            <a:r>
              <a:rPr lang="en-GB" dirty="0"/>
              <a:t>Anne McGlade </a:t>
            </a:r>
          </a:p>
          <a:p>
            <a:r>
              <a:rPr lang="en-GB" dirty="0">
                <a:hlinkClick r:id="rId3"/>
              </a:rPr>
              <a:t>anne.mcglade@niscc.hscni.net</a:t>
            </a:r>
            <a:endParaRPr lang="en-GB" dirty="0"/>
          </a:p>
          <a:p>
            <a:endParaRPr lang="en-GB" dirty="0"/>
          </a:p>
        </p:txBody>
      </p:sp>
    </p:spTree>
    <p:extLst>
      <p:ext uri="{BB962C8B-B14F-4D97-AF65-F5344CB8AC3E}">
        <p14:creationId xmlns:p14="http://schemas.microsoft.com/office/powerpoint/2010/main" val="67579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06E35D-36F0-4770-8D8F-AB79D207E89A}"/>
              </a:ext>
            </a:extLst>
          </p:cNvPr>
          <p:cNvSpPr txBox="1">
            <a:spLocks/>
          </p:cNvSpPr>
          <p:nvPr/>
        </p:nvSpPr>
        <p:spPr>
          <a:xfrm>
            <a:off x="494748" y="870323"/>
            <a:ext cx="10887627" cy="5040283"/>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70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Background to the study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294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002945"/>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50000"/>
              </a:lnSpc>
              <a:spcBef>
                <a:spcPts val="0"/>
              </a:spcBef>
              <a:spcAft>
                <a:spcPts val="0"/>
              </a:spcAft>
              <a:buSzTx/>
              <a:buFont typeface="Wingdings" panose="05000000000000000000" pitchFamily="2" charset="2"/>
              <a:buChar char="§"/>
              <a:tabLst/>
              <a:defRPr/>
            </a:pPr>
            <a:r>
              <a:rPr kumimoji="0" lang="en-GB" sz="7400" b="0" i="0" u="none" strike="noStrike" kern="1200" cap="none" spc="0" normalizeH="0" baseline="0" noProof="0" dirty="0">
                <a:ln>
                  <a:noFill/>
                </a:ln>
                <a:solidFill>
                  <a:srgbClr val="002945"/>
                </a:solidFill>
                <a:effectLst/>
                <a:uLnTx/>
                <a:uFillTx/>
                <a:latin typeface="Arial" panose="020B0604020202020204" pitchFamily="34" charset="0"/>
                <a:cs typeface="Arial" panose="020B0604020202020204" pitchFamily="34" charset="0"/>
              </a:rPr>
              <a:t>Interest was sparked by establishment of the PhD Subgroup as part of Research Community, </a:t>
            </a:r>
          </a:p>
          <a:p>
            <a:pPr marL="800100" lvl="1" indent="-342900" algn="l">
              <a:lnSpc>
                <a:spcPct val="150000"/>
              </a:lnSpc>
              <a:spcBef>
                <a:spcPts val="0"/>
              </a:spcBef>
              <a:buFont typeface="Wingdings" panose="05000000000000000000" pitchFamily="2" charset="2"/>
              <a:buChar char="§"/>
            </a:pPr>
            <a:r>
              <a:rPr lang="en-GB" sz="7400" dirty="0">
                <a:solidFill>
                  <a:srgbClr val="002945"/>
                </a:solidFill>
                <a:latin typeface="Arial" panose="020B0604020202020204" pitchFamily="34" charset="0"/>
                <a:cs typeface="Arial" panose="020B0604020202020204" pitchFamily="34" charset="0"/>
              </a:rPr>
              <a:t>The Research and Evidence Partnership wished to gain a </a:t>
            </a:r>
            <a:r>
              <a:rPr lang="en-GB" sz="7400" dirty="0">
                <a:latin typeface="Arial" panose="020B0604020202020204" pitchFamily="34" charset="0"/>
                <a:cs typeface="Arial" panose="020B0604020202020204" pitchFamily="34" charset="0"/>
              </a:rPr>
              <a:t>regional overview of doctoral activity for social work,</a:t>
            </a:r>
          </a:p>
          <a:p>
            <a:pPr marL="800100" lvl="1" indent="-342900" algn="l">
              <a:lnSpc>
                <a:spcPct val="150000"/>
              </a:lnSpc>
              <a:spcBef>
                <a:spcPts val="0"/>
              </a:spcBef>
              <a:buFont typeface="Wingdings" panose="05000000000000000000" pitchFamily="2" charset="2"/>
              <a:buChar char="§"/>
            </a:pPr>
            <a:r>
              <a:rPr lang="en-GB" sz="7400" dirty="0">
                <a:latin typeface="Arial" panose="020B0604020202020204" pitchFamily="34" charset="0"/>
                <a:cs typeface="Arial" panose="020B0604020202020204" pitchFamily="34" charset="0"/>
              </a:rPr>
              <a:t>Required to value to the strategic research agenda which aims to ensure social work as a sustainable evidence-based profession,  </a:t>
            </a:r>
            <a:endParaRPr lang="en-GB" sz="7400" dirty="0">
              <a:solidFill>
                <a:srgbClr val="002945"/>
              </a:solidFill>
              <a:latin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50000"/>
              </a:lnSpc>
              <a:spcBef>
                <a:spcPts val="0"/>
              </a:spcBef>
              <a:spcAft>
                <a:spcPts val="0"/>
              </a:spcAft>
              <a:buSzTx/>
              <a:buFont typeface="Wingdings" panose="05000000000000000000" pitchFamily="2" charset="2"/>
              <a:buChar char="§"/>
              <a:tabLst/>
              <a:defRPr/>
            </a:pPr>
            <a:r>
              <a:rPr lang="en-GB" sz="7400" dirty="0">
                <a:solidFill>
                  <a:srgbClr val="002945"/>
                </a:solidFill>
                <a:latin typeface="Arial" panose="020B0604020202020204" pitchFamily="34" charset="0"/>
                <a:cs typeface="Arial" panose="020B0604020202020204" pitchFamily="34" charset="0"/>
              </a:rPr>
              <a:t>To collate evidence on the numbers, types of doctoral studies, titles, funders and supports.</a:t>
            </a:r>
          </a:p>
          <a:p>
            <a:pPr marR="0" lvl="1" algn="l" defTabSz="914400" rtl="0" eaLnBrk="1" fontAlgn="auto" latinLnBrk="0" hangingPunct="1">
              <a:lnSpc>
                <a:spcPct val="150000"/>
              </a:lnSpc>
              <a:spcBef>
                <a:spcPts val="0"/>
              </a:spcBef>
              <a:spcAft>
                <a:spcPts val="0"/>
              </a:spcAft>
              <a:buClr>
                <a:srgbClr val="009CD8"/>
              </a:buClr>
              <a:buSzTx/>
              <a:tabLst/>
              <a:defRPr/>
            </a:pPr>
            <a:r>
              <a:rPr lang="en-GB" dirty="0"/>
              <a:t>.</a:t>
            </a:r>
            <a:endParaRPr lang="en-GB" sz="2000" dirty="0"/>
          </a:p>
        </p:txBody>
      </p:sp>
    </p:spTree>
    <p:extLst>
      <p:ext uri="{BB962C8B-B14F-4D97-AF65-F5344CB8AC3E}">
        <p14:creationId xmlns:p14="http://schemas.microsoft.com/office/powerpoint/2010/main" val="331426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8A6D3211-565B-4FEE-9C0E-CC45B6AA46D4}"/>
              </a:ext>
            </a:extLst>
          </p:cNvPr>
          <p:cNvSpPr txBox="1">
            <a:spLocks/>
          </p:cNvSpPr>
          <p:nvPr/>
        </p:nvSpPr>
        <p:spPr>
          <a:xfrm>
            <a:off x="494748" y="870323"/>
            <a:ext cx="11304988" cy="5148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GB" dirty="0">
              <a:solidFill>
                <a:srgbClr val="00294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F417ACB-02F8-4911-BB53-6D86878DBC5F}"/>
              </a:ext>
            </a:extLst>
          </p:cNvPr>
          <p:cNvSpPr>
            <a:spLocks noGrp="1"/>
          </p:cNvSpPr>
          <p:nvPr>
            <p:ph type="title"/>
          </p:nvPr>
        </p:nvSpPr>
        <p:spPr>
          <a:xfrm>
            <a:off x="838200" y="342236"/>
            <a:ext cx="9787467" cy="1325563"/>
          </a:xfrm>
          <a:ln>
            <a:noFill/>
          </a:ln>
        </p:spPr>
        <p:txBody>
          <a:bodyPr/>
          <a:lstStyle/>
          <a:p>
            <a:r>
              <a:rPr lang="en-GB" b="1" dirty="0">
                <a:solidFill>
                  <a:srgbClr val="009CD8"/>
                </a:solidFill>
                <a:latin typeface="Arial" panose="020B0604020202020204" pitchFamily="34" charset="0"/>
                <a:cs typeface="Arial" panose="020B0604020202020204" pitchFamily="34" charset="0"/>
              </a:rPr>
              <a:t>Overview</a:t>
            </a:r>
            <a:r>
              <a:rPr lang="en-GB" dirty="0"/>
              <a:t> </a:t>
            </a:r>
          </a:p>
        </p:txBody>
      </p:sp>
      <p:sp>
        <p:nvSpPr>
          <p:cNvPr id="3" name="Content Placeholder 2">
            <a:extLst>
              <a:ext uri="{FF2B5EF4-FFF2-40B4-BE49-F238E27FC236}">
                <a16:creationId xmlns:a16="http://schemas.microsoft.com/office/drawing/2014/main" id="{A0A495FD-6546-4068-9A84-C0B8FCD5B9A3}"/>
              </a:ext>
            </a:extLst>
          </p:cNvPr>
          <p:cNvSpPr>
            <a:spLocks noGrp="1"/>
          </p:cNvSpPr>
          <p:nvPr>
            <p:ph sz="half" idx="1"/>
          </p:nvPr>
        </p:nvSpPr>
        <p:spPr>
          <a:ln>
            <a:solidFill>
              <a:schemeClr val="tx1"/>
            </a:solidFill>
          </a:ln>
        </p:spPr>
        <p:txBody>
          <a:bodyPr>
            <a:normAutofit fontScale="92500" lnSpcReduction="10000"/>
          </a:bodyPr>
          <a:lstStyle/>
          <a:p>
            <a:pPr lvl="1">
              <a:lnSpc>
                <a:spcPct val="120000"/>
              </a:lnSpc>
              <a:spcBef>
                <a:spcPts val="0"/>
              </a:spcBef>
              <a:buClr>
                <a:srgbClr val="002945"/>
              </a:buClr>
              <a:buFont typeface="Wingdings" panose="05000000000000000000" pitchFamily="2" charset="2"/>
              <a:buChar char="§"/>
            </a:pPr>
            <a:r>
              <a:rPr lang="en-GB" sz="2600" dirty="0">
                <a:solidFill>
                  <a:srgbClr val="002945"/>
                </a:solidFill>
                <a:latin typeface="Arial" panose="020B0604020202020204" pitchFamily="34" charset="0"/>
                <a:cs typeface="Arial" panose="020B0604020202020204" pitchFamily="34" charset="0"/>
              </a:rPr>
              <a:t>Study was first launched on Citizen Space via NISCC in August 2025 we extended the closing date to secure wider response in October 2025. </a:t>
            </a:r>
          </a:p>
          <a:p>
            <a:pPr marL="800100" lvl="1" indent="-342900">
              <a:lnSpc>
                <a:spcPct val="120000"/>
              </a:lnSpc>
              <a:spcBef>
                <a:spcPts val="0"/>
              </a:spcBef>
              <a:buClr>
                <a:srgbClr val="002945"/>
              </a:buClr>
              <a:buFont typeface="Wingdings" panose="05000000000000000000" pitchFamily="2" charset="2"/>
              <a:buChar char="§"/>
            </a:pPr>
            <a:r>
              <a:rPr lang="en-GB" sz="2600" dirty="0">
                <a:solidFill>
                  <a:srgbClr val="002945"/>
                </a:solidFill>
                <a:latin typeface="Arial" panose="020B0604020202020204" pitchFamily="34" charset="0"/>
                <a:cs typeface="Arial" panose="020B0604020202020204" pitchFamily="34" charset="0"/>
              </a:rPr>
              <a:t>The survey was focusing on studies with time period 2020-2025 (completing or completed) </a:t>
            </a:r>
          </a:p>
          <a:p>
            <a:pPr marL="800100" lvl="1" indent="-342900">
              <a:lnSpc>
                <a:spcPct val="120000"/>
              </a:lnSpc>
              <a:spcBef>
                <a:spcPts val="0"/>
              </a:spcBef>
              <a:buClr>
                <a:srgbClr val="002945"/>
              </a:buClr>
              <a:buFont typeface="Wingdings" panose="05000000000000000000" pitchFamily="2" charset="2"/>
              <a:buChar char="§"/>
            </a:pPr>
            <a:r>
              <a:rPr lang="en-GB" sz="2600" b="1" dirty="0">
                <a:solidFill>
                  <a:srgbClr val="002945"/>
                </a:solidFill>
                <a:latin typeface="Arial" panose="020B0604020202020204" pitchFamily="34" charset="0"/>
                <a:cs typeface="Arial" panose="020B0604020202020204" pitchFamily="34" charset="0"/>
              </a:rPr>
              <a:t>34 responses </a:t>
            </a:r>
          </a:p>
          <a:p>
            <a:pPr marL="800100" lvl="1" indent="-342900">
              <a:lnSpc>
                <a:spcPct val="150000"/>
              </a:lnSpc>
              <a:spcBef>
                <a:spcPts val="0"/>
              </a:spcBef>
              <a:buClr>
                <a:srgbClr val="009CD8"/>
              </a:buClr>
              <a:buFont typeface="Wingdings" panose="05000000000000000000" pitchFamily="2" charset="2"/>
              <a:buChar char="§"/>
            </a:pPr>
            <a:endParaRPr lang="en-GB" sz="2000" dirty="0">
              <a:solidFill>
                <a:srgbClr val="002945"/>
              </a:solidFill>
              <a:latin typeface="Arial" panose="020B0604020202020204" pitchFamily="34" charset="0"/>
              <a:cs typeface="Arial" panose="020B0604020202020204" pitchFamily="34" charset="0"/>
            </a:endParaRPr>
          </a:p>
          <a:p>
            <a:endParaRPr lang="en-GB" b="1" dirty="0">
              <a:solidFill>
                <a:srgbClr val="00B0F0"/>
              </a:solidFill>
            </a:endParaRPr>
          </a:p>
        </p:txBody>
      </p:sp>
      <p:sp>
        <p:nvSpPr>
          <p:cNvPr id="4" name="Content Placeholder 3">
            <a:extLst>
              <a:ext uri="{FF2B5EF4-FFF2-40B4-BE49-F238E27FC236}">
                <a16:creationId xmlns:a16="http://schemas.microsoft.com/office/drawing/2014/main" id="{56CE7A12-B164-48C0-A0D9-AD9D359B82F3}"/>
              </a:ext>
            </a:extLst>
          </p:cNvPr>
          <p:cNvSpPr>
            <a:spLocks noGrp="1"/>
          </p:cNvSpPr>
          <p:nvPr>
            <p:ph sz="half" idx="2"/>
          </p:nvPr>
        </p:nvSpPr>
        <p:spPr>
          <a:ln>
            <a:solidFill>
              <a:schemeClr val="tx1"/>
            </a:solidFill>
          </a:ln>
        </p:spPr>
        <p:txBody>
          <a:bodyPr>
            <a:normAutofit fontScale="92500" lnSpcReduction="10000"/>
          </a:bodyPr>
          <a:lstStyle/>
          <a:p>
            <a:pPr marL="0" indent="0">
              <a:buNone/>
            </a:pPr>
            <a:r>
              <a:rPr lang="en-GB" b="1" dirty="0">
                <a:solidFill>
                  <a:srgbClr val="00B0F0"/>
                </a:solidFill>
              </a:rPr>
              <a:t>How did we share this survey? </a:t>
            </a:r>
            <a:endParaRPr lang="en-GB" dirty="0"/>
          </a:p>
          <a:p>
            <a:pPr>
              <a:lnSpc>
                <a:spcPct val="110000"/>
              </a:lnSpc>
              <a:buFont typeface="Wingdings" panose="05000000000000000000" pitchFamily="2" charset="2"/>
              <a:buChar char="§"/>
            </a:pPr>
            <a:r>
              <a:rPr lang="en-GB" sz="2600" dirty="0">
                <a:latin typeface="Arial" panose="020B0604020202020204" pitchFamily="34" charset="0"/>
                <a:cs typeface="Arial" panose="020B0604020202020204" pitchFamily="34" charset="0"/>
              </a:rPr>
              <a:t>Universities (QUB, UU and Open Universities) Heads of Research for wider dissemination and individual advisors.  </a:t>
            </a:r>
          </a:p>
          <a:p>
            <a:pPr>
              <a:lnSpc>
                <a:spcPct val="110000"/>
              </a:lnSpc>
              <a:buFont typeface="Wingdings" panose="05000000000000000000" pitchFamily="2" charset="2"/>
              <a:buChar char="§"/>
            </a:pPr>
            <a:r>
              <a:rPr lang="en-GB" sz="2600" dirty="0">
                <a:latin typeface="Arial" panose="020B0604020202020204" pitchFamily="34" charset="0"/>
                <a:cs typeface="Arial" panose="020B0604020202020204" pitchFamily="34" charset="0"/>
              </a:rPr>
              <a:t>PhD Sub group.</a:t>
            </a:r>
          </a:p>
          <a:p>
            <a:pPr>
              <a:lnSpc>
                <a:spcPct val="110000"/>
              </a:lnSpc>
              <a:buFont typeface="Wingdings" panose="05000000000000000000" pitchFamily="2" charset="2"/>
              <a:buChar char="§"/>
            </a:pPr>
            <a:r>
              <a:rPr lang="en-GB" sz="2600" dirty="0">
                <a:latin typeface="Arial" panose="020B0604020202020204" pitchFamily="34" charset="0"/>
                <a:cs typeface="Arial" panose="020B0604020202020204" pitchFamily="34" charset="0"/>
              </a:rPr>
              <a:t>Research Community </a:t>
            </a:r>
          </a:p>
          <a:p>
            <a:pPr>
              <a:lnSpc>
                <a:spcPct val="110000"/>
              </a:lnSpc>
              <a:buFont typeface="Wingdings" panose="05000000000000000000" pitchFamily="2" charset="2"/>
              <a:buChar char="§"/>
            </a:pPr>
            <a:r>
              <a:rPr lang="en-GB" sz="2600" dirty="0">
                <a:latin typeface="Arial" panose="020B0604020202020204" pitchFamily="34" charset="0"/>
                <a:cs typeface="Arial" panose="020B0604020202020204" pitchFamily="34" charset="0"/>
              </a:rPr>
              <a:t>Word of mouth and encouragement via PhD Students  </a:t>
            </a:r>
          </a:p>
          <a:p>
            <a:pPr marL="0" indent="0">
              <a:buNone/>
            </a:pPr>
            <a:endParaRPr lang="en-GB" dirty="0"/>
          </a:p>
        </p:txBody>
      </p:sp>
    </p:spTree>
    <p:extLst>
      <p:ext uri="{BB962C8B-B14F-4D97-AF65-F5344CB8AC3E}">
        <p14:creationId xmlns:p14="http://schemas.microsoft.com/office/powerpoint/2010/main" val="292404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8A6D3211-565B-4FEE-9C0E-CC45B6AA46D4}"/>
              </a:ext>
            </a:extLst>
          </p:cNvPr>
          <p:cNvSpPr txBox="1">
            <a:spLocks/>
          </p:cNvSpPr>
          <p:nvPr/>
        </p:nvSpPr>
        <p:spPr>
          <a:xfrm>
            <a:off x="494748" y="870323"/>
            <a:ext cx="11304988" cy="5148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GB" dirty="0">
              <a:solidFill>
                <a:srgbClr val="00294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F417ACB-02F8-4911-BB53-6D86878DBC5F}"/>
              </a:ext>
            </a:extLst>
          </p:cNvPr>
          <p:cNvSpPr>
            <a:spLocks noGrp="1"/>
          </p:cNvSpPr>
          <p:nvPr>
            <p:ph type="title"/>
          </p:nvPr>
        </p:nvSpPr>
        <p:spPr>
          <a:xfrm>
            <a:off x="838200" y="342236"/>
            <a:ext cx="9787467" cy="1325563"/>
          </a:xfrm>
          <a:ln>
            <a:noFill/>
          </a:ln>
        </p:spPr>
        <p:txBody>
          <a:bodyPr/>
          <a:lstStyle/>
          <a:p>
            <a:r>
              <a:rPr lang="en-GB" b="1" dirty="0">
                <a:solidFill>
                  <a:srgbClr val="009CD8"/>
                </a:solidFill>
                <a:latin typeface="Arial" panose="020B0604020202020204" pitchFamily="34" charset="0"/>
                <a:cs typeface="Arial" panose="020B0604020202020204" pitchFamily="34" charset="0"/>
              </a:rPr>
              <a:t>Responses </a:t>
            </a:r>
            <a:r>
              <a:rPr lang="en-GB" dirty="0"/>
              <a:t> </a:t>
            </a:r>
          </a:p>
        </p:txBody>
      </p:sp>
      <p:sp>
        <p:nvSpPr>
          <p:cNvPr id="3" name="Content Placeholder 2">
            <a:extLst>
              <a:ext uri="{FF2B5EF4-FFF2-40B4-BE49-F238E27FC236}">
                <a16:creationId xmlns:a16="http://schemas.microsoft.com/office/drawing/2014/main" id="{A0A495FD-6546-4068-9A84-C0B8FCD5B9A3}"/>
              </a:ext>
            </a:extLst>
          </p:cNvPr>
          <p:cNvSpPr>
            <a:spLocks noGrp="1"/>
          </p:cNvSpPr>
          <p:nvPr>
            <p:ph sz="half" idx="1"/>
          </p:nvPr>
        </p:nvSpPr>
        <p:spPr>
          <a:xfrm>
            <a:off x="838200" y="1825625"/>
            <a:ext cx="5181600" cy="4584700"/>
          </a:xfrm>
          <a:ln>
            <a:solidFill>
              <a:schemeClr val="tx1"/>
            </a:solidFill>
          </a:ln>
        </p:spPr>
        <p:txBody>
          <a:bodyPr>
            <a:normAutofit fontScale="62500" lnSpcReduction="20000"/>
          </a:bodyPr>
          <a:lstStyle/>
          <a:p>
            <a:pPr marL="457200" lvl="1" indent="0">
              <a:lnSpc>
                <a:spcPct val="150000"/>
              </a:lnSpc>
              <a:spcBef>
                <a:spcPts val="0"/>
              </a:spcBef>
              <a:buClr>
                <a:srgbClr val="009CD8"/>
              </a:buClr>
              <a:buNone/>
            </a:pPr>
            <a:r>
              <a:rPr lang="en-GB" sz="3200" b="1" dirty="0">
                <a:solidFill>
                  <a:srgbClr val="00B0F0"/>
                </a:solidFill>
                <a:latin typeface="Arial" panose="020B0604020202020204" pitchFamily="34" charset="0"/>
                <a:cs typeface="Arial" panose="020B0604020202020204" pitchFamily="34" charset="0"/>
              </a:rPr>
              <a:t>Academic University </a:t>
            </a:r>
          </a:p>
          <a:p>
            <a:pPr marL="800100" lvl="1" indent="-342900">
              <a:lnSpc>
                <a:spcPct val="150000"/>
              </a:lnSpc>
              <a:spcBef>
                <a:spcPts val="0"/>
              </a:spcBef>
              <a:buClr>
                <a:srgbClr val="002945"/>
              </a:buClr>
              <a:buFont typeface="Wingdings" panose="05000000000000000000" pitchFamily="2" charset="2"/>
              <a:buChar char="§"/>
            </a:pPr>
            <a:r>
              <a:rPr lang="en-GB" sz="3200" dirty="0">
                <a:solidFill>
                  <a:srgbClr val="002945"/>
                </a:solidFill>
                <a:latin typeface="Arial" panose="020B0604020202020204" pitchFamily="34" charset="0"/>
                <a:cs typeface="Arial" panose="020B0604020202020204" pitchFamily="34" charset="0"/>
              </a:rPr>
              <a:t>Majority were supported by QUB and  the remainder by UU including one person studying in Scotland.</a:t>
            </a:r>
          </a:p>
          <a:p>
            <a:pPr marL="800100" lvl="1" indent="-342900">
              <a:lnSpc>
                <a:spcPct val="150000"/>
              </a:lnSpc>
              <a:spcBef>
                <a:spcPts val="0"/>
              </a:spcBef>
              <a:buClr>
                <a:srgbClr val="009CD8"/>
              </a:buClr>
              <a:buFont typeface="Wingdings" panose="05000000000000000000" pitchFamily="2" charset="2"/>
              <a:buChar char="§"/>
            </a:pPr>
            <a:endParaRPr lang="en-GB" sz="3200" dirty="0">
              <a:solidFill>
                <a:srgbClr val="002945"/>
              </a:solidFill>
              <a:latin typeface="Arial" panose="020B0604020202020204" pitchFamily="34" charset="0"/>
              <a:cs typeface="Arial" panose="020B0604020202020204" pitchFamily="34" charset="0"/>
            </a:endParaRPr>
          </a:p>
          <a:p>
            <a:pPr marL="457200" lvl="1" indent="0">
              <a:lnSpc>
                <a:spcPct val="150000"/>
              </a:lnSpc>
              <a:spcBef>
                <a:spcPts val="0"/>
              </a:spcBef>
              <a:buClr>
                <a:srgbClr val="009CD8"/>
              </a:buClr>
              <a:buNone/>
            </a:pPr>
            <a:r>
              <a:rPr lang="en-GB" sz="3200" b="1" dirty="0">
                <a:solidFill>
                  <a:srgbClr val="00B0F0"/>
                </a:solidFill>
                <a:latin typeface="Arial" panose="020B0604020202020204" pitchFamily="34" charset="0"/>
                <a:cs typeface="Arial" panose="020B0604020202020204" pitchFamily="34" charset="0"/>
              </a:rPr>
              <a:t>Undertaking - Full time or part time</a:t>
            </a:r>
          </a:p>
          <a:p>
            <a:pPr lvl="1">
              <a:lnSpc>
                <a:spcPct val="150000"/>
              </a:lnSpc>
              <a:spcBef>
                <a:spcPts val="0"/>
              </a:spcBef>
              <a:buClr>
                <a:srgbClr val="002945"/>
              </a:buClr>
              <a:buFont typeface="Wingdings" panose="05000000000000000000" pitchFamily="2" charset="2"/>
              <a:buChar char="§"/>
            </a:pPr>
            <a:r>
              <a:rPr lang="en-GB" sz="3200" dirty="0">
                <a:latin typeface="Arial" panose="020B0604020202020204" pitchFamily="34" charset="0"/>
                <a:cs typeface="Arial" panose="020B0604020202020204" pitchFamily="34" charset="0"/>
              </a:rPr>
              <a:t>Of the 34 responses, whilst two did not reply, there was not a huge difference in numbers studying full time as part time – slightly more full time</a:t>
            </a:r>
          </a:p>
          <a:p>
            <a:pPr marL="800100" lvl="1" indent="-342900">
              <a:lnSpc>
                <a:spcPct val="150000"/>
              </a:lnSpc>
              <a:spcBef>
                <a:spcPts val="0"/>
              </a:spcBef>
              <a:buClr>
                <a:srgbClr val="009CD8"/>
              </a:buClr>
              <a:buFont typeface="Wingdings" panose="05000000000000000000" pitchFamily="2" charset="2"/>
              <a:buChar char="§"/>
            </a:pPr>
            <a:endParaRPr lang="en-GB" sz="2000" dirty="0">
              <a:solidFill>
                <a:srgbClr val="002945"/>
              </a:solidFill>
              <a:latin typeface="Arial" panose="020B0604020202020204" pitchFamily="34" charset="0"/>
              <a:cs typeface="Arial" panose="020B0604020202020204" pitchFamily="34" charset="0"/>
            </a:endParaRPr>
          </a:p>
          <a:p>
            <a:endParaRPr lang="en-GB" dirty="0"/>
          </a:p>
        </p:txBody>
      </p:sp>
      <p:sp>
        <p:nvSpPr>
          <p:cNvPr id="4" name="Content Placeholder 3">
            <a:extLst>
              <a:ext uri="{FF2B5EF4-FFF2-40B4-BE49-F238E27FC236}">
                <a16:creationId xmlns:a16="http://schemas.microsoft.com/office/drawing/2014/main" id="{56CE7A12-B164-48C0-A0D9-AD9D359B82F3}"/>
              </a:ext>
            </a:extLst>
          </p:cNvPr>
          <p:cNvSpPr>
            <a:spLocks noGrp="1"/>
          </p:cNvSpPr>
          <p:nvPr>
            <p:ph sz="half" idx="2"/>
          </p:nvPr>
        </p:nvSpPr>
        <p:spPr>
          <a:xfrm>
            <a:off x="6181655" y="1667799"/>
            <a:ext cx="5181600" cy="4351338"/>
          </a:xfrm>
          <a:ln>
            <a:noFill/>
          </a:ln>
        </p:spPr>
        <p:txBody>
          <a:bodyPr>
            <a:normAutofit fontScale="62500" lnSpcReduction="20000"/>
          </a:bodyPr>
          <a:lstStyle/>
          <a:p>
            <a:pPr marL="0" indent="0">
              <a:buNone/>
            </a:pPr>
            <a:endParaRPr lang="en-GB" dirty="0"/>
          </a:p>
          <a:p>
            <a:pPr marL="0" indent="0">
              <a:buNone/>
            </a:pPr>
            <a:endParaRPr lang="en-GB" dirty="0"/>
          </a:p>
        </p:txBody>
      </p:sp>
      <p:pic>
        <p:nvPicPr>
          <p:cNvPr id="9" name="Picture 8">
            <a:extLst>
              <a:ext uri="{FF2B5EF4-FFF2-40B4-BE49-F238E27FC236}">
                <a16:creationId xmlns:a16="http://schemas.microsoft.com/office/drawing/2014/main" id="{B11477B3-97D1-40ED-BAD3-A0AD36AA1BD7}"/>
              </a:ext>
            </a:extLst>
          </p:cNvPr>
          <p:cNvPicPr>
            <a:picLocks noChangeAspect="1"/>
          </p:cNvPicPr>
          <p:nvPr/>
        </p:nvPicPr>
        <p:blipFill>
          <a:blip r:embed="rId2"/>
          <a:stretch>
            <a:fillRect/>
          </a:stretch>
        </p:blipFill>
        <p:spPr>
          <a:xfrm>
            <a:off x="6224517" y="4260975"/>
            <a:ext cx="5095875" cy="1953756"/>
          </a:xfrm>
          <a:prstGeom prst="rect">
            <a:avLst/>
          </a:prstGeom>
        </p:spPr>
      </p:pic>
      <p:pic>
        <p:nvPicPr>
          <p:cNvPr id="11" name="Picture 10">
            <a:extLst>
              <a:ext uri="{FF2B5EF4-FFF2-40B4-BE49-F238E27FC236}">
                <a16:creationId xmlns:a16="http://schemas.microsoft.com/office/drawing/2014/main" id="{5F0B75DD-D373-4C73-A48F-BDA9C7F385AB}"/>
              </a:ext>
            </a:extLst>
          </p:cNvPr>
          <p:cNvPicPr>
            <a:picLocks noChangeAspect="1"/>
          </p:cNvPicPr>
          <p:nvPr/>
        </p:nvPicPr>
        <p:blipFill>
          <a:blip r:embed="rId3"/>
          <a:stretch>
            <a:fillRect/>
          </a:stretch>
        </p:blipFill>
        <p:spPr>
          <a:xfrm>
            <a:off x="6181655" y="2001671"/>
            <a:ext cx="5086420" cy="2162264"/>
          </a:xfrm>
          <a:prstGeom prst="rect">
            <a:avLst/>
          </a:prstGeom>
        </p:spPr>
      </p:pic>
    </p:spTree>
    <p:extLst>
      <p:ext uri="{BB962C8B-B14F-4D97-AF65-F5344CB8AC3E}">
        <p14:creationId xmlns:p14="http://schemas.microsoft.com/office/powerpoint/2010/main" val="63896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8A6D3211-565B-4FEE-9C0E-CC45B6AA46D4}"/>
              </a:ext>
            </a:extLst>
          </p:cNvPr>
          <p:cNvSpPr txBox="1">
            <a:spLocks/>
          </p:cNvSpPr>
          <p:nvPr/>
        </p:nvSpPr>
        <p:spPr>
          <a:xfrm>
            <a:off x="494748" y="870323"/>
            <a:ext cx="11304988" cy="5148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GB" dirty="0">
              <a:solidFill>
                <a:srgbClr val="00294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F417ACB-02F8-4911-BB53-6D86878DBC5F}"/>
              </a:ext>
            </a:extLst>
          </p:cNvPr>
          <p:cNvSpPr>
            <a:spLocks noGrp="1"/>
          </p:cNvSpPr>
          <p:nvPr>
            <p:ph type="title"/>
          </p:nvPr>
        </p:nvSpPr>
        <p:spPr>
          <a:xfrm>
            <a:off x="838200" y="342236"/>
            <a:ext cx="9787467" cy="1325563"/>
          </a:xfrm>
          <a:ln>
            <a:noFill/>
          </a:ln>
        </p:spPr>
        <p:txBody>
          <a:bodyPr/>
          <a:lstStyle/>
          <a:p>
            <a:r>
              <a:rPr lang="en-GB" b="1" dirty="0">
                <a:solidFill>
                  <a:srgbClr val="009CD8"/>
                </a:solidFill>
                <a:latin typeface="Arial" panose="020B0604020202020204" pitchFamily="34" charset="0"/>
                <a:cs typeface="Arial" panose="020B0604020202020204" pitchFamily="34" charset="0"/>
              </a:rPr>
              <a:t>Responses </a:t>
            </a:r>
            <a:r>
              <a:rPr lang="en-GB" dirty="0"/>
              <a:t> </a:t>
            </a:r>
          </a:p>
        </p:txBody>
      </p:sp>
      <p:sp>
        <p:nvSpPr>
          <p:cNvPr id="3" name="Content Placeholder 2">
            <a:extLst>
              <a:ext uri="{FF2B5EF4-FFF2-40B4-BE49-F238E27FC236}">
                <a16:creationId xmlns:a16="http://schemas.microsoft.com/office/drawing/2014/main" id="{A0A495FD-6546-4068-9A84-C0B8FCD5B9A3}"/>
              </a:ext>
            </a:extLst>
          </p:cNvPr>
          <p:cNvSpPr>
            <a:spLocks noGrp="1"/>
          </p:cNvSpPr>
          <p:nvPr>
            <p:ph sz="half" idx="1"/>
          </p:nvPr>
        </p:nvSpPr>
        <p:spPr>
          <a:xfrm>
            <a:off x="838200" y="1825625"/>
            <a:ext cx="5181600" cy="4584700"/>
          </a:xfrm>
          <a:ln>
            <a:solidFill>
              <a:schemeClr val="tx1"/>
            </a:solidFill>
          </a:ln>
        </p:spPr>
        <p:txBody>
          <a:bodyPr>
            <a:normAutofit fontScale="62500" lnSpcReduction="20000"/>
          </a:bodyPr>
          <a:lstStyle/>
          <a:p>
            <a:pPr marL="457200" lvl="1" indent="0">
              <a:lnSpc>
                <a:spcPct val="150000"/>
              </a:lnSpc>
              <a:spcBef>
                <a:spcPts val="0"/>
              </a:spcBef>
              <a:buClr>
                <a:srgbClr val="009CD8"/>
              </a:buClr>
              <a:buNone/>
            </a:pPr>
            <a:r>
              <a:rPr lang="en-GB" sz="3200" b="1" dirty="0">
                <a:solidFill>
                  <a:srgbClr val="00B0F0"/>
                </a:solidFill>
                <a:latin typeface="Arial" panose="020B0604020202020204" pitchFamily="34" charset="0"/>
                <a:cs typeface="Arial" panose="020B0604020202020204" pitchFamily="34" charset="0"/>
              </a:rPr>
              <a:t>Stage of completion </a:t>
            </a:r>
          </a:p>
          <a:p>
            <a:pPr marL="800100" lvl="1" indent="-342900">
              <a:lnSpc>
                <a:spcPct val="150000"/>
              </a:lnSpc>
              <a:spcBef>
                <a:spcPts val="0"/>
              </a:spcBef>
              <a:buClr>
                <a:srgbClr val="002945"/>
              </a:buClr>
              <a:buFont typeface="Wingdings" panose="05000000000000000000" pitchFamily="2" charset="2"/>
              <a:buChar char="§"/>
            </a:pPr>
            <a:r>
              <a:rPr lang="en-GB" sz="3200" dirty="0">
                <a:solidFill>
                  <a:srgbClr val="002945"/>
                </a:solidFill>
                <a:latin typeface="Arial" panose="020B0604020202020204" pitchFamily="34" charset="0"/>
                <a:cs typeface="Arial" panose="020B0604020202020204" pitchFamily="34" charset="0"/>
              </a:rPr>
              <a:t>Almost one third (11) had recently completed with a further 8 (23.5%) in the end stage of their studies. The remainder are early – mid stage.</a:t>
            </a:r>
          </a:p>
          <a:p>
            <a:pPr marL="800100" lvl="1" indent="-342900">
              <a:lnSpc>
                <a:spcPct val="150000"/>
              </a:lnSpc>
              <a:spcBef>
                <a:spcPts val="0"/>
              </a:spcBef>
              <a:buClr>
                <a:srgbClr val="009CD8"/>
              </a:buClr>
              <a:buFont typeface="Wingdings" panose="05000000000000000000" pitchFamily="2" charset="2"/>
              <a:buChar char="§"/>
            </a:pPr>
            <a:endParaRPr lang="en-GB" sz="3200" dirty="0">
              <a:solidFill>
                <a:srgbClr val="002945"/>
              </a:solidFill>
              <a:latin typeface="Arial" panose="020B0604020202020204" pitchFamily="34" charset="0"/>
              <a:cs typeface="Arial" panose="020B0604020202020204" pitchFamily="34" charset="0"/>
            </a:endParaRPr>
          </a:p>
          <a:p>
            <a:pPr marL="457200" lvl="1" indent="0">
              <a:lnSpc>
                <a:spcPct val="150000"/>
              </a:lnSpc>
              <a:spcBef>
                <a:spcPts val="0"/>
              </a:spcBef>
              <a:buClr>
                <a:srgbClr val="009CD8"/>
              </a:buClr>
              <a:buNone/>
            </a:pPr>
            <a:r>
              <a:rPr lang="en-GB" sz="3200" b="1" dirty="0">
                <a:solidFill>
                  <a:srgbClr val="00B0F0"/>
                </a:solidFill>
                <a:latin typeface="Arial" panose="020B0604020202020204" pitchFamily="34" charset="0"/>
                <a:cs typeface="Arial" panose="020B0604020202020204" pitchFamily="34" charset="0"/>
              </a:rPr>
              <a:t>Job banding or grade at stage of commencement of studies </a:t>
            </a:r>
          </a:p>
          <a:p>
            <a:pPr marL="800100" lvl="1" indent="-342900">
              <a:lnSpc>
                <a:spcPct val="150000"/>
              </a:lnSpc>
              <a:spcBef>
                <a:spcPts val="0"/>
              </a:spcBef>
              <a:buClr>
                <a:srgbClr val="009CD8"/>
              </a:buClr>
              <a:buFont typeface="Wingdings" panose="05000000000000000000" pitchFamily="2" charset="2"/>
              <a:buChar char="§"/>
            </a:pPr>
            <a:r>
              <a:rPr lang="en-GB" sz="3400" dirty="0">
                <a:solidFill>
                  <a:srgbClr val="002945"/>
                </a:solidFill>
                <a:latin typeface="Arial" panose="020B0604020202020204" pitchFamily="34" charset="0"/>
                <a:cs typeface="Arial" panose="020B0604020202020204" pitchFamily="34" charset="0"/>
              </a:rPr>
              <a:t>Band 6 and Band 7 accounted for 22 (64.7%  of responses</a:t>
            </a:r>
          </a:p>
          <a:p>
            <a:pPr marL="800100" lvl="1" indent="-342900">
              <a:lnSpc>
                <a:spcPct val="150000"/>
              </a:lnSpc>
              <a:spcBef>
                <a:spcPts val="0"/>
              </a:spcBef>
              <a:buClr>
                <a:srgbClr val="009CD8"/>
              </a:buClr>
              <a:buFont typeface="Wingdings" panose="05000000000000000000" pitchFamily="2" charset="2"/>
              <a:buChar char="§"/>
            </a:pPr>
            <a:r>
              <a:rPr lang="en-GB" sz="3400" dirty="0">
                <a:solidFill>
                  <a:srgbClr val="002945"/>
                </a:solidFill>
                <a:latin typeface="Arial" panose="020B0604020202020204" pitchFamily="34" charset="0"/>
                <a:cs typeface="Arial" panose="020B0604020202020204" pitchFamily="34" charset="0"/>
              </a:rPr>
              <a:t>Band 8 A or above 12 ( 35.2%)</a:t>
            </a:r>
          </a:p>
          <a:p>
            <a:endParaRPr lang="en-GB" dirty="0"/>
          </a:p>
        </p:txBody>
      </p:sp>
      <p:sp>
        <p:nvSpPr>
          <p:cNvPr id="4" name="Content Placeholder 3">
            <a:extLst>
              <a:ext uri="{FF2B5EF4-FFF2-40B4-BE49-F238E27FC236}">
                <a16:creationId xmlns:a16="http://schemas.microsoft.com/office/drawing/2014/main" id="{56CE7A12-B164-48C0-A0D9-AD9D359B82F3}"/>
              </a:ext>
            </a:extLst>
          </p:cNvPr>
          <p:cNvSpPr>
            <a:spLocks noGrp="1"/>
          </p:cNvSpPr>
          <p:nvPr>
            <p:ph sz="half" idx="2"/>
          </p:nvPr>
        </p:nvSpPr>
        <p:spPr>
          <a:xfrm>
            <a:off x="6219825" y="1609725"/>
            <a:ext cx="5143430" cy="4409412"/>
          </a:xfrm>
          <a:ln>
            <a:noFill/>
          </a:ln>
        </p:spPr>
        <p:txBody>
          <a:bodyPr>
            <a:normAutofit fontScale="62500" lnSpcReduction="20000"/>
          </a:bodyPr>
          <a:lstStyle/>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45385798-B266-4E2D-8C51-7C2D32F25BA6}"/>
              </a:ext>
            </a:extLst>
          </p:cNvPr>
          <p:cNvPicPr>
            <a:picLocks noChangeAspect="1"/>
          </p:cNvPicPr>
          <p:nvPr/>
        </p:nvPicPr>
        <p:blipFill>
          <a:blip r:embed="rId2"/>
          <a:stretch>
            <a:fillRect/>
          </a:stretch>
        </p:blipFill>
        <p:spPr>
          <a:xfrm>
            <a:off x="6172202" y="1881080"/>
            <a:ext cx="5143430" cy="2373204"/>
          </a:xfrm>
          <a:prstGeom prst="rect">
            <a:avLst/>
          </a:prstGeom>
        </p:spPr>
      </p:pic>
      <p:pic>
        <p:nvPicPr>
          <p:cNvPr id="12" name="Picture 11">
            <a:extLst>
              <a:ext uri="{FF2B5EF4-FFF2-40B4-BE49-F238E27FC236}">
                <a16:creationId xmlns:a16="http://schemas.microsoft.com/office/drawing/2014/main" id="{0DC164CA-7641-4CFB-8E39-0DC5E85FAFC5}"/>
              </a:ext>
            </a:extLst>
          </p:cNvPr>
          <p:cNvPicPr>
            <a:picLocks noChangeAspect="1"/>
          </p:cNvPicPr>
          <p:nvPr/>
        </p:nvPicPr>
        <p:blipFill>
          <a:blip r:embed="rId3"/>
          <a:stretch>
            <a:fillRect/>
          </a:stretch>
        </p:blipFill>
        <p:spPr>
          <a:xfrm>
            <a:off x="6147174" y="4077015"/>
            <a:ext cx="5168458" cy="2561069"/>
          </a:xfrm>
          <a:prstGeom prst="rect">
            <a:avLst/>
          </a:prstGeom>
        </p:spPr>
      </p:pic>
    </p:spTree>
    <p:extLst>
      <p:ext uri="{BB962C8B-B14F-4D97-AF65-F5344CB8AC3E}">
        <p14:creationId xmlns:p14="http://schemas.microsoft.com/office/powerpoint/2010/main" val="317419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8A6D3211-565B-4FEE-9C0E-CC45B6AA46D4}"/>
              </a:ext>
            </a:extLst>
          </p:cNvPr>
          <p:cNvSpPr txBox="1">
            <a:spLocks/>
          </p:cNvSpPr>
          <p:nvPr/>
        </p:nvSpPr>
        <p:spPr>
          <a:xfrm>
            <a:off x="443506" y="885016"/>
            <a:ext cx="11304988" cy="5148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GB" dirty="0">
              <a:solidFill>
                <a:srgbClr val="00294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F417ACB-02F8-4911-BB53-6D86878DBC5F}"/>
              </a:ext>
            </a:extLst>
          </p:cNvPr>
          <p:cNvSpPr>
            <a:spLocks noGrp="1"/>
          </p:cNvSpPr>
          <p:nvPr>
            <p:ph type="title"/>
          </p:nvPr>
        </p:nvSpPr>
        <p:spPr>
          <a:xfrm>
            <a:off x="838200" y="342236"/>
            <a:ext cx="9787467" cy="1325563"/>
          </a:xfrm>
          <a:ln>
            <a:noFill/>
          </a:ln>
        </p:spPr>
        <p:txBody>
          <a:bodyPr/>
          <a:lstStyle/>
          <a:p>
            <a:r>
              <a:rPr lang="en-GB" b="1" dirty="0">
                <a:solidFill>
                  <a:srgbClr val="009CD8"/>
                </a:solidFill>
                <a:latin typeface="Arial" panose="020B0604020202020204" pitchFamily="34" charset="0"/>
                <a:cs typeface="Arial" panose="020B0604020202020204" pitchFamily="34" charset="0"/>
              </a:rPr>
              <a:t>Funding sources</a:t>
            </a:r>
            <a:r>
              <a:rPr lang="en-GB" dirty="0"/>
              <a:t> </a:t>
            </a:r>
          </a:p>
        </p:txBody>
      </p:sp>
      <p:sp>
        <p:nvSpPr>
          <p:cNvPr id="3" name="Content Placeholder 2">
            <a:extLst>
              <a:ext uri="{FF2B5EF4-FFF2-40B4-BE49-F238E27FC236}">
                <a16:creationId xmlns:a16="http://schemas.microsoft.com/office/drawing/2014/main" id="{A0A495FD-6546-4068-9A84-C0B8FCD5B9A3}"/>
              </a:ext>
            </a:extLst>
          </p:cNvPr>
          <p:cNvSpPr>
            <a:spLocks noGrp="1"/>
          </p:cNvSpPr>
          <p:nvPr>
            <p:ph sz="half" idx="1"/>
          </p:nvPr>
        </p:nvSpPr>
        <p:spPr>
          <a:xfrm>
            <a:off x="838200" y="1825625"/>
            <a:ext cx="5181600" cy="3517900"/>
          </a:xfrm>
          <a:ln>
            <a:solidFill>
              <a:schemeClr val="tx1"/>
            </a:solidFill>
          </a:ln>
        </p:spPr>
        <p:txBody>
          <a:bodyPr>
            <a:normAutofit/>
          </a:bodyPr>
          <a:lstStyle/>
          <a:p>
            <a:pPr marL="800100" lvl="1" indent="-342900">
              <a:lnSpc>
                <a:spcPct val="120000"/>
              </a:lnSpc>
              <a:spcBef>
                <a:spcPts val="0"/>
              </a:spcBef>
              <a:buClr>
                <a:srgbClr val="002945"/>
              </a:buClr>
              <a:buFont typeface="Wingdings" panose="05000000000000000000" pitchFamily="2" charset="2"/>
              <a:buChar char="§"/>
            </a:pPr>
            <a:r>
              <a:rPr lang="en-GB" sz="2000" dirty="0">
                <a:solidFill>
                  <a:srgbClr val="002945"/>
                </a:solidFill>
                <a:latin typeface="Arial" panose="020B0604020202020204" pitchFamily="34" charset="0"/>
                <a:cs typeface="Arial" panose="020B0604020202020204" pitchFamily="34" charset="0"/>
              </a:rPr>
              <a:t>The two main funders were employers (13)* and the Department of the Economy (DfE) (10)</a:t>
            </a:r>
          </a:p>
          <a:p>
            <a:pPr marL="800100" lvl="1" indent="-342900">
              <a:lnSpc>
                <a:spcPct val="120000"/>
              </a:lnSpc>
              <a:spcBef>
                <a:spcPts val="0"/>
              </a:spcBef>
              <a:buClr>
                <a:srgbClr val="002945"/>
              </a:buClr>
              <a:buFont typeface="Wingdings" panose="05000000000000000000" pitchFamily="2" charset="2"/>
              <a:buChar char="§"/>
            </a:pPr>
            <a:r>
              <a:rPr lang="en-GB" sz="2000" dirty="0">
                <a:solidFill>
                  <a:srgbClr val="002945"/>
                </a:solidFill>
                <a:latin typeface="Arial" panose="020B0604020202020204" pitchFamily="34" charset="0"/>
                <a:cs typeface="Arial" panose="020B0604020202020204" pitchFamily="34" charset="0"/>
              </a:rPr>
              <a:t>Five, were self funders three of which suggested that they got some funding from employer or DfE</a:t>
            </a:r>
          </a:p>
          <a:p>
            <a:pPr marL="800100" lvl="1" indent="-342900">
              <a:lnSpc>
                <a:spcPct val="120000"/>
              </a:lnSpc>
              <a:spcBef>
                <a:spcPts val="0"/>
              </a:spcBef>
              <a:buClr>
                <a:srgbClr val="002945"/>
              </a:buClr>
              <a:buFont typeface="Wingdings" panose="05000000000000000000" pitchFamily="2" charset="2"/>
              <a:buChar char="§"/>
            </a:pPr>
            <a:r>
              <a:rPr lang="en-GB" sz="2000" dirty="0">
                <a:solidFill>
                  <a:srgbClr val="002945"/>
                </a:solidFill>
                <a:latin typeface="Arial" panose="020B0604020202020204" pitchFamily="34" charset="0"/>
                <a:cs typeface="Arial" panose="020B0604020202020204" pitchFamily="34" charset="0"/>
              </a:rPr>
              <a:t>Other sources were charity and a  special programme and the NI and N East Doctoral Training Partnership  </a:t>
            </a:r>
          </a:p>
          <a:p>
            <a:pPr marL="800100" lvl="1" indent="-342900">
              <a:lnSpc>
                <a:spcPct val="150000"/>
              </a:lnSpc>
              <a:spcBef>
                <a:spcPts val="0"/>
              </a:spcBef>
              <a:buClr>
                <a:srgbClr val="009CD8"/>
              </a:buClr>
              <a:buFont typeface="Wingdings" panose="05000000000000000000" pitchFamily="2" charset="2"/>
              <a:buChar char="§"/>
            </a:pPr>
            <a:endParaRPr lang="en-GB" sz="2000" dirty="0">
              <a:solidFill>
                <a:srgbClr val="002945"/>
              </a:solidFill>
              <a:latin typeface="Arial" panose="020B0604020202020204" pitchFamily="34" charset="0"/>
              <a:cs typeface="Arial" panose="020B0604020202020204" pitchFamily="34" charset="0"/>
            </a:endParaRPr>
          </a:p>
          <a:p>
            <a:pPr marL="800100" lvl="1" indent="-342900">
              <a:lnSpc>
                <a:spcPct val="150000"/>
              </a:lnSpc>
              <a:spcBef>
                <a:spcPts val="0"/>
              </a:spcBef>
              <a:buClr>
                <a:srgbClr val="009CD8"/>
              </a:buClr>
              <a:buFont typeface="Wingdings" panose="05000000000000000000" pitchFamily="2" charset="2"/>
              <a:buChar char="§"/>
            </a:pPr>
            <a:endParaRPr lang="en-GB" sz="2000" dirty="0">
              <a:solidFill>
                <a:srgbClr val="002945"/>
              </a:solidFill>
              <a:latin typeface="Arial" panose="020B0604020202020204" pitchFamily="34" charset="0"/>
              <a:cs typeface="Arial" panose="020B0604020202020204" pitchFamily="34" charset="0"/>
            </a:endParaRPr>
          </a:p>
          <a:p>
            <a:endParaRPr lang="en-GB" dirty="0"/>
          </a:p>
        </p:txBody>
      </p:sp>
      <p:pic>
        <p:nvPicPr>
          <p:cNvPr id="5" name="Picture 4">
            <a:extLst>
              <a:ext uri="{FF2B5EF4-FFF2-40B4-BE49-F238E27FC236}">
                <a16:creationId xmlns:a16="http://schemas.microsoft.com/office/drawing/2014/main" id="{E51287C2-75EB-4FB0-9B66-B35CE4F3A1A1}"/>
              </a:ext>
            </a:extLst>
          </p:cNvPr>
          <p:cNvPicPr>
            <a:picLocks noChangeAspect="1"/>
          </p:cNvPicPr>
          <p:nvPr/>
        </p:nvPicPr>
        <p:blipFill>
          <a:blip r:embed="rId2"/>
          <a:stretch>
            <a:fillRect/>
          </a:stretch>
        </p:blipFill>
        <p:spPr>
          <a:xfrm>
            <a:off x="6261818" y="1911350"/>
            <a:ext cx="5295900" cy="3346450"/>
          </a:xfrm>
          <a:prstGeom prst="rect">
            <a:avLst/>
          </a:prstGeom>
        </p:spPr>
      </p:pic>
      <p:sp>
        <p:nvSpPr>
          <p:cNvPr id="7" name="Rectangle 6">
            <a:extLst>
              <a:ext uri="{FF2B5EF4-FFF2-40B4-BE49-F238E27FC236}">
                <a16:creationId xmlns:a16="http://schemas.microsoft.com/office/drawing/2014/main" id="{3529BD2F-F9D0-4A2E-9DAB-8D18B8E66A62}"/>
              </a:ext>
            </a:extLst>
          </p:cNvPr>
          <p:cNvSpPr/>
          <p:nvPr/>
        </p:nvSpPr>
        <p:spPr>
          <a:xfrm>
            <a:off x="2055171" y="5395260"/>
            <a:ext cx="8755704" cy="1323439"/>
          </a:xfrm>
          <a:prstGeom prst="rect">
            <a:avLst/>
          </a:prstGeom>
        </p:spPr>
        <p:txBody>
          <a:bodyPr wrap="square">
            <a:spAutoFit/>
          </a:bodyPr>
          <a:lstStyle/>
          <a:p>
            <a:pPr algn="ctr"/>
            <a:r>
              <a:rPr lang="en-GB" sz="1600" dirty="0">
                <a:solidFill>
                  <a:srgbClr val="00B0F0"/>
                </a:solidFill>
                <a:latin typeface="Arial" panose="020B0604020202020204" pitchFamily="34" charset="0"/>
                <a:cs typeface="Arial" panose="020B0604020202020204" pitchFamily="34" charset="0"/>
              </a:rPr>
              <a:t>Where the subject of PhD was already outlined by supervisors this offered via QUB specialist  areas – technology and sexual health </a:t>
            </a:r>
          </a:p>
          <a:p>
            <a:pPr algn="ctr"/>
            <a:r>
              <a:rPr lang="en-GB" sz="1600" dirty="0">
                <a:solidFill>
                  <a:srgbClr val="00B0F0"/>
                </a:solidFill>
                <a:latin typeface="Arial" panose="020B0604020202020204" pitchFamily="34" charset="0"/>
                <a:cs typeface="Arial" panose="020B0604020202020204" pitchFamily="34" charset="0"/>
              </a:rPr>
              <a:t>(no employer funding required).</a:t>
            </a:r>
          </a:p>
          <a:p>
            <a:pPr algn="ctr"/>
            <a:r>
              <a:rPr lang="en-GB" sz="1600" dirty="0">
                <a:solidFill>
                  <a:schemeClr val="accent5"/>
                </a:solidFill>
                <a:latin typeface="Arial" panose="020B0604020202020204" pitchFamily="34" charset="0"/>
                <a:cs typeface="Arial" panose="020B0604020202020204" pitchFamily="34" charset="0"/>
              </a:rPr>
              <a:t>*Diverse range of employers - Trusts account for 7 students across 3 Trusts</a:t>
            </a:r>
          </a:p>
          <a:p>
            <a:pPr algn="ctr"/>
            <a:r>
              <a:rPr lang="en-GB" sz="1600" dirty="0">
                <a:solidFill>
                  <a:srgbClr val="00B050"/>
                </a:solidFill>
                <a:latin typeface="Arial" panose="020B0604020202020204" pitchFamily="34" charset="0"/>
                <a:cs typeface="Arial" panose="020B0604020202020204" pitchFamily="34" charset="0"/>
              </a:rPr>
              <a:t>More formalised advertisement and selection processes by employers is limited </a:t>
            </a:r>
          </a:p>
        </p:txBody>
      </p:sp>
    </p:spTree>
    <p:extLst>
      <p:ext uri="{BB962C8B-B14F-4D97-AF65-F5344CB8AC3E}">
        <p14:creationId xmlns:p14="http://schemas.microsoft.com/office/powerpoint/2010/main" val="43820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8A6D3211-565B-4FEE-9C0E-CC45B6AA46D4}"/>
              </a:ext>
            </a:extLst>
          </p:cNvPr>
          <p:cNvSpPr txBox="1">
            <a:spLocks/>
          </p:cNvSpPr>
          <p:nvPr/>
        </p:nvSpPr>
        <p:spPr>
          <a:xfrm>
            <a:off x="494748" y="870323"/>
            <a:ext cx="11304988" cy="5148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GB" dirty="0">
              <a:solidFill>
                <a:srgbClr val="00294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F417ACB-02F8-4911-BB53-6D86878DBC5F}"/>
              </a:ext>
            </a:extLst>
          </p:cNvPr>
          <p:cNvSpPr>
            <a:spLocks noGrp="1"/>
          </p:cNvSpPr>
          <p:nvPr>
            <p:ph type="title"/>
          </p:nvPr>
        </p:nvSpPr>
        <p:spPr>
          <a:xfrm>
            <a:off x="838200" y="342236"/>
            <a:ext cx="10363200" cy="1325563"/>
          </a:xfrm>
          <a:ln>
            <a:noFill/>
          </a:ln>
        </p:spPr>
        <p:txBody>
          <a:bodyPr>
            <a:normAutofit/>
          </a:bodyPr>
          <a:lstStyle/>
          <a:p>
            <a:r>
              <a:rPr lang="en-GB" b="1" dirty="0">
                <a:solidFill>
                  <a:srgbClr val="009CD8"/>
                </a:solidFill>
                <a:latin typeface="Arial" panose="020B0604020202020204" pitchFamily="34" charset="0"/>
                <a:cs typeface="Arial" panose="020B0604020202020204" pitchFamily="34" charset="0"/>
              </a:rPr>
              <a:t>Additional supports from employers </a:t>
            </a:r>
            <a:endParaRPr lang="en-GB" dirty="0"/>
          </a:p>
        </p:txBody>
      </p:sp>
      <p:sp>
        <p:nvSpPr>
          <p:cNvPr id="3" name="Content Placeholder 2">
            <a:extLst>
              <a:ext uri="{FF2B5EF4-FFF2-40B4-BE49-F238E27FC236}">
                <a16:creationId xmlns:a16="http://schemas.microsoft.com/office/drawing/2014/main" id="{A0A495FD-6546-4068-9A84-C0B8FCD5B9A3}"/>
              </a:ext>
            </a:extLst>
          </p:cNvPr>
          <p:cNvSpPr>
            <a:spLocks noGrp="1"/>
          </p:cNvSpPr>
          <p:nvPr>
            <p:ph sz="half" idx="1"/>
          </p:nvPr>
        </p:nvSpPr>
        <p:spPr>
          <a:xfrm>
            <a:off x="838199" y="1797148"/>
            <a:ext cx="5802205" cy="4470301"/>
          </a:xfrm>
          <a:ln>
            <a:solidFill>
              <a:schemeClr val="tx1"/>
            </a:solidFill>
          </a:ln>
        </p:spPr>
        <p:txBody>
          <a:bodyPr>
            <a:normAutofit fontScale="70000" lnSpcReduction="20000"/>
          </a:bodyPr>
          <a:lstStyle/>
          <a:p>
            <a:pPr marL="457200" lvl="1" indent="0">
              <a:lnSpc>
                <a:spcPct val="150000"/>
              </a:lnSpc>
              <a:spcBef>
                <a:spcPts val="0"/>
              </a:spcBef>
              <a:buClr>
                <a:srgbClr val="009CD8"/>
              </a:buClr>
              <a:buNone/>
            </a:pPr>
            <a:r>
              <a:rPr lang="en-GB" sz="3300" b="1" dirty="0">
                <a:solidFill>
                  <a:srgbClr val="009CD8"/>
                </a:solidFill>
                <a:latin typeface="Arial" panose="020B0604020202020204" pitchFamily="34" charset="0"/>
                <a:cs typeface="Arial" panose="020B0604020202020204" pitchFamily="34" charset="0"/>
              </a:rPr>
              <a:t>Comments by responders: </a:t>
            </a:r>
          </a:p>
          <a:p>
            <a:pPr marL="800100" lvl="1" indent="-342900">
              <a:lnSpc>
                <a:spcPct val="150000"/>
              </a:lnSpc>
              <a:spcBef>
                <a:spcPts val="0"/>
              </a:spcBef>
              <a:buClr>
                <a:srgbClr val="002945"/>
              </a:buClr>
              <a:buFont typeface="Wingdings" panose="05000000000000000000" pitchFamily="2" charset="2"/>
              <a:buChar char="§"/>
            </a:pPr>
            <a:r>
              <a:rPr lang="en-GB" sz="2600" dirty="0">
                <a:latin typeface="Arial" panose="020B0604020202020204" pitchFamily="34" charset="0"/>
                <a:cs typeface="Arial" panose="020B0604020202020204" pitchFamily="34" charset="0"/>
              </a:rPr>
              <a:t>Attendance at taught modules (but thesis is completed in own time).</a:t>
            </a:r>
          </a:p>
          <a:p>
            <a:pPr marL="800100" lvl="1" indent="-342900">
              <a:lnSpc>
                <a:spcPct val="150000"/>
              </a:lnSpc>
              <a:spcBef>
                <a:spcPts val="0"/>
              </a:spcBef>
              <a:buClr>
                <a:srgbClr val="002945"/>
              </a:buClr>
              <a:buFont typeface="Wingdings" panose="05000000000000000000" pitchFamily="2" charset="2"/>
              <a:buChar char="§"/>
            </a:pPr>
            <a:r>
              <a:rPr lang="en-GB" sz="2600" dirty="0">
                <a:latin typeface="Arial" panose="020B0604020202020204" pitchFamily="34" charset="0"/>
                <a:cs typeface="Arial" panose="020B0604020202020204" pitchFamily="34" charset="0"/>
              </a:rPr>
              <a:t>I receive regular protected study time as my management structure is extremely supportive. </a:t>
            </a:r>
          </a:p>
          <a:p>
            <a:pPr marL="800100" lvl="1" indent="-342900">
              <a:lnSpc>
                <a:spcPct val="150000"/>
              </a:lnSpc>
              <a:spcBef>
                <a:spcPts val="0"/>
              </a:spcBef>
              <a:buClr>
                <a:srgbClr val="002945"/>
              </a:buClr>
              <a:buFont typeface="Wingdings" panose="05000000000000000000" pitchFamily="2" charset="2"/>
              <a:buChar char="§"/>
            </a:pPr>
            <a:r>
              <a:rPr lang="en-GB" sz="2600" dirty="0">
                <a:latin typeface="Arial" panose="020B0604020202020204" pitchFamily="34" charset="0"/>
                <a:cs typeface="Arial" panose="020B0604020202020204" pitchFamily="34" charset="0"/>
              </a:rPr>
              <a:t>Research is associated with my post - First 2 years of fee paid by DoH potentially support from own employer to complete. </a:t>
            </a:r>
          </a:p>
          <a:p>
            <a:pPr marL="800100" lvl="1" indent="-342900">
              <a:lnSpc>
                <a:spcPct val="150000"/>
              </a:lnSpc>
              <a:spcBef>
                <a:spcPts val="0"/>
              </a:spcBef>
              <a:buClr>
                <a:srgbClr val="002945"/>
              </a:buClr>
              <a:buFont typeface="Wingdings" panose="05000000000000000000" pitchFamily="2" charset="2"/>
              <a:buChar char="§"/>
            </a:pPr>
            <a:r>
              <a:rPr lang="en-GB" sz="2600" dirty="0">
                <a:latin typeface="Arial" panose="020B0604020202020204" pitchFamily="34" charset="0"/>
                <a:cs typeface="Arial" panose="020B0604020202020204" pitchFamily="34" charset="0"/>
              </a:rPr>
              <a:t>Time to attend 8 modules from Thursday to Saturday.</a:t>
            </a:r>
          </a:p>
          <a:p>
            <a:pPr marL="800100" lvl="1" indent="-342900">
              <a:lnSpc>
                <a:spcPct val="150000"/>
              </a:lnSpc>
              <a:spcBef>
                <a:spcPts val="0"/>
              </a:spcBef>
              <a:buClr>
                <a:srgbClr val="002945"/>
              </a:buClr>
              <a:buFont typeface="Wingdings" panose="05000000000000000000" pitchFamily="2" charset="2"/>
              <a:buChar char="§"/>
            </a:pPr>
            <a:r>
              <a:rPr lang="en-GB" sz="2600" dirty="0">
                <a:latin typeface="Arial" panose="020B0604020202020204" pitchFamily="34" charset="0"/>
                <a:cs typeface="Arial" panose="020B0604020202020204" pitchFamily="34" charset="0"/>
              </a:rPr>
              <a:t>5 days 4 designated study days per year.</a:t>
            </a:r>
          </a:p>
          <a:p>
            <a:pPr marL="800100" lvl="1" indent="-342900">
              <a:lnSpc>
                <a:spcPct val="150000"/>
              </a:lnSpc>
              <a:spcBef>
                <a:spcPts val="0"/>
              </a:spcBef>
              <a:buClr>
                <a:srgbClr val="002945"/>
              </a:buClr>
              <a:buFont typeface="Wingdings" panose="05000000000000000000" pitchFamily="2" charset="2"/>
              <a:buChar char="§"/>
            </a:pPr>
            <a:r>
              <a:rPr lang="en-GB" sz="2600" dirty="0">
                <a:latin typeface="Arial" panose="020B0604020202020204" pitchFamily="34" charset="0"/>
                <a:cs typeface="Arial" panose="020B0604020202020204" pitchFamily="34" charset="0"/>
              </a:rPr>
              <a:t>One person. </a:t>
            </a:r>
            <a:endParaRPr lang="en-GB" sz="2000" dirty="0">
              <a:latin typeface="Arial" panose="020B0604020202020204" pitchFamily="34" charset="0"/>
              <a:cs typeface="Arial" panose="020B0604020202020204" pitchFamily="34" charset="0"/>
            </a:endParaRPr>
          </a:p>
          <a:p>
            <a:pPr marL="800100" lvl="1" indent="-342900">
              <a:lnSpc>
                <a:spcPct val="150000"/>
              </a:lnSpc>
              <a:spcBef>
                <a:spcPts val="0"/>
              </a:spcBef>
              <a:buClr>
                <a:srgbClr val="009CD8"/>
              </a:buClr>
              <a:buFont typeface="Wingdings" panose="05000000000000000000" pitchFamily="2" charset="2"/>
              <a:buChar char="§"/>
            </a:pPr>
            <a:endParaRPr lang="en-GB" sz="2000" dirty="0">
              <a:solidFill>
                <a:srgbClr val="002945"/>
              </a:solidFill>
              <a:latin typeface="Arial" panose="020B0604020202020204" pitchFamily="34" charset="0"/>
              <a:cs typeface="Arial" panose="020B0604020202020204" pitchFamily="34" charset="0"/>
            </a:endParaRPr>
          </a:p>
          <a:p>
            <a:pPr marL="800100" lvl="1" indent="-342900">
              <a:lnSpc>
                <a:spcPct val="150000"/>
              </a:lnSpc>
              <a:spcBef>
                <a:spcPts val="0"/>
              </a:spcBef>
              <a:buClr>
                <a:srgbClr val="009CD8"/>
              </a:buClr>
              <a:buFont typeface="Wingdings" panose="05000000000000000000" pitchFamily="2" charset="2"/>
              <a:buChar char="§"/>
            </a:pPr>
            <a:endParaRPr lang="en-GB" sz="2000" dirty="0">
              <a:solidFill>
                <a:srgbClr val="002945"/>
              </a:solidFill>
              <a:latin typeface="Arial" panose="020B0604020202020204" pitchFamily="34" charset="0"/>
              <a:cs typeface="Arial" panose="020B0604020202020204" pitchFamily="34" charset="0"/>
            </a:endParaRPr>
          </a:p>
          <a:p>
            <a:pPr marL="800100" lvl="1" indent="-342900">
              <a:lnSpc>
                <a:spcPct val="150000"/>
              </a:lnSpc>
              <a:spcBef>
                <a:spcPts val="0"/>
              </a:spcBef>
              <a:buClr>
                <a:srgbClr val="009CD8"/>
              </a:buClr>
              <a:buFont typeface="Wingdings" panose="05000000000000000000" pitchFamily="2" charset="2"/>
              <a:buChar char="§"/>
            </a:pPr>
            <a:endParaRPr lang="en-GB" sz="2000" dirty="0">
              <a:solidFill>
                <a:srgbClr val="002945"/>
              </a:solidFill>
              <a:latin typeface="Arial" panose="020B0604020202020204" pitchFamily="34" charset="0"/>
              <a:cs typeface="Arial" panose="020B0604020202020204" pitchFamily="34" charset="0"/>
            </a:endParaRPr>
          </a:p>
          <a:p>
            <a:endParaRPr lang="en-GB" dirty="0"/>
          </a:p>
        </p:txBody>
      </p:sp>
      <p:sp>
        <p:nvSpPr>
          <p:cNvPr id="4" name="Content Placeholder 3">
            <a:extLst>
              <a:ext uri="{FF2B5EF4-FFF2-40B4-BE49-F238E27FC236}">
                <a16:creationId xmlns:a16="http://schemas.microsoft.com/office/drawing/2014/main" id="{56CE7A12-B164-48C0-A0D9-AD9D359B82F3}"/>
              </a:ext>
            </a:extLst>
          </p:cNvPr>
          <p:cNvSpPr>
            <a:spLocks noGrp="1"/>
          </p:cNvSpPr>
          <p:nvPr>
            <p:ph sz="half" idx="2"/>
          </p:nvPr>
        </p:nvSpPr>
        <p:spPr>
          <a:xfrm>
            <a:off x="6019800" y="1825625"/>
            <a:ext cx="5181600" cy="4351338"/>
          </a:xfrm>
          <a:ln>
            <a:noFill/>
          </a:ln>
        </p:spPr>
        <p:txBody>
          <a:bodyPr>
            <a:normAutofit fontScale="70000" lnSpcReduction="20000"/>
          </a:bodyPr>
          <a:lstStyle/>
          <a:p>
            <a:pPr marL="0" indent="0">
              <a:buNone/>
            </a:pPr>
            <a:endParaRPr lang="en-GB" dirty="0"/>
          </a:p>
          <a:p>
            <a:pPr marL="0" indent="0">
              <a:buNone/>
            </a:pPr>
            <a:endParaRPr lang="en-GB" dirty="0"/>
          </a:p>
        </p:txBody>
      </p:sp>
      <p:sp>
        <p:nvSpPr>
          <p:cNvPr id="9" name="TextBox 8">
            <a:extLst>
              <a:ext uri="{FF2B5EF4-FFF2-40B4-BE49-F238E27FC236}">
                <a16:creationId xmlns:a16="http://schemas.microsoft.com/office/drawing/2014/main" id="{10F7DAF5-F409-4710-A5FA-FBB1BB053D26}"/>
              </a:ext>
            </a:extLst>
          </p:cNvPr>
          <p:cNvSpPr txBox="1"/>
          <p:nvPr/>
        </p:nvSpPr>
        <p:spPr>
          <a:xfrm>
            <a:off x="6753834" y="2985631"/>
            <a:ext cx="4932471" cy="2308324"/>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Speaking of their employer one person said</a:t>
            </a:r>
            <a:r>
              <a:rPr lang="en-GB" dirty="0">
                <a:latin typeface="Arial" panose="020B0604020202020204" pitchFamily="34" charset="0"/>
                <a:cs typeface="Arial" panose="020B0604020202020204" pitchFamily="34" charset="0"/>
              </a:rPr>
              <a:t>: </a:t>
            </a:r>
          </a:p>
          <a:p>
            <a:pPr algn="ctr"/>
            <a:endParaRPr lang="en-GB" b="1" i="1" dirty="0">
              <a:latin typeface="Arial" panose="020B0604020202020204" pitchFamily="34" charset="0"/>
              <a:cs typeface="Arial" panose="020B0604020202020204" pitchFamily="34" charset="0"/>
            </a:endParaRPr>
          </a:p>
          <a:p>
            <a:pPr algn="ctr"/>
            <a:r>
              <a:rPr lang="en-GB" b="1" i="1" dirty="0">
                <a:solidFill>
                  <a:srgbClr val="00B0F0"/>
                </a:solidFill>
                <a:latin typeface="Arial" panose="020B0604020202020204" pitchFamily="34" charset="0"/>
                <a:cs typeface="Arial" panose="020B0604020202020204" pitchFamily="34" charset="0"/>
              </a:rPr>
              <a:t>‘They pay my fees but provide no other support financial or otherwise in terms of work load easement’ </a:t>
            </a:r>
          </a:p>
          <a:p>
            <a:pPr algn="ctr"/>
            <a:endParaRPr lang="en-GB" i="1" dirty="0">
              <a:solidFill>
                <a:srgbClr val="00B0F0"/>
              </a:solidFill>
              <a:latin typeface="Arial" panose="020B0604020202020204" pitchFamily="34" charset="0"/>
              <a:cs typeface="Arial" panose="020B0604020202020204" pitchFamily="34" charset="0"/>
            </a:endParaRPr>
          </a:p>
          <a:p>
            <a:pPr algn="ctr"/>
            <a:endParaRPr lang="en-GB" i="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29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8A6D3211-565B-4FEE-9C0E-CC45B6AA46D4}"/>
              </a:ext>
            </a:extLst>
          </p:cNvPr>
          <p:cNvSpPr txBox="1">
            <a:spLocks/>
          </p:cNvSpPr>
          <p:nvPr/>
        </p:nvSpPr>
        <p:spPr>
          <a:xfrm>
            <a:off x="494748" y="870323"/>
            <a:ext cx="11304988" cy="5148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GB" dirty="0">
              <a:solidFill>
                <a:srgbClr val="00294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F417ACB-02F8-4911-BB53-6D86878DBC5F}"/>
              </a:ext>
            </a:extLst>
          </p:cNvPr>
          <p:cNvSpPr>
            <a:spLocks noGrp="1"/>
          </p:cNvSpPr>
          <p:nvPr>
            <p:ph type="title"/>
          </p:nvPr>
        </p:nvSpPr>
        <p:spPr>
          <a:xfrm>
            <a:off x="838200" y="342236"/>
            <a:ext cx="9787467" cy="1325563"/>
          </a:xfrm>
          <a:ln>
            <a:noFill/>
          </a:ln>
        </p:spPr>
        <p:txBody>
          <a:bodyPr/>
          <a:lstStyle/>
          <a:p>
            <a:r>
              <a:rPr lang="en-GB" b="1" dirty="0">
                <a:solidFill>
                  <a:srgbClr val="009CD8"/>
                </a:solidFill>
                <a:latin typeface="Arial" panose="020B0604020202020204" pitchFamily="34" charset="0"/>
                <a:cs typeface="Arial" panose="020B0604020202020204" pitchFamily="34" charset="0"/>
              </a:rPr>
              <a:t>Pre - entrance selection </a:t>
            </a:r>
            <a:r>
              <a:rPr lang="en-GB" dirty="0"/>
              <a:t> </a:t>
            </a:r>
          </a:p>
        </p:txBody>
      </p:sp>
      <p:sp>
        <p:nvSpPr>
          <p:cNvPr id="3" name="Content Placeholder 2">
            <a:extLst>
              <a:ext uri="{FF2B5EF4-FFF2-40B4-BE49-F238E27FC236}">
                <a16:creationId xmlns:a16="http://schemas.microsoft.com/office/drawing/2014/main" id="{A0A495FD-6546-4068-9A84-C0B8FCD5B9A3}"/>
              </a:ext>
            </a:extLst>
          </p:cNvPr>
          <p:cNvSpPr>
            <a:spLocks noGrp="1"/>
          </p:cNvSpPr>
          <p:nvPr>
            <p:ph sz="half" idx="1"/>
          </p:nvPr>
        </p:nvSpPr>
        <p:spPr>
          <a:xfrm>
            <a:off x="818874" y="1667799"/>
            <a:ext cx="5181600" cy="2698471"/>
          </a:xfrm>
          <a:ln>
            <a:solidFill>
              <a:schemeClr val="tx1"/>
            </a:solidFill>
          </a:ln>
        </p:spPr>
        <p:txBody>
          <a:bodyPr>
            <a:normAutofit/>
          </a:bodyPr>
          <a:lstStyle/>
          <a:p>
            <a:pPr marL="457200" lvl="1" indent="0">
              <a:lnSpc>
                <a:spcPct val="150000"/>
              </a:lnSpc>
              <a:spcBef>
                <a:spcPts val="0"/>
              </a:spcBef>
              <a:buClr>
                <a:srgbClr val="009CD8"/>
              </a:buClr>
              <a:buNone/>
            </a:pPr>
            <a:r>
              <a:rPr lang="en-GB" sz="2000" b="1" dirty="0">
                <a:solidFill>
                  <a:srgbClr val="009CD8"/>
                </a:solidFill>
                <a:latin typeface="Arial" panose="020B0604020202020204" pitchFamily="34" charset="0"/>
                <a:cs typeface="Arial" panose="020B0604020202020204" pitchFamily="34" charset="0"/>
              </a:rPr>
              <a:t>Academic University </a:t>
            </a:r>
          </a:p>
          <a:p>
            <a:pPr marL="800100" lvl="1" indent="-342900">
              <a:lnSpc>
                <a:spcPct val="100000"/>
              </a:lnSpc>
              <a:spcBef>
                <a:spcPts val="0"/>
              </a:spcBef>
              <a:buClr>
                <a:srgbClr val="009CD8"/>
              </a:buClr>
              <a:buFont typeface="Wingdings" panose="05000000000000000000" pitchFamily="2" charset="2"/>
              <a:buChar char="§"/>
            </a:pPr>
            <a:r>
              <a:rPr lang="en-GB" sz="2000" dirty="0">
                <a:solidFill>
                  <a:srgbClr val="002945"/>
                </a:solidFill>
                <a:latin typeface="Arial" panose="020B0604020202020204" pitchFamily="34" charset="0"/>
                <a:cs typeface="Arial" panose="020B0604020202020204" pitchFamily="34" charset="0"/>
              </a:rPr>
              <a:t>Primary degree 1</a:t>
            </a:r>
            <a:r>
              <a:rPr lang="en-GB" sz="2000" baseline="30000" dirty="0">
                <a:solidFill>
                  <a:srgbClr val="002945"/>
                </a:solidFill>
                <a:latin typeface="Arial" panose="020B0604020202020204" pitchFamily="34" charset="0"/>
                <a:cs typeface="Arial" panose="020B0604020202020204" pitchFamily="34" charset="0"/>
              </a:rPr>
              <a:t>st</a:t>
            </a:r>
            <a:r>
              <a:rPr lang="en-GB" sz="2000" dirty="0">
                <a:solidFill>
                  <a:srgbClr val="002945"/>
                </a:solidFill>
                <a:latin typeface="Arial" panose="020B0604020202020204" pitchFamily="34" charset="0"/>
                <a:cs typeface="Arial" panose="020B0604020202020204" pitchFamily="34" charset="0"/>
              </a:rPr>
              <a:t> or 2:1 main </a:t>
            </a:r>
            <a:r>
              <a:rPr lang="en-GB" sz="2000" b="1" dirty="0">
                <a:solidFill>
                  <a:srgbClr val="002945"/>
                </a:solidFill>
                <a:latin typeface="Arial" panose="020B0604020202020204" pitchFamily="34" charset="0"/>
                <a:cs typeface="Arial" panose="020B0604020202020204" pitchFamily="34" charset="0"/>
              </a:rPr>
              <a:t>and </a:t>
            </a:r>
            <a:r>
              <a:rPr lang="en-GB" sz="2000" dirty="0">
                <a:solidFill>
                  <a:srgbClr val="002945"/>
                </a:solidFill>
                <a:latin typeface="Arial" panose="020B0604020202020204" pitchFamily="34" charset="0"/>
                <a:cs typeface="Arial" panose="020B0604020202020204" pitchFamily="34" charset="0"/>
              </a:rPr>
              <a:t>Primary degree 2:2 and a masters. </a:t>
            </a:r>
          </a:p>
          <a:p>
            <a:pPr marL="800100" lvl="1" indent="-342900">
              <a:lnSpc>
                <a:spcPct val="100000"/>
              </a:lnSpc>
              <a:spcBef>
                <a:spcPts val="0"/>
              </a:spcBef>
              <a:buClr>
                <a:srgbClr val="009CD8"/>
              </a:buClr>
              <a:buFont typeface="Wingdings" panose="05000000000000000000" pitchFamily="2" charset="2"/>
              <a:buChar char="§"/>
            </a:pPr>
            <a:r>
              <a:rPr lang="en-GB" sz="2000" dirty="0">
                <a:solidFill>
                  <a:srgbClr val="002945"/>
                </a:solidFill>
                <a:latin typeface="Arial" panose="020B0604020202020204" pitchFamily="34" charset="0"/>
                <a:cs typeface="Arial" panose="020B0604020202020204" pitchFamily="34" charset="0"/>
              </a:rPr>
              <a:t>Small number under other category also noted master level study.</a:t>
            </a:r>
          </a:p>
          <a:p>
            <a:pPr marL="800100" lvl="1" indent="-342900">
              <a:lnSpc>
                <a:spcPct val="100000"/>
              </a:lnSpc>
              <a:spcBef>
                <a:spcPts val="0"/>
              </a:spcBef>
              <a:buClr>
                <a:srgbClr val="009CD8"/>
              </a:buClr>
              <a:buFont typeface="Wingdings" panose="05000000000000000000" pitchFamily="2" charset="2"/>
              <a:buChar char="§"/>
            </a:pPr>
            <a:r>
              <a:rPr lang="en-GB" sz="2000" dirty="0">
                <a:solidFill>
                  <a:srgbClr val="002945"/>
                </a:solidFill>
                <a:latin typeface="Arial" panose="020B0604020202020204" pitchFamily="34" charset="0"/>
                <a:cs typeface="Arial" panose="020B0604020202020204" pitchFamily="34" charset="0"/>
              </a:rPr>
              <a:t>Pre selection academic interviews conducted in just over half of the awards. </a:t>
            </a:r>
          </a:p>
          <a:p>
            <a:pPr marL="800100" lvl="1" indent="-342900">
              <a:lnSpc>
                <a:spcPct val="150000"/>
              </a:lnSpc>
              <a:spcBef>
                <a:spcPts val="0"/>
              </a:spcBef>
              <a:buClr>
                <a:srgbClr val="009CD8"/>
              </a:buClr>
              <a:buFont typeface="Wingdings" panose="05000000000000000000" pitchFamily="2" charset="2"/>
              <a:buChar char="§"/>
            </a:pPr>
            <a:endParaRPr lang="en-GB" sz="2000" dirty="0">
              <a:solidFill>
                <a:srgbClr val="002945"/>
              </a:solidFill>
              <a:latin typeface="Arial" panose="020B0604020202020204" pitchFamily="34" charset="0"/>
              <a:cs typeface="Arial" panose="020B0604020202020204" pitchFamily="34" charset="0"/>
            </a:endParaRPr>
          </a:p>
          <a:p>
            <a:pPr marL="800100" lvl="1" indent="-342900">
              <a:lnSpc>
                <a:spcPct val="150000"/>
              </a:lnSpc>
              <a:spcBef>
                <a:spcPts val="0"/>
              </a:spcBef>
              <a:buClr>
                <a:srgbClr val="009CD8"/>
              </a:buClr>
              <a:buFont typeface="Wingdings" panose="05000000000000000000" pitchFamily="2" charset="2"/>
              <a:buChar char="§"/>
            </a:pPr>
            <a:endParaRPr lang="en-GB" sz="2000" dirty="0">
              <a:solidFill>
                <a:srgbClr val="002945"/>
              </a:solidFill>
              <a:latin typeface="Arial" panose="020B0604020202020204" pitchFamily="34" charset="0"/>
              <a:cs typeface="Arial" panose="020B0604020202020204" pitchFamily="34" charset="0"/>
            </a:endParaRPr>
          </a:p>
          <a:p>
            <a:pPr marL="800100" lvl="1" indent="-342900">
              <a:lnSpc>
                <a:spcPct val="150000"/>
              </a:lnSpc>
              <a:spcBef>
                <a:spcPts val="0"/>
              </a:spcBef>
              <a:buClr>
                <a:srgbClr val="009CD8"/>
              </a:buClr>
              <a:buFont typeface="Wingdings" panose="05000000000000000000" pitchFamily="2" charset="2"/>
              <a:buChar char="§"/>
            </a:pPr>
            <a:endParaRPr lang="en-GB" sz="2000" dirty="0">
              <a:solidFill>
                <a:srgbClr val="002945"/>
              </a:solidFill>
              <a:latin typeface="Arial" panose="020B0604020202020204" pitchFamily="34" charset="0"/>
              <a:cs typeface="Arial" panose="020B0604020202020204" pitchFamily="34" charset="0"/>
            </a:endParaRPr>
          </a:p>
          <a:p>
            <a:endParaRPr lang="en-GB" dirty="0"/>
          </a:p>
        </p:txBody>
      </p:sp>
      <p:sp>
        <p:nvSpPr>
          <p:cNvPr id="4" name="Content Placeholder 3">
            <a:extLst>
              <a:ext uri="{FF2B5EF4-FFF2-40B4-BE49-F238E27FC236}">
                <a16:creationId xmlns:a16="http://schemas.microsoft.com/office/drawing/2014/main" id="{56CE7A12-B164-48C0-A0D9-AD9D359B82F3}"/>
              </a:ext>
            </a:extLst>
          </p:cNvPr>
          <p:cNvSpPr>
            <a:spLocks noGrp="1"/>
          </p:cNvSpPr>
          <p:nvPr>
            <p:ph sz="half" idx="2"/>
          </p:nvPr>
        </p:nvSpPr>
        <p:spPr>
          <a:ln>
            <a:noFill/>
          </a:ln>
        </p:spPr>
        <p:txBody>
          <a:bodyPr>
            <a:normAutofit/>
          </a:bodyPr>
          <a:lstStyle/>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98BAB48A-73CA-45BE-A6F3-2FE3D92F0E8E}"/>
              </a:ext>
            </a:extLst>
          </p:cNvPr>
          <p:cNvPicPr>
            <a:picLocks noChangeAspect="1"/>
          </p:cNvPicPr>
          <p:nvPr/>
        </p:nvPicPr>
        <p:blipFill>
          <a:blip r:embed="rId2"/>
          <a:stretch>
            <a:fillRect/>
          </a:stretch>
        </p:blipFill>
        <p:spPr>
          <a:xfrm>
            <a:off x="607949" y="4664455"/>
            <a:ext cx="5496771" cy="1935891"/>
          </a:xfrm>
          <a:prstGeom prst="rect">
            <a:avLst/>
          </a:prstGeom>
        </p:spPr>
      </p:pic>
      <p:sp>
        <p:nvSpPr>
          <p:cNvPr id="6" name="TextBox 5">
            <a:extLst>
              <a:ext uri="{FF2B5EF4-FFF2-40B4-BE49-F238E27FC236}">
                <a16:creationId xmlns:a16="http://schemas.microsoft.com/office/drawing/2014/main" id="{98276F79-F187-4A26-8B12-7A9F19905E59}"/>
              </a:ext>
            </a:extLst>
          </p:cNvPr>
          <p:cNvSpPr txBox="1"/>
          <p:nvPr/>
        </p:nvSpPr>
        <p:spPr>
          <a:xfrm>
            <a:off x="6172200" y="1619246"/>
            <a:ext cx="5799262" cy="3170099"/>
          </a:xfrm>
          <a:prstGeom prst="rect">
            <a:avLst/>
          </a:prstGeom>
          <a:noFill/>
          <a:ln>
            <a:solidFill>
              <a:schemeClr val="tx1"/>
            </a:solidFill>
          </a:ln>
        </p:spPr>
        <p:txBody>
          <a:bodyPr wrap="square" rtlCol="0">
            <a:spAutoFit/>
          </a:bodyPr>
          <a:lstStyle/>
          <a:p>
            <a:pPr lvl="0"/>
            <a:r>
              <a:rPr lang="en-US" sz="2000" b="1" dirty="0">
                <a:solidFill>
                  <a:srgbClr val="009CD8"/>
                </a:solidFill>
                <a:latin typeface="Arial" panose="020B0604020202020204" pitchFamily="34" charset="0"/>
                <a:cs typeface="Arial" panose="020B0604020202020204" pitchFamily="34" charset="0"/>
              </a:rPr>
              <a:t>Other </a:t>
            </a:r>
          </a:p>
          <a:p>
            <a:pPr marL="285750" lvl="0" indent="-285750">
              <a:buFont typeface="Arial" panose="020B0604020202020204" pitchFamily="34" charset="0"/>
              <a:buChar char="•"/>
            </a:pPr>
            <a:r>
              <a:rPr lang="en-US" sz="2000" dirty="0">
                <a:solidFill>
                  <a:srgbClr val="002945"/>
                </a:solidFill>
                <a:latin typeface="Arial" panose="020B0604020202020204" pitchFamily="34" charset="0"/>
                <a:cs typeface="Arial" panose="020B0604020202020204" pitchFamily="34" charset="0"/>
              </a:rPr>
              <a:t>Research Methods Course and Master’s Degree.</a:t>
            </a:r>
            <a:endParaRPr lang="en-GB" sz="2000" dirty="0">
              <a:solidFill>
                <a:srgbClr val="002945"/>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solidFill>
                  <a:srgbClr val="002945"/>
                </a:solidFill>
                <a:latin typeface="Arial" panose="020B0604020202020204" pitchFamily="34" charset="0"/>
                <a:cs typeface="Arial" panose="020B0604020202020204" pitchFamily="34" charset="0"/>
              </a:rPr>
              <a:t>Masters in Professional Development in Master's degree and holding a Senior Management role.</a:t>
            </a:r>
            <a:endParaRPr lang="en-GB" sz="2000" dirty="0">
              <a:solidFill>
                <a:srgbClr val="002945"/>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solidFill>
                  <a:srgbClr val="002945"/>
                </a:solidFill>
                <a:latin typeface="Arial" panose="020B0604020202020204" pitchFamily="34" charset="0"/>
                <a:cs typeface="Arial" panose="020B0604020202020204" pitchFamily="34" charset="0"/>
              </a:rPr>
              <a:t>Previous degree taught in English or a Previous degree being certified to meet the UK standard of English by the ECCTIS (explores international qualifications equivalency). </a:t>
            </a:r>
            <a:endParaRPr lang="en-GB" sz="2000" dirty="0">
              <a:solidFill>
                <a:srgbClr val="0029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52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06E35D-36F0-4770-8D8F-AB79D207E89A}"/>
              </a:ext>
            </a:extLst>
          </p:cNvPr>
          <p:cNvSpPr txBox="1">
            <a:spLocks/>
          </p:cNvSpPr>
          <p:nvPr/>
        </p:nvSpPr>
        <p:spPr>
          <a:xfrm>
            <a:off x="494748" y="870323"/>
            <a:ext cx="9555701" cy="5040283"/>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6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Motivating factors for undertaking Doctoral studies</a:t>
            </a:r>
            <a:r>
              <a:rPr kumimoji="0" lang="en-GB" sz="7000" b="1" i="0" u="none" strike="noStrike" kern="1200" cap="none" spc="0" normalizeH="0" baseline="0" noProof="0" dirty="0">
                <a:ln>
                  <a:noFill/>
                </a:ln>
                <a:solidFill>
                  <a:srgbClr val="009CD8"/>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7400" b="0" i="0" u="none" strike="noStrike" kern="1200" cap="none" spc="0" normalizeH="0" baseline="0" noProof="0" dirty="0">
              <a:ln>
                <a:noFill/>
              </a:ln>
              <a:solidFill>
                <a:srgbClr val="002945"/>
              </a:solidFill>
              <a:effectLst/>
              <a:uLnTx/>
              <a:uFillTx/>
              <a:latin typeface="Arial" panose="020B0604020202020204" pitchFamily="34" charset="0"/>
              <a:cs typeface="Arial" panose="020B0604020202020204" pitchFamily="34" charset="0"/>
            </a:endParaRPr>
          </a:p>
          <a:p>
            <a:pPr marL="800100" lvl="1" indent="-342900" algn="l">
              <a:lnSpc>
                <a:spcPct val="150000"/>
              </a:lnSpc>
              <a:spcBef>
                <a:spcPts val="0"/>
              </a:spcBef>
              <a:buClr>
                <a:srgbClr val="002945"/>
              </a:buClr>
              <a:buFont typeface="Wingdings" panose="05000000000000000000" pitchFamily="2" charset="2"/>
              <a:buChar char="§"/>
            </a:pPr>
            <a:r>
              <a:rPr lang="en-GB" sz="7400" dirty="0">
                <a:solidFill>
                  <a:srgbClr val="002945"/>
                </a:solidFill>
                <a:latin typeface="Arial" panose="020B0604020202020204" pitchFamily="34" charset="0"/>
                <a:cs typeface="Arial" panose="020B0604020202020204" pitchFamily="34" charset="0"/>
              </a:rPr>
              <a:t>A belief in the contribution of research and evidence to improve policy and practice </a:t>
            </a:r>
          </a:p>
          <a:p>
            <a:pPr marL="800100" lvl="1" indent="-342900" algn="l">
              <a:lnSpc>
                <a:spcPct val="150000"/>
              </a:lnSpc>
              <a:spcBef>
                <a:spcPts val="0"/>
              </a:spcBef>
              <a:buClr>
                <a:srgbClr val="002945"/>
              </a:buClr>
              <a:buFont typeface="Wingdings" panose="05000000000000000000" pitchFamily="2" charset="2"/>
              <a:buChar char="§"/>
            </a:pPr>
            <a:r>
              <a:rPr lang="en-GB" sz="7400" dirty="0">
                <a:solidFill>
                  <a:srgbClr val="002945"/>
                </a:solidFill>
                <a:latin typeface="Arial" panose="020B0604020202020204" pitchFamily="34" charset="0"/>
                <a:cs typeface="Arial" panose="020B0604020202020204" pitchFamily="34" charset="0"/>
              </a:rPr>
              <a:t>Personal interest and commitment </a:t>
            </a:r>
          </a:p>
          <a:p>
            <a:pPr marL="800100" lvl="1" indent="-342900" algn="l">
              <a:lnSpc>
                <a:spcPct val="150000"/>
              </a:lnSpc>
              <a:spcBef>
                <a:spcPts val="0"/>
              </a:spcBef>
              <a:buClr>
                <a:srgbClr val="002945"/>
              </a:buClr>
              <a:buFont typeface="Wingdings" panose="05000000000000000000" pitchFamily="2" charset="2"/>
              <a:buChar char="§"/>
            </a:pPr>
            <a:r>
              <a:rPr lang="en-GB" sz="7400" dirty="0">
                <a:solidFill>
                  <a:srgbClr val="002945"/>
                </a:solidFill>
                <a:latin typeface="Arial" panose="020B0604020202020204" pitchFamily="34" charset="0"/>
                <a:cs typeface="Arial" panose="020B0604020202020204" pitchFamily="34" charset="0"/>
              </a:rPr>
              <a:t>Making a difference to peoples lives through research </a:t>
            </a:r>
          </a:p>
          <a:p>
            <a:pPr marL="800100" lvl="1" indent="-342900" algn="l">
              <a:lnSpc>
                <a:spcPct val="150000"/>
              </a:lnSpc>
              <a:spcBef>
                <a:spcPts val="0"/>
              </a:spcBef>
              <a:buClr>
                <a:srgbClr val="002945"/>
              </a:buClr>
              <a:buFont typeface="Wingdings" panose="05000000000000000000" pitchFamily="2" charset="2"/>
              <a:buChar char="§"/>
            </a:pPr>
            <a:r>
              <a:rPr lang="en-GB" sz="7400" dirty="0">
                <a:solidFill>
                  <a:srgbClr val="002945"/>
                </a:solidFill>
                <a:latin typeface="Arial" panose="020B0604020202020204" pitchFamily="34" charset="0"/>
                <a:cs typeface="Arial" panose="020B0604020202020204" pitchFamily="34" charset="0"/>
              </a:rPr>
              <a:t>A belief in the social work profession </a:t>
            </a:r>
          </a:p>
          <a:p>
            <a:pPr marL="800100" lvl="1" indent="-342900" algn="l">
              <a:lnSpc>
                <a:spcPct val="150000"/>
              </a:lnSpc>
              <a:spcBef>
                <a:spcPts val="0"/>
              </a:spcBef>
              <a:buClr>
                <a:srgbClr val="002945"/>
              </a:buClr>
              <a:buFont typeface="Wingdings" panose="05000000000000000000" pitchFamily="2" charset="2"/>
              <a:buChar char="§"/>
            </a:pPr>
            <a:r>
              <a:rPr lang="en-GB" sz="7400" dirty="0">
                <a:solidFill>
                  <a:srgbClr val="002945"/>
                </a:solidFill>
                <a:latin typeface="Arial" panose="020B0604020202020204" pitchFamily="34" charset="0"/>
                <a:cs typeface="Arial" panose="020B0604020202020204" pitchFamily="34" charset="0"/>
              </a:rPr>
              <a:t>Encouragement of others - usually academics </a:t>
            </a:r>
          </a:p>
          <a:p>
            <a:pPr marL="800100" lvl="1" indent="-342900" algn="l">
              <a:lnSpc>
                <a:spcPct val="150000"/>
              </a:lnSpc>
              <a:spcBef>
                <a:spcPts val="0"/>
              </a:spcBef>
              <a:buClr>
                <a:srgbClr val="009CD8"/>
              </a:buClr>
              <a:buFont typeface="Wingdings" panose="05000000000000000000" pitchFamily="2" charset="2"/>
              <a:buChar char="§"/>
            </a:pPr>
            <a:endParaRPr lang="en-GB" sz="7400" dirty="0">
              <a:solidFill>
                <a:srgbClr val="002945"/>
              </a:solidFill>
              <a:latin typeface="Arial" panose="020B0604020202020204" pitchFamily="34" charset="0"/>
              <a:cs typeface="Arial" panose="020B0604020202020204" pitchFamily="34" charset="0"/>
            </a:endParaRPr>
          </a:p>
          <a:p>
            <a:pPr marR="0" lvl="1" algn="l" defTabSz="914400" rtl="0" eaLnBrk="1" fontAlgn="auto" latinLnBrk="0" hangingPunct="1">
              <a:lnSpc>
                <a:spcPct val="150000"/>
              </a:lnSpc>
              <a:spcBef>
                <a:spcPts val="0"/>
              </a:spcBef>
              <a:spcAft>
                <a:spcPts val="0"/>
              </a:spcAft>
              <a:buClr>
                <a:srgbClr val="009CD8"/>
              </a:buClr>
              <a:buSzTx/>
              <a:tabLst/>
              <a:defRPr/>
            </a:pPr>
            <a:r>
              <a:rPr lang="en-GB" dirty="0"/>
              <a:t>.</a:t>
            </a:r>
            <a:endParaRPr lang="en-GB" sz="2000" dirty="0"/>
          </a:p>
        </p:txBody>
      </p:sp>
    </p:spTree>
    <p:extLst>
      <p:ext uri="{BB962C8B-B14F-4D97-AF65-F5344CB8AC3E}">
        <p14:creationId xmlns:p14="http://schemas.microsoft.com/office/powerpoint/2010/main" val="22993186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Frame</Template>
  <TotalTime>2005</TotalTime>
  <Words>1274</Words>
  <Application>Microsoft Office PowerPoint</Application>
  <PresentationFormat>Widescreen</PresentationFormat>
  <Paragraphs>185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Aparajita</vt:lpstr>
      <vt:lpstr>Arial</vt:lpstr>
      <vt:lpstr>Arial Nova Light</vt:lpstr>
      <vt:lpstr>bento-sans</vt:lpstr>
      <vt:lpstr>Calibri</vt:lpstr>
      <vt:lpstr>Calibri Light</vt:lpstr>
      <vt:lpstr>Wingdings</vt:lpstr>
      <vt:lpstr>Office Theme</vt:lpstr>
      <vt:lpstr>    Scoping Survey Doctoral Studies  </vt:lpstr>
      <vt:lpstr>PowerPoint Presentation</vt:lpstr>
      <vt:lpstr>Overview </vt:lpstr>
      <vt:lpstr>Responses  </vt:lpstr>
      <vt:lpstr>Responses  </vt:lpstr>
      <vt:lpstr>Funding sources </vt:lpstr>
      <vt:lpstr>Additional supports from employers </vt:lpstr>
      <vt:lpstr>Pre - entrance selection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Campbell</dc:creator>
  <cp:lastModifiedBy>Anne McGlade (NISCC)</cp:lastModifiedBy>
  <cp:revision>80</cp:revision>
  <dcterms:created xsi:type="dcterms:W3CDTF">2023-07-31T12:06:05Z</dcterms:created>
  <dcterms:modified xsi:type="dcterms:W3CDTF">2025-10-21T08:46:21Z</dcterms:modified>
</cp:coreProperties>
</file>