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3.jpg" ContentType="image/jpeg"/>
  <Override PartName="/ppt/notesSlides/notesSlide3.xml" ContentType="application/vnd.openxmlformats-officedocument.presentationml.notesSlide+xml"/>
  <Override PartName="/ppt/media/image14.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24.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9.jpg" ContentType="image/jpeg"/>
  <Override PartName="/ppt/media/image3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0" r:id="rId3"/>
    <p:sldMasterId id="2147483743" r:id="rId4"/>
    <p:sldMasterId id="2147483767" r:id="rId5"/>
  </p:sldMasterIdLst>
  <p:notesMasterIdLst>
    <p:notesMasterId r:id="rId28"/>
  </p:notesMasterIdLst>
  <p:sldIdLst>
    <p:sldId id="1777" r:id="rId6"/>
    <p:sldId id="256" r:id="rId7"/>
    <p:sldId id="257" r:id="rId8"/>
    <p:sldId id="334" r:id="rId9"/>
    <p:sldId id="314" r:id="rId10"/>
    <p:sldId id="297" r:id="rId11"/>
    <p:sldId id="310" r:id="rId12"/>
    <p:sldId id="259" r:id="rId13"/>
    <p:sldId id="2146848554" r:id="rId14"/>
    <p:sldId id="2146848556" r:id="rId15"/>
    <p:sldId id="734" r:id="rId16"/>
    <p:sldId id="731" r:id="rId17"/>
    <p:sldId id="2146848526" r:id="rId18"/>
    <p:sldId id="2146848527" r:id="rId19"/>
    <p:sldId id="2146848557" r:id="rId20"/>
    <p:sldId id="2146848528" r:id="rId21"/>
    <p:sldId id="2146848529" r:id="rId22"/>
    <p:sldId id="2146848523" r:id="rId23"/>
    <p:sldId id="732" r:id="rId24"/>
    <p:sldId id="2146848504" r:id="rId25"/>
    <p:sldId id="2146848517" r:id="rId26"/>
    <p:sldId id="25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088" autoAdjust="0"/>
    <p:restoredTop sz="94660"/>
  </p:normalViewPr>
  <p:slideViewPr>
    <p:cSldViewPr snapToGrid="0">
      <p:cViewPr varScale="1">
        <p:scale>
          <a:sx n="64" d="100"/>
          <a:sy n="64" d="100"/>
        </p:scale>
        <p:origin x="2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solidFill>
                  <a:srgbClr val="002945"/>
                </a:solidFill>
                <a:latin typeface="Helvetica" pitchFamily="2" charset="0"/>
              </a:defRPr>
            </a:pPr>
            <a:r>
              <a:rPr lang="en-US" sz="1600" dirty="0">
                <a:solidFill>
                  <a:srgbClr val="002945"/>
                </a:solidFill>
                <a:latin typeface="Helvetica" pitchFamily="2" charset="0"/>
              </a:rPr>
              <a:t>Pie</a:t>
            </a:r>
            <a:r>
              <a:rPr lang="en-US" sz="1600" baseline="0" dirty="0">
                <a:solidFill>
                  <a:srgbClr val="002945"/>
                </a:solidFill>
                <a:latin typeface="Helvetica" pitchFamily="2" charset="0"/>
              </a:rPr>
              <a:t> Chart</a:t>
            </a:r>
            <a:endParaRPr lang="en-US" sz="1600" dirty="0">
              <a:solidFill>
                <a:srgbClr val="002945"/>
              </a:solidFill>
              <a:latin typeface="Helvetica" pitchFamily="2" charset="0"/>
            </a:endParaRPr>
          </a:p>
        </c:rich>
      </c:tx>
      <c:layout>
        <c:manualLayout>
          <c:xMode val="edge"/>
          <c:yMode val="edge"/>
          <c:x val="0.67368967743165098"/>
          <c:y val="0.12212444451402385"/>
        </c:manualLayout>
      </c:layout>
      <c:overlay val="0"/>
    </c:title>
    <c:autoTitleDeleted val="0"/>
    <c:plotArea>
      <c:layout/>
      <c:doughnutChart>
        <c:varyColors val="1"/>
        <c:ser>
          <c:idx val="0"/>
          <c:order val="0"/>
          <c:tx>
            <c:strRef>
              <c:f>Sheet1!$B$1</c:f>
              <c:strCache>
                <c:ptCount val="1"/>
                <c:pt idx="0">
                  <c:v>Data</c:v>
                </c:pt>
              </c:strCache>
            </c:strRef>
          </c:tx>
          <c:dPt>
            <c:idx val="0"/>
            <c:bubble3D val="0"/>
            <c:spPr>
              <a:solidFill>
                <a:srgbClr val="002945"/>
              </a:solidFill>
            </c:spPr>
            <c:extLst>
              <c:ext xmlns:c16="http://schemas.microsoft.com/office/drawing/2014/chart" uri="{C3380CC4-5D6E-409C-BE32-E72D297353CC}">
                <c16:uniqueId val="{00000001-6287-8F46-ACF9-9760BFF8CDC5}"/>
              </c:ext>
            </c:extLst>
          </c:dPt>
          <c:dPt>
            <c:idx val="1"/>
            <c:bubble3D val="0"/>
            <c:spPr>
              <a:solidFill>
                <a:srgbClr val="002945">
                  <a:alpha val="75000"/>
                </a:srgbClr>
              </a:solidFill>
            </c:spPr>
            <c:extLst>
              <c:ext xmlns:c16="http://schemas.microsoft.com/office/drawing/2014/chart" uri="{C3380CC4-5D6E-409C-BE32-E72D297353CC}">
                <c16:uniqueId val="{00000003-6287-8F46-ACF9-9760BFF8CDC5}"/>
              </c:ext>
            </c:extLst>
          </c:dPt>
          <c:dPt>
            <c:idx val="2"/>
            <c:bubble3D val="0"/>
            <c:spPr>
              <a:solidFill>
                <a:srgbClr val="002945">
                  <a:alpha val="50000"/>
                </a:srgbClr>
              </a:solidFill>
            </c:spPr>
            <c:extLst>
              <c:ext xmlns:c16="http://schemas.microsoft.com/office/drawing/2014/chart" uri="{C3380CC4-5D6E-409C-BE32-E72D297353CC}">
                <c16:uniqueId val="{00000007-6287-8F46-ACF9-9760BFF8CDC5}"/>
              </c:ext>
            </c:extLst>
          </c:dPt>
          <c:dPt>
            <c:idx val="3"/>
            <c:bubble3D val="0"/>
            <c:spPr>
              <a:solidFill>
                <a:schemeClr val="tx1">
                  <a:alpha val="25000"/>
                </a:schemeClr>
              </a:solidFill>
              <a:ln>
                <a:noFill/>
              </a:ln>
            </c:spPr>
            <c:extLst>
              <c:ext xmlns:c16="http://schemas.microsoft.com/office/drawing/2014/chart" uri="{C3380CC4-5D6E-409C-BE32-E72D297353CC}">
                <c16:uniqueId val="{00000005-6287-8F46-ACF9-9760BFF8CDC5}"/>
              </c:ext>
            </c:extLst>
          </c:dPt>
          <c:dLbls>
            <c:spPr>
              <a:noFill/>
              <a:ln>
                <a:noFill/>
              </a:ln>
              <a:effectLst/>
            </c:spPr>
            <c:txPr>
              <a:bodyPr/>
              <a:lstStyle/>
              <a:p>
                <a:pPr>
                  <a:defRPr sz="900" b="1">
                    <a:solidFill>
                      <a:schemeClr val="bg1"/>
                    </a:solidFill>
                    <a:latin typeface="Helvetica" pitchFamily="2" charset="0"/>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6-6287-8F46-ACF9-9760BFF8CDC5}"/>
            </c:ext>
          </c:extLst>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68671993348757299"/>
          <c:y val="0.41562261250599025"/>
          <c:w val="0.19208652259768327"/>
          <c:h val="0.27501448121467759"/>
        </c:manualLayout>
      </c:layout>
      <c:overlay val="0"/>
      <c:txPr>
        <a:bodyPr/>
        <a:lstStyle/>
        <a:p>
          <a:pPr>
            <a:defRPr sz="1000" b="0">
              <a:solidFill>
                <a:srgbClr val="002945"/>
              </a:solidFill>
              <a:latin typeface="Helvetica" pitchFamily="2"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GB"/>
              <a:t>Chart Title</a:t>
            </a:r>
          </a:p>
        </c:rich>
      </c:tx>
      <c:layout>
        <c:manualLayout>
          <c:xMode val="edge"/>
          <c:yMode val="edge"/>
          <c:x val="0.40692834563892488"/>
          <c:y val="2.3938077659270682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Series 1</c:v>
                </c:pt>
              </c:strCache>
            </c:strRef>
          </c:tx>
          <c:spPr>
            <a:solidFill>
              <a:srgbClr val="FFDD00"/>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E8B-744D-B15F-F2BD01C43627}"/>
            </c:ext>
          </c:extLst>
        </c:ser>
        <c:ser>
          <c:idx val="1"/>
          <c:order val="1"/>
          <c:tx>
            <c:strRef>
              <c:f>Sheet1!$C$1</c:f>
              <c:strCache>
                <c:ptCount val="1"/>
                <c:pt idx="0">
                  <c:v>Series 2</c:v>
                </c:pt>
              </c:strCache>
            </c:strRef>
          </c:tx>
          <c:spPr>
            <a:solidFill>
              <a:schemeClr val="bg1">
                <a:lumMod val="6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E8B-744D-B15F-F2BD01C43627}"/>
            </c:ext>
          </c:extLst>
        </c:ser>
        <c:ser>
          <c:idx val="2"/>
          <c:order val="2"/>
          <c:tx>
            <c:strRef>
              <c:f>Sheet1!$D$1</c:f>
              <c:strCache>
                <c:ptCount val="1"/>
                <c:pt idx="0">
                  <c:v>Series 3</c:v>
                </c:pt>
              </c:strCache>
            </c:strRef>
          </c:tx>
          <c:spPr>
            <a:solidFill>
              <a:schemeClr val="bg1"/>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E8B-744D-B15F-F2BD01C43627}"/>
            </c:ext>
          </c:extLst>
        </c:ser>
        <c:dLbls>
          <c:showLegendKey val="0"/>
          <c:showVal val="0"/>
          <c:showCatName val="0"/>
          <c:showSerName val="0"/>
          <c:showPercent val="0"/>
          <c:showBubbleSize val="0"/>
        </c:dLbls>
        <c:gapWidth val="150"/>
        <c:axId val="127986400"/>
        <c:axId val="127986784"/>
      </c:barChart>
      <c:catAx>
        <c:axId val="12798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27986784"/>
        <c:crosses val="autoZero"/>
        <c:auto val="1"/>
        <c:lblAlgn val="ctr"/>
        <c:lblOffset val="100"/>
        <c:noMultiLvlLbl val="0"/>
      </c:catAx>
      <c:valAx>
        <c:axId val="127986784"/>
        <c:scaling>
          <c:orientation val="minMax"/>
        </c:scaling>
        <c:delete val="0"/>
        <c:axPos val="l"/>
        <c:majorGridlines>
          <c:spPr>
            <a:ln w="9525" cap="flat" cmpd="sng" algn="ctr">
              <a:solidFill>
                <a:schemeClr val="bg1">
                  <a:alpha val="20000"/>
                </a:schemeClr>
              </a:solidFill>
              <a:round/>
            </a:ln>
            <a:effectLst/>
          </c:spPr>
        </c:majorGridlines>
        <c:numFmt formatCode="General" sourceLinked="1"/>
        <c:majorTickMark val="none"/>
        <c:minorTickMark val="none"/>
        <c:tickLblPos val="nextTo"/>
        <c:spPr>
          <a:noFill/>
          <a:effectLst/>
        </c:spPr>
        <c:txPr>
          <a:bodyPr rot="-60000000" vert="horz"/>
          <a:lstStyle/>
          <a:p>
            <a:pPr>
              <a:defRPr/>
            </a:pPr>
            <a:endParaRPr lang="en-US"/>
          </a:p>
        </c:txPr>
        <c:crossAx val="127986400"/>
        <c:crosses val="autoZero"/>
        <c:crossBetween val="between"/>
      </c:valAx>
      <c:spPr>
        <a:noFill/>
        <a:ln>
          <a:solidFill>
            <a:schemeClr val="bg1">
              <a:alpha val="20000"/>
            </a:schemeClr>
          </a:solidFill>
        </a:ln>
        <a:effectLst/>
      </c:spPr>
    </c:plotArea>
    <c:legend>
      <c:legendPos val="r"/>
      <c:overlay val="0"/>
      <c:spPr>
        <a:noFill/>
        <a:ln>
          <a:noFill/>
        </a:ln>
        <a:effectLst/>
      </c:spPr>
      <c:txPr>
        <a:bodyPr rot="0" vert="horz"/>
        <a:lstStyle/>
        <a:p>
          <a:pPr>
            <a:defRPr/>
          </a:pPr>
          <a:endParaRPr lang="en-US"/>
        </a:p>
      </c:txPr>
    </c:legend>
    <c:plotVisOnly val="1"/>
    <c:dispBlanksAs val="gap"/>
    <c:showDLblsOverMax val="0"/>
  </c:chart>
  <c:spPr>
    <a:noFill/>
    <a:ln>
      <a:noFill/>
    </a:ln>
    <a:effectLst/>
  </c:spPr>
  <c:txPr>
    <a:bodyPr/>
    <a:lstStyle/>
    <a:p>
      <a:pPr>
        <a:defRPr sz="1200">
          <a:solidFill>
            <a:schemeClr val="bg1"/>
          </a:solidFill>
          <a:latin typeface="Helvetica" pitchFamily="2" charset="0"/>
          <a:ea typeface="Arial" charset="0"/>
          <a:cs typeface="Arial"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030217162345142E-2"/>
          <c:y val="0.1805651320482069"/>
          <c:w val="0.848945209973753"/>
          <c:h val="0.545171505905512"/>
        </c:manualLayout>
      </c:layout>
      <c:areaChart>
        <c:grouping val="standard"/>
        <c:varyColors val="0"/>
        <c:ser>
          <c:idx val="0"/>
          <c:order val="0"/>
          <c:tx>
            <c:strRef>
              <c:f>Blatt1!$B$1</c:f>
              <c:strCache>
                <c:ptCount val="1"/>
                <c:pt idx="0">
                  <c:v>Data 1</c:v>
                </c:pt>
              </c:strCache>
            </c:strRef>
          </c:tx>
          <c:spPr>
            <a:solidFill>
              <a:srgbClr val="FFDD00"/>
            </a:solidFill>
            <a:ln>
              <a:noFill/>
            </a:ln>
            <a:effectLst/>
          </c:spPr>
          <c:cat>
            <c:numRef>
              <c:f>Blatt1!$A$2:$A$15</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Blatt1!$B$2:$B$15</c:f>
              <c:numCache>
                <c:formatCode>General</c:formatCode>
                <c:ptCount val="14"/>
                <c:pt idx="0">
                  <c:v>0</c:v>
                </c:pt>
                <c:pt idx="1">
                  <c:v>3</c:v>
                </c:pt>
                <c:pt idx="2">
                  <c:v>1</c:v>
                </c:pt>
                <c:pt idx="3">
                  <c:v>2</c:v>
                </c:pt>
                <c:pt idx="4">
                  <c:v>0</c:v>
                </c:pt>
              </c:numCache>
            </c:numRef>
          </c:val>
          <c:extLst>
            <c:ext xmlns:c16="http://schemas.microsoft.com/office/drawing/2014/chart" uri="{C3380CC4-5D6E-409C-BE32-E72D297353CC}">
              <c16:uniqueId val="{00000000-2587-C945-95DB-12BD2F027748}"/>
            </c:ext>
          </c:extLst>
        </c:ser>
        <c:ser>
          <c:idx val="1"/>
          <c:order val="1"/>
          <c:tx>
            <c:strRef>
              <c:f>Blatt1!$C$1</c:f>
              <c:strCache>
                <c:ptCount val="1"/>
                <c:pt idx="0">
                  <c:v>Data 2</c:v>
                </c:pt>
              </c:strCache>
            </c:strRef>
          </c:tx>
          <c:spPr>
            <a:solidFill>
              <a:schemeClr val="bg1">
                <a:lumMod val="65000"/>
              </a:schemeClr>
            </a:solidFill>
            <a:ln>
              <a:noFill/>
            </a:ln>
            <a:effectLst/>
          </c:spPr>
          <c:cat>
            <c:numRef>
              <c:f>Blatt1!$A$2:$A$15</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Blatt1!$C$2:$C$15</c:f>
              <c:numCache>
                <c:formatCode>General</c:formatCode>
                <c:ptCount val="14"/>
                <c:pt idx="2">
                  <c:v>0</c:v>
                </c:pt>
                <c:pt idx="3">
                  <c:v>5</c:v>
                </c:pt>
                <c:pt idx="4">
                  <c:v>6</c:v>
                </c:pt>
                <c:pt idx="5">
                  <c:v>4</c:v>
                </c:pt>
                <c:pt idx="6">
                  <c:v>2</c:v>
                </c:pt>
                <c:pt idx="7">
                  <c:v>0</c:v>
                </c:pt>
              </c:numCache>
            </c:numRef>
          </c:val>
          <c:extLst>
            <c:ext xmlns:c16="http://schemas.microsoft.com/office/drawing/2014/chart" uri="{C3380CC4-5D6E-409C-BE32-E72D297353CC}">
              <c16:uniqueId val="{00000001-2587-C945-95DB-12BD2F027748}"/>
            </c:ext>
          </c:extLst>
        </c:ser>
        <c:ser>
          <c:idx val="2"/>
          <c:order val="2"/>
          <c:tx>
            <c:strRef>
              <c:f>Blatt1!$D$1</c:f>
              <c:strCache>
                <c:ptCount val="1"/>
                <c:pt idx="0">
                  <c:v>Data 3</c:v>
                </c:pt>
              </c:strCache>
            </c:strRef>
          </c:tx>
          <c:spPr>
            <a:solidFill>
              <a:schemeClr val="bg1">
                <a:lumMod val="85000"/>
              </a:schemeClr>
            </a:solidFill>
            <a:ln>
              <a:noFill/>
            </a:ln>
            <a:effectLst/>
          </c:spPr>
          <c:cat>
            <c:numRef>
              <c:f>Blatt1!$A$2:$A$15</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Blatt1!$D$2:$D$15</c:f>
              <c:numCache>
                <c:formatCode>General</c:formatCode>
                <c:ptCount val="14"/>
                <c:pt idx="5">
                  <c:v>0</c:v>
                </c:pt>
                <c:pt idx="6">
                  <c:v>2</c:v>
                </c:pt>
                <c:pt idx="7">
                  <c:v>4</c:v>
                </c:pt>
                <c:pt idx="8">
                  <c:v>0</c:v>
                </c:pt>
              </c:numCache>
            </c:numRef>
          </c:val>
          <c:extLst>
            <c:ext xmlns:c16="http://schemas.microsoft.com/office/drawing/2014/chart" uri="{C3380CC4-5D6E-409C-BE32-E72D297353CC}">
              <c16:uniqueId val="{00000002-2587-C945-95DB-12BD2F027748}"/>
            </c:ext>
          </c:extLst>
        </c:ser>
        <c:ser>
          <c:idx val="3"/>
          <c:order val="3"/>
          <c:tx>
            <c:strRef>
              <c:f>Blatt1!$E$1</c:f>
              <c:strCache>
                <c:ptCount val="1"/>
                <c:pt idx="0">
                  <c:v>Data 4</c:v>
                </c:pt>
              </c:strCache>
            </c:strRef>
          </c:tx>
          <c:spPr>
            <a:solidFill>
              <a:schemeClr val="bg1"/>
            </a:solidFill>
            <a:ln>
              <a:noFill/>
            </a:ln>
            <a:effectLst/>
          </c:spPr>
          <c:cat>
            <c:numRef>
              <c:f>Blatt1!$A$2:$A$15</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Blatt1!$E$2:$E$15</c:f>
              <c:numCache>
                <c:formatCode>General</c:formatCode>
                <c:ptCount val="14"/>
                <c:pt idx="7">
                  <c:v>0</c:v>
                </c:pt>
                <c:pt idx="8">
                  <c:v>2</c:v>
                </c:pt>
                <c:pt idx="9">
                  <c:v>4</c:v>
                </c:pt>
                <c:pt idx="10">
                  <c:v>3</c:v>
                </c:pt>
                <c:pt idx="11">
                  <c:v>4</c:v>
                </c:pt>
                <c:pt idx="12">
                  <c:v>0</c:v>
                </c:pt>
              </c:numCache>
            </c:numRef>
          </c:val>
          <c:extLst>
            <c:ext xmlns:c16="http://schemas.microsoft.com/office/drawing/2014/chart" uri="{C3380CC4-5D6E-409C-BE32-E72D297353CC}">
              <c16:uniqueId val="{00000003-2587-C945-95DB-12BD2F027748}"/>
            </c:ext>
          </c:extLst>
        </c:ser>
        <c:dLbls>
          <c:showLegendKey val="0"/>
          <c:showVal val="0"/>
          <c:showCatName val="0"/>
          <c:showSerName val="0"/>
          <c:showPercent val="0"/>
          <c:showBubbleSize val="0"/>
        </c:dLbls>
        <c:axId val="127697896"/>
        <c:axId val="127699464"/>
      </c:areaChart>
      <c:catAx>
        <c:axId val="1276978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Helvetica" pitchFamily="2" charset="0"/>
                <a:ea typeface="+mn-ea"/>
                <a:cs typeface="+mn-cs"/>
              </a:defRPr>
            </a:pPr>
            <a:endParaRPr lang="en-US"/>
          </a:p>
        </c:txPr>
        <c:crossAx val="127699464"/>
        <c:crosses val="autoZero"/>
        <c:auto val="1"/>
        <c:lblAlgn val="ctr"/>
        <c:lblOffset val="100"/>
        <c:noMultiLvlLbl val="0"/>
      </c:catAx>
      <c:valAx>
        <c:axId val="127699464"/>
        <c:scaling>
          <c:orientation val="minMax"/>
        </c:scaling>
        <c:delete val="0"/>
        <c:axPos val="l"/>
        <c:majorGridlines>
          <c:spPr>
            <a:ln w="9525" cap="flat" cmpd="sng" algn="ctr">
              <a:solidFill>
                <a:schemeClr val="bg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Helvetica" pitchFamily="2" charset="0"/>
                <a:ea typeface="+mn-ea"/>
                <a:cs typeface="+mn-cs"/>
              </a:defRPr>
            </a:pPr>
            <a:endParaRPr lang="en-US"/>
          </a:p>
        </c:txPr>
        <c:crossAx val="127697896"/>
        <c:crosses val="autoZero"/>
        <c:crossBetween val="midCat"/>
      </c:valAx>
      <c:spPr>
        <a:noFill/>
        <a:ln>
          <a:noFill/>
        </a:ln>
        <a:effectLst/>
      </c:spPr>
    </c:plotArea>
    <c:legend>
      <c:legendPos val="b"/>
      <c:layout>
        <c:manualLayout>
          <c:xMode val="edge"/>
          <c:yMode val="edge"/>
          <c:x val="0.29855233462059283"/>
          <c:y val="0.83904001335178002"/>
          <c:w val="0.402895205376398"/>
          <c:h val="7.376145471023917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Helvetica" pitchFamily="2" charset="0"/>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latin typeface="Helvetica"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11CE8-3D69-459C-B5CD-164AAC89AEF0}"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10EFB427-2AC5-4FD4-8263-5B88E170BF11}">
      <dgm:prSet/>
      <dgm:spPr/>
      <dgm:t>
        <a:bodyPr/>
        <a:lstStyle/>
        <a:p>
          <a:r>
            <a:rPr lang="en-US"/>
            <a:t>Develop and implement the Care in Practice (CiP) Framework</a:t>
          </a:r>
        </a:p>
      </dgm:t>
    </dgm:pt>
    <dgm:pt modelId="{C358091B-0A36-4695-9F4C-698AD8D11C00}" type="parTrans" cxnId="{4D997640-CC11-4812-9C57-4F0786930BC8}">
      <dgm:prSet/>
      <dgm:spPr/>
      <dgm:t>
        <a:bodyPr/>
        <a:lstStyle/>
        <a:p>
          <a:endParaRPr lang="en-US"/>
        </a:p>
      </dgm:t>
    </dgm:pt>
    <dgm:pt modelId="{9CC5E81A-9528-4962-9B9F-36807668FC9B}" type="sibTrans" cxnId="{4D997640-CC11-4812-9C57-4F0786930BC8}">
      <dgm:prSet phldrT="1" phldr="0"/>
      <dgm:spPr/>
      <dgm:t>
        <a:bodyPr/>
        <a:lstStyle/>
        <a:p>
          <a:r>
            <a:rPr lang="en-US"/>
            <a:t>1</a:t>
          </a:r>
        </a:p>
      </dgm:t>
    </dgm:pt>
    <dgm:pt modelId="{D62FC5C2-6057-4284-BB82-AC2532C0FC77}">
      <dgm:prSet/>
      <dgm:spPr/>
      <dgm:t>
        <a:bodyPr/>
        <a:lstStyle/>
        <a:p>
          <a:r>
            <a:rPr lang="en-US"/>
            <a:t>Implement the Level 2 Certificate in Safe and Effective Practice </a:t>
          </a:r>
        </a:p>
      </dgm:t>
    </dgm:pt>
    <dgm:pt modelId="{31AB0408-3952-4F85-A6F9-0E9800203672}" type="parTrans" cxnId="{67ED05CE-6C76-46CC-A59F-9EBD6AF611C3}">
      <dgm:prSet/>
      <dgm:spPr/>
      <dgm:t>
        <a:bodyPr/>
        <a:lstStyle/>
        <a:p>
          <a:endParaRPr lang="en-US"/>
        </a:p>
      </dgm:t>
    </dgm:pt>
    <dgm:pt modelId="{137F2BAE-26C4-428B-80D2-E8CDC274E6E2}" type="sibTrans" cxnId="{67ED05CE-6C76-46CC-A59F-9EBD6AF611C3}">
      <dgm:prSet phldrT="2" phldr="0"/>
      <dgm:spPr/>
      <dgm:t>
        <a:bodyPr/>
        <a:lstStyle/>
        <a:p>
          <a:r>
            <a:rPr lang="en-US"/>
            <a:t>2</a:t>
          </a:r>
        </a:p>
      </dgm:t>
    </dgm:pt>
    <dgm:pt modelId="{F9B5D4B4-4ACD-44DD-BAF0-ABE1765FA715}" type="pres">
      <dgm:prSet presAssocID="{BE311CE8-3D69-459C-B5CD-164AAC89AEF0}" presName="Name0" presStyleCnt="0">
        <dgm:presLayoutVars>
          <dgm:animLvl val="lvl"/>
          <dgm:resizeHandles val="exact"/>
        </dgm:presLayoutVars>
      </dgm:prSet>
      <dgm:spPr/>
    </dgm:pt>
    <dgm:pt modelId="{5EDF2AC0-8DA8-43D8-B979-B6D00F9BA5D5}" type="pres">
      <dgm:prSet presAssocID="{10EFB427-2AC5-4FD4-8263-5B88E170BF11}" presName="compositeNode" presStyleCnt="0">
        <dgm:presLayoutVars>
          <dgm:bulletEnabled val="1"/>
        </dgm:presLayoutVars>
      </dgm:prSet>
      <dgm:spPr/>
    </dgm:pt>
    <dgm:pt modelId="{30965F2D-6B3A-402F-931F-9F43ECE2722E}" type="pres">
      <dgm:prSet presAssocID="{10EFB427-2AC5-4FD4-8263-5B88E170BF11}" presName="bgRect" presStyleLbl="bgAccFollowNode1" presStyleIdx="0" presStyleCnt="2"/>
      <dgm:spPr/>
    </dgm:pt>
    <dgm:pt modelId="{AA250F8B-E05F-46AD-9F6D-E753E8ADE74E}" type="pres">
      <dgm:prSet presAssocID="{9CC5E81A-9528-4962-9B9F-36807668FC9B}" presName="sibTransNodeCircle" presStyleLbl="alignNode1" presStyleIdx="0" presStyleCnt="4">
        <dgm:presLayoutVars>
          <dgm:chMax val="0"/>
          <dgm:bulletEnabled/>
        </dgm:presLayoutVars>
      </dgm:prSet>
      <dgm:spPr/>
    </dgm:pt>
    <dgm:pt modelId="{D8E8EAE0-BBF1-4F1F-B4EE-9577588B251F}" type="pres">
      <dgm:prSet presAssocID="{10EFB427-2AC5-4FD4-8263-5B88E170BF11}" presName="bottomLine" presStyleLbl="alignNode1" presStyleIdx="1" presStyleCnt="4">
        <dgm:presLayoutVars/>
      </dgm:prSet>
      <dgm:spPr/>
    </dgm:pt>
    <dgm:pt modelId="{FD3E82BC-3D3B-4FF4-878B-FDC7476962F8}" type="pres">
      <dgm:prSet presAssocID="{10EFB427-2AC5-4FD4-8263-5B88E170BF11}" presName="nodeText" presStyleLbl="bgAccFollowNode1" presStyleIdx="0" presStyleCnt="2">
        <dgm:presLayoutVars>
          <dgm:bulletEnabled val="1"/>
        </dgm:presLayoutVars>
      </dgm:prSet>
      <dgm:spPr/>
    </dgm:pt>
    <dgm:pt modelId="{CBB970B7-FAE7-432E-8D5F-87D7C04F20B1}" type="pres">
      <dgm:prSet presAssocID="{9CC5E81A-9528-4962-9B9F-36807668FC9B}" presName="sibTrans" presStyleCnt="0"/>
      <dgm:spPr/>
    </dgm:pt>
    <dgm:pt modelId="{12CD04E1-A7B6-4FFF-BEC1-B937ADB9FB10}" type="pres">
      <dgm:prSet presAssocID="{D62FC5C2-6057-4284-BB82-AC2532C0FC77}" presName="compositeNode" presStyleCnt="0">
        <dgm:presLayoutVars>
          <dgm:bulletEnabled val="1"/>
        </dgm:presLayoutVars>
      </dgm:prSet>
      <dgm:spPr/>
    </dgm:pt>
    <dgm:pt modelId="{72A311C6-A61F-42DB-A649-98A4D7886DC7}" type="pres">
      <dgm:prSet presAssocID="{D62FC5C2-6057-4284-BB82-AC2532C0FC77}" presName="bgRect" presStyleLbl="bgAccFollowNode1" presStyleIdx="1" presStyleCnt="2"/>
      <dgm:spPr/>
    </dgm:pt>
    <dgm:pt modelId="{86D4528F-4983-4352-83EE-56B3C0C0D14C}" type="pres">
      <dgm:prSet presAssocID="{137F2BAE-26C4-428B-80D2-E8CDC274E6E2}" presName="sibTransNodeCircle" presStyleLbl="alignNode1" presStyleIdx="2" presStyleCnt="4">
        <dgm:presLayoutVars>
          <dgm:chMax val="0"/>
          <dgm:bulletEnabled/>
        </dgm:presLayoutVars>
      </dgm:prSet>
      <dgm:spPr/>
    </dgm:pt>
    <dgm:pt modelId="{819B2C20-89CE-43ED-9362-1D5BBE011544}" type="pres">
      <dgm:prSet presAssocID="{D62FC5C2-6057-4284-BB82-AC2532C0FC77}" presName="bottomLine" presStyleLbl="alignNode1" presStyleIdx="3" presStyleCnt="4">
        <dgm:presLayoutVars/>
      </dgm:prSet>
      <dgm:spPr/>
    </dgm:pt>
    <dgm:pt modelId="{85A93CCE-4CEB-4319-B25E-5D91DABC2F45}" type="pres">
      <dgm:prSet presAssocID="{D62FC5C2-6057-4284-BB82-AC2532C0FC77}" presName="nodeText" presStyleLbl="bgAccFollowNode1" presStyleIdx="1" presStyleCnt="2">
        <dgm:presLayoutVars>
          <dgm:bulletEnabled val="1"/>
        </dgm:presLayoutVars>
      </dgm:prSet>
      <dgm:spPr/>
    </dgm:pt>
  </dgm:ptLst>
  <dgm:cxnLst>
    <dgm:cxn modelId="{3FF42709-3240-4031-B379-26675993922A}" type="presOf" srcId="{D62FC5C2-6057-4284-BB82-AC2532C0FC77}" destId="{72A311C6-A61F-42DB-A649-98A4D7886DC7}" srcOrd="0" destOrd="0" presId="urn:microsoft.com/office/officeart/2016/7/layout/BasicLinearProcessNumbered"/>
    <dgm:cxn modelId="{CF4C941A-A9F7-408A-907E-FD03A3B23275}" type="presOf" srcId="{D62FC5C2-6057-4284-BB82-AC2532C0FC77}" destId="{85A93CCE-4CEB-4319-B25E-5D91DABC2F45}" srcOrd="1" destOrd="0" presId="urn:microsoft.com/office/officeart/2016/7/layout/BasicLinearProcessNumbered"/>
    <dgm:cxn modelId="{B0E3F020-9835-4D42-9EF8-A149850E7ABB}" type="presOf" srcId="{10EFB427-2AC5-4FD4-8263-5B88E170BF11}" destId="{FD3E82BC-3D3B-4FF4-878B-FDC7476962F8}" srcOrd="1" destOrd="0" presId="urn:microsoft.com/office/officeart/2016/7/layout/BasicLinearProcessNumbered"/>
    <dgm:cxn modelId="{4D997640-CC11-4812-9C57-4F0786930BC8}" srcId="{BE311CE8-3D69-459C-B5CD-164AAC89AEF0}" destId="{10EFB427-2AC5-4FD4-8263-5B88E170BF11}" srcOrd="0" destOrd="0" parTransId="{C358091B-0A36-4695-9F4C-698AD8D11C00}" sibTransId="{9CC5E81A-9528-4962-9B9F-36807668FC9B}"/>
    <dgm:cxn modelId="{DADAF486-E346-4F85-9952-472C0134628A}" type="presOf" srcId="{BE311CE8-3D69-459C-B5CD-164AAC89AEF0}" destId="{F9B5D4B4-4ACD-44DD-BAF0-ABE1765FA715}" srcOrd="0" destOrd="0" presId="urn:microsoft.com/office/officeart/2016/7/layout/BasicLinearProcessNumbered"/>
    <dgm:cxn modelId="{593F078D-ECD9-419A-B685-7ACC99958843}" type="presOf" srcId="{10EFB427-2AC5-4FD4-8263-5B88E170BF11}" destId="{30965F2D-6B3A-402F-931F-9F43ECE2722E}" srcOrd="0" destOrd="0" presId="urn:microsoft.com/office/officeart/2016/7/layout/BasicLinearProcessNumbered"/>
    <dgm:cxn modelId="{67ED05CE-6C76-46CC-A59F-9EBD6AF611C3}" srcId="{BE311CE8-3D69-459C-B5CD-164AAC89AEF0}" destId="{D62FC5C2-6057-4284-BB82-AC2532C0FC77}" srcOrd="1" destOrd="0" parTransId="{31AB0408-3952-4F85-A6F9-0E9800203672}" sibTransId="{137F2BAE-26C4-428B-80D2-E8CDC274E6E2}"/>
    <dgm:cxn modelId="{8889A5D2-D9BD-4BD3-A312-365EA0694102}" type="presOf" srcId="{137F2BAE-26C4-428B-80D2-E8CDC274E6E2}" destId="{86D4528F-4983-4352-83EE-56B3C0C0D14C}" srcOrd="0" destOrd="0" presId="urn:microsoft.com/office/officeart/2016/7/layout/BasicLinearProcessNumbered"/>
    <dgm:cxn modelId="{9C8343E9-AC7A-4FC4-AC76-307BC8CDC375}" type="presOf" srcId="{9CC5E81A-9528-4962-9B9F-36807668FC9B}" destId="{AA250F8B-E05F-46AD-9F6D-E753E8ADE74E}" srcOrd="0" destOrd="0" presId="urn:microsoft.com/office/officeart/2016/7/layout/BasicLinearProcessNumbered"/>
    <dgm:cxn modelId="{49E3A1EC-6C10-440A-9AFF-51BAEF13C236}" type="presParOf" srcId="{F9B5D4B4-4ACD-44DD-BAF0-ABE1765FA715}" destId="{5EDF2AC0-8DA8-43D8-B979-B6D00F9BA5D5}" srcOrd="0" destOrd="0" presId="urn:microsoft.com/office/officeart/2016/7/layout/BasicLinearProcessNumbered"/>
    <dgm:cxn modelId="{E6A6CBE5-3A76-465F-99E9-01E7A318E48C}" type="presParOf" srcId="{5EDF2AC0-8DA8-43D8-B979-B6D00F9BA5D5}" destId="{30965F2D-6B3A-402F-931F-9F43ECE2722E}" srcOrd="0" destOrd="0" presId="urn:microsoft.com/office/officeart/2016/7/layout/BasicLinearProcessNumbered"/>
    <dgm:cxn modelId="{565A8008-5AA0-4A48-BD17-E3676650494E}" type="presParOf" srcId="{5EDF2AC0-8DA8-43D8-B979-B6D00F9BA5D5}" destId="{AA250F8B-E05F-46AD-9F6D-E753E8ADE74E}" srcOrd="1" destOrd="0" presId="urn:microsoft.com/office/officeart/2016/7/layout/BasicLinearProcessNumbered"/>
    <dgm:cxn modelId="{47628CEB-57FD-410E-A684-2AF9A2041CF5}" type="presParOf" srcId="{5EDF2AC0-8DA8-43D8-B979-B6D00F9BA5D5}" destId="{D8E8EAE0-BBF1-4F1F-B4EE-9577588B251F}" srcOrd="2" destOrd="0" presId="urn:microsoft.com/office/officeart/2016/7/layout/BasicLinearProcessNumbered"/>
    <dgm:cxn modelId="{7E87D6B6-CDF4-49F6-BC70-E64DC67A4374}" type="presParOf" srcId="{5EDF2AC0-8DA8-43D8-B979-B6D00F9BA5D5}" destId="{FD3E82BC-3D3B-4FF4-878B-FDC7476962F8}" srcOrd="3" destOrd="0" presId="urn:microsoft.com/office/officeart/2016/7/layout/BasicLinearProcessNumbered"/>
    <dgm:cxn modelId="{0FB5B63E-1186-499A-90C2-DCAE1385BAA0}" type="presParOf" srcId="{F9B5D4B4-4ACD-44DD-BAF0-ABE1765FA715}" destId="{CBB970B7-FAE7-432E-8D5F-87D7C04F20B1}" srcOrd="1" destOrd="0" presId="urn:microsoft.com/office/officeart/2016/7/layout/BasicLinearProcessNumbered"/>
    <dgm:cxn modelId="{5568ED62-C8DD-47BB-9EA0-40F1BD0C4439}" type="presParOf" srcId="{F9B5D4B4-4ACD-44DD-BAF0-ABE1765FA715}" destId="{12CD04E1-A7B6-4FFF-BEC1-B937ADB9FB10}" srcOrd="2" destOrd="0" presId="urn:microsoft.com/office/officeart/2016/7/layout/BasicLinearProcessNumbered"/>
    <dgm:cxn modelId="{EC597F1F-4CDE-4B0C-9772-07E7B502B977}" type="presParOf" srcId="{12CD04E1-A7B6-4FFF-BEC1-B937ADB9FB10}" destId="{72A311C6-A61F-42DB-A649-98A4D7886DC7}" srcOrd="0" destOrd="0" presId="urn:microsoft.com/office/officeart/2016/7/layout/BasicLinearProcessNumbered"/>
    <dgm:cxn modelId="{FC14CF94-755A-4D68-AF33-18BCF0F41A52}" type="presParOf" srcId="{12CD04E1-A7B6-4FFF-BEC1-B937ADB9FB10}" destId="{86D4528F-4983-4352-83EE-56B3C0C0D14C}" srcOrd="1" destOrd="0" presId="urn:microsoft.com/office/officeart/2016/7/layout/BasicLinearProcessNumbered"/>
    <dgm:cxn modelId="{523AF291-EB0A-4CEF-88D7-93B0DCF25EBE}" type="presParOf" srcId="{12CD04E1-A7B6-4FFF-BEC1-B937ADB9FB10}" destId="{819B2C20-89CE-43ED-9362-1D5BBE011544}" srcOrd="2" destOrd="0" presId="urn:microsoft.com/office/officeart/2016/7/layout/BasicLinearProcessNumbered"/>
    <dgm:cxn modelId="{1B098CD7-873C-460D-A06B-4A2CE19D47F8}" type="presParOf" srcId="{12CD04E1-A7B6-4FFF-BEC1-B937ADB9FB10}" destId="{85A93CCE-4CEB-4319-B25E-5D91DABC2F45}"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65F2D-6B3A-402F-931F-9F43ECE2722E}">
      <dsp:nvSpPr>
        <dsp:cNvPr id="0" name=""/>
        <dsp:cNvSpPr/>
      </dsp:nvSpPr>
      <dsp:spPr>
        <a:xfrm>
          <a:off x="1294" y="0"/>
          <a:ext cx="5049738" cy="3993910"/>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697" tIns="330200" rIns="393697" bIns="330200" numCol="1" spcCol="1270" anchor="t" anchorCtr="0">
          <a:noAutofit/>
        </a:bodyPr>
        <a:lstStyle/>
        <a:p>
          <a:pPr marL="0" lvl="0" indent="0" algn="l" defTabSz="1155700">
            <a:lnSpc>
              <a:spcPct val="90000"/>
            </a:lnSpc>
            <a:spcBef>
              <a:spcPct val="0"/>
            </a:spcBef>
            <a:spcAft>
              <a:spcPct val="35000"/>
            </a:spcAft>
            <a:buNone/>
          </a:pPr>
          <a:r>
            <a:rPr lang="en-US" sz="2600" kern="1200"/>
            <a:t>Develop and implement the Care in Practice (CiP) Framework</a:t>
          </a:r>
        </a:p>
      </dsp:txBody>
      <dsp:txXfrm>
        <a:off x="1294" y="1517685"/>
        <a:ext cx="5049738" cy="2396346"/>
      </dsp:txXfrm>
    </dsp:sp>
    <dsp:sp modelId="{AA250F8B-E05F-46AD-9F6D-E753E8ADE74E}">
      <dsp:nvSpPr>
        <dsp:cNvPr id="0" name=""/>
        <dsp:cNvSpPr/>
      </dsp:nvSpPr>
      <dsp:spPr>
        <a:xfrm>
          <a:off x="1927077" y="399391"/>
          <a:ext cx="1198173" cy="1198173"/>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414" tIns="12700" rIns="9341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102545" y="574859"/>
        <a:ext cx="847237" cy="847237"/>
      </dsp:txXfrm>
    </dsp:sp>
    <dsp:sp modelId="{D8E8EAE0-BBF1-4F1F-B4EE-9577588B251F}">
      <dsp:nvSpPr>
        <dsp:cNvPr id="0" name=""/>
        <dsp:cNvSpPr/>
      </dsp:nvSpPr>
      <dsp:spPr>
        <a:xfrm>
          <a:off x="1294" y="3993838"/>
          <a:ext cx="5049738" cy="72"/>
        </a:xfrm>
        <a:prstGeom prst="rect">
          <a:avLst/>
        </a:prstGeom>
        <a:solidFill>
          <a:schemeClr val="accent5">
            <a:hueOff val="-4050717"/>
            <a:satOff val="-275"/>
            <a:lumOff val="654"/>
            <a:alphaOff val="0"/>
          </a:schemeClr>
        </a:solidFill>
        <a:ln w="19050" cap="flat" cmpd="sng" algn="ctr">
          <a:solidFill>
            <a:schemeClr val="accent5">
              <a:hueOff val="-4050717"/>
              <a:satOff val="-275"/>
              <a:lumOff val="6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A311C6-A61F-42DB-A649-98A4D7886DC7}">
      <dsp:nvSpPr>
        <dsp:cNvPr id="0" name=""/>
        <dsp:cNvSpPr/>
      </dsp:nvSpPr>
      <dsp:spPr>
        <a:xfrm>
          <a:off x="5556006" y="0"/>
          <a:ext cx="5049738" cy="3993910"/>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697" tIns="330200" rIns="393697" bIns="330200" numCol="1" spcCol="1270" anchor="t" anchorCtr="0">
          <a:noAutofit/>
        </a:bodyPr>
        <a:lstStyle/>
        <a:p>
          <a:pPr marL="0" lvl="0" indent="0" algn="l" defTabSz="1155700">
            <a:lnSpc>
              <a:spcPct val="90000"/>
            </a:lnSpc>
            <a:spcBef>
              <a:spcPct val="0"/>
            </a:spcBef>
            <a:spcAft>
              <a:spcPct val="35000"/>
            </a:spcAft>
            <a:buNone/>
          </a:pPr>
          <a:r>
            <a:rPr lang="en-US" sz="2600" kern="1200"/>
            <a:t>Implement the Level 2 Certificate in Safe and Effective Practice </a:t>
          </a:r>
        </a:p>
      </dsp:txBody>
      <dsp:txXfrm>
        <a:off x="5556006" y="1517685"/>
        <a:ext cx="5049738" cy="2396346"/>
      </dsp:txXfrm>
    </dsp:sp>
    <dsp:sp modelId="{86D4528F-4983-4352-83EE-56B3C0C0D14C}">
      <dsp:nvSpPr>
        <dsp:cNvPr id="0" name=""/>
        <dsp:cNvSpPr/>
      </dsp:nvSpPr>
      <dsp:spPr>
        <a:xfrm>
          <a:off x="7481789" y="399391"/>
          <a:ext cx="1198173" cy="1198173"/>
        </a:xfrm>
        <a:prstGeom prst="ellipse">
          <a:avLst/>
        </a:prstGeom>
        <a:solidFill>
          <a:schemeClr val="accent5">
            <a:hueOff val="-8101434"/>
            <a:satOff val="-551"/>
            <a:lumOff val="1307"/>
            <a:alphaOff val="0"/>
          </a:schemeClr>
        </a:solidFill>
        <a:ln w="19050" cap="flat" cmpd="sng" algn="ctr">
          <a:solidFill>
            <a:schemeClr val="accent5">
              <a:hueOff val="-8101434"/>
              <a:satOff val="-551"/>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414" tIns="12700" rIns="9341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657257" y="574859"/>
        <a:ext cx="847237" cy="847237"/>
      </dsp:txXfrm>
    </dsp:sp>
    <dsp:sp modelId="{819B2C20-89CE-43ED-9362-1D5BBE011544}">
      <dsp:nvSpPr>
        <dsp:cNvPr id="0" name=""/>
        <dsp:cNvSpPr/>
      </dsp:nvSpPr>
      <dsp:spPr>
        <a:xfrm>
          <a:off x="5556006" y="3993838"/>
          <a:ext cx="5049738" cy="72"/>
        </a:xfrm>
        <a:prstGeom prst="rect">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DD5F4-4AF8-48A1-93B2-AC0CFFFFA8E7}" type="datetimeFigureOut">
              <a:rPr lang="en-GB" smtClean="0"/>
              <a:t>10/11/2025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B0C51-5B4B-4BD9-9ED4-481DE54F30D4}" type="slidenum">
              <a:rPr lang="en-GB" smtClean="0"/>
              <a:t>‹#›</a:t>
            </a:fld>
            <a:endParaRPr lang="en-GB"/>
          </a:p>
        </p:txBody>
      </p:sp>
    </p:spTree>
    <p:extLst>
      <p:ext uri="{BB962C8B-B14F-4D97-AF65-F5344CB8AC3E}">
        <p14:creationId xmlns:p14="http://schemas.microsoft.com/office/powerpoint/2010/main" val="3738055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today – to promote the strategy and encourage you to be part of it!  </a:t>
            </a:r>
          </a:p>
          <a:p>
            <a:r>
              <a:rPr lang="en-US" dirty="0"/>
              <a:t>To focus specifically on priority actions 3 and 4 which outline the importance of learning and development for social care practitioners, leaders and managers. </a:t>
            </a:r>
          </a:p>
          <a:p>
            <a:r>
              <a:rPr lang="en-US" dirty="0"/>
              <a:t>DOH reform of social care links with the work of NISCC</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567CB-8539-4FF6-8C06-491775102F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7606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DABEF-AB37-443F-9BB3-D96D8BC813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372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DABEF-AB37-443F-9BB3-D96D8BC813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161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DABEF-AB37-443F-9BB3-D96D8BC813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150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DABEF-AB37-443F-9BB3-D96D8BC813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918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DOH have developed the first social care workforce strategy because they want to implement this vision.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567CB-8539-4FF6-8C06-491775102F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4802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priorities interlink and have a range of different actions behind them.  However, to set the context of today’s Forum.  We are focusing on 3 and 4 which outlines learning and development.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567CB-8539-4FF6-8C06-491775102F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617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care practitioners need the right knowledge and skills to have energy, confidence and resilience in being able to adapt to changing social care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and improvement opportunities are key to supporting staff in their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DB0BC-DF9E-41F6-B7CE-34F6695C597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4202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A learning culture will support the development of knowledgeable and confident staff who can deliver safe and sustainable services.  </a:t>
            </a:r>
          </a:p>
          <a:p>
            <a:endParaRPr lang="en-US" sz="1200" b="0" dirty="0"/>
          </a:p>
          <a:p>
            <a:r>
              <a:rPr lang="en-US" sz="1200" b="0" dirty="0"/>
              <a:t>It is important to recognise the diverse range of roles - therefore need to have training available to meet the specific  individual circumstances  E.G   those living with multiple health conditions, childhood trauma, dementia, mental ill-health, autism and learning, physical and sensory disabilities.</a:t>
            </a:r>
          </a:p>
          <a:p>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B539F-6B1E-486E-A7B0-601DF84B8FF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871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CiP Framework gives social care practitioners access to continuous learning and development using their practice experience, knowledge and skills in working to support service users (increasingly those with complex needs) across all the programmes of care within the health and social care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two interlinked parts to the CiP Framework, a continuous professional learning pathway and a qualification pathway.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level 2 certificate is a new qualification that sits within the CIP framework.  New staff are encouraged to take up this qualification within the first 6 months of their employment.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Personal Assistants are supported to access training via Trusts.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DB0BC-DF9E-41F6-B7CE-34F6695C597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8554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BBA91-1DE4-4DBE-BA79-3C17B597902A}" type="slidenum">
              <a:rPr kumimoji="0" lang="en-GB"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522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recognise the professional identity of the social care workforce the title of the social care practitioner is part of the </a:t>
            </a:r>
            <a:r>
              <a:rPr lang="en-GB" dirty="0" err="1"/>
              <a:t>CiP</a:t>
            </a:r>
            <a:r>
              <a:rPr lang="en-GB" dirty="0"/>
              <a:t> Framework</a:t>
            </a:r>
          </a:p>
          <a:p>
            <a:r>
              <a:rPr lang="en-GB" dirty="0"/>
              <a:t>These have been introduced into the </a:t>
            </a:r>
            <a:r>
              <a:rPr lang="en-GB" dirty="0" err="1"/>
              <a:t>CiP</a:t>
            </a:r>
            <a:r>
              <a:rPr lang="en-GB" dirty="0"/>
              <a:t> Framework to better represent and promote cohesion, identity and to emphasise the value of the social care workforce. </a:t>
            </a:r>
          </a:p>
          <a:p>
            <a:endParaRPr lang="en-GB" dirty="0"/>
          </a:p>
          <a:p>
            <a:r>
              <a:rPr lang="en-GB" dirty="0"/>
              <a:t>The </a:t>
            </a:r>
            <a:r>
              <a:rPr lang="en-GB" dirty="0" err="1"/>
              <a:t>CiP</a:t>
            </a:r>
            <a:r>
              <a:rPr lang="en-GB" dirty="0"/>
              <a:t> Framework has sufficient agility to support social care practitioners to practice and develop within their current role or grow into an enhanced role. Each role within social care will fall into one of these categories.</a:t>
            </a:r>
          </a:p>
          <a:p>
            <a:endParaRPr lang="en-GB" dirty="0"/>
          </a:p>
          <a:p>
            <a:r>
              <a:rPr lang="en-GB" dirty="0"/>
              <a:t>An incremental process to build knowledge, skills and experience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DABEF-AB37-443F-9BB3-D96D8BC813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24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recognise the professional identity of the social care workforce the title of the social care practitioner is part of the </a:t>
            </a:r>
            <a:r>
              <a:rPr lang="en-GB" dirty="0" err="1"/>
              <a:t>CiP</a:t>
            </a:r>
            <a:r>
              <a:rPr lang="en-GB" dirty="0"/>
              <a:t> Framework</a:t>
            </a:r>
          </a:p>
          <a:p>
            <a:r>
              <a:rPr lang="en-GB" dirty="0"/>
              <a:t>These have been introduced into the </a:t>
            </a:r>
            <a:r>
              <a:rPr lang="en-GB" dirty="0" err="1"/>
              <a:t>CiP</a:t>
            </a:r>
            <a:r>
              <a:rPr lang="en-GB" dirty="0"/>
              <a:t> Framework to better represent and promote cohesion, identity and to emphasise the value of the social care workforce. </a:t>
            </a:r>
          </a:p>
          <a:p>
            <a:endParaRPr lang="en-GB" dirty="0"/>
          </a:p>
          <a:p>
            <a:r>
              <a:rPr lang="en-GB" dirty="0"/>
              <a:t>The </a:t>
            </a:r>
            <a:r>
              <a:rPr lang="en-GB" dirty="0" err="1"/>
              <a:t>CiP</a:t>
            </a:r>
            <a:r>
              <a:rPr lang="en-GB" dirty="0"/>
              <a:t> Framework has sufficient agility to support social care practitioners to practice and develop within their current role or grow into an enhanced role. Each role within social care will fall into one of these categories.</a:t>
            </a:r>
          </a:p>
          <a:p>
            <a:endParaRPr lang="en-GB" dirty="0"/>
          </a:p>
          <a:p>
            <a:r>
              <a:rPr lang="en-GB" dirty="0"/>
              <a:t>An incremental process to build knowledge, skills and experience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DABEF-AB37-443F-9BB3-D96D8BC813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136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2164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1479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1349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5CF71-97CF-6F43-AF55-51CC284A0A1B}"/>
              </a:ext>
            </a:extLst>
          </p:cNvPr>
          <p:cNvSpPr/>
          <p:nvPr userDrawn="1"/>
        </p:nvSpPr>
        <p:spPr>
          <a:xfrm>
            <a:off x="-11106" y="0"/>
            <a:ext cx="12214211" cy="6858000"/>
          </a:xfrm>
          <a:prstGeom prst="rect">
            <a:avLst/>
          </a:prstGeom>
          <a:solidFill>
            <a:srgbClr val="002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ectangle 2">
            <a:extLst>
              <a:ext uri="{FF2B5EF4-FFF2-40B4-BE49-F238E27FC236}">
                <a16:creationId xmlns:a16="http://schemas.microsoft.com/office/drawing/2014/main" id="{C75F8640-9B67-BC49-8B32-CB6D6850BDB7}"/>
              </a:ext>
            </a:extLst>
          </p:cNvPr>
          <p:cNvSpPr/>
          <p:nvPr userDrawn="1"/>
        </p:nvSpPr>
        <p:spPr>
          <a:xfrm>
            <a:off x="733944" y="692696"/>
            <a:ext cx="2997808" cy="3046988"/>
          </a:xfrm>
          <a:prstGeom prst="rect">
            <a:avLst/>
          </a:prstGeom>
        </p:spPr>
        <p:txBody>
          <a:bodyPr wrap="none">
            <a:spAutoFit/>
          </a:bodyPr>
          <a:lstStyle/>
          <a:p>
            <a:pPr>
              <a:lnSpc>
                <a:spcPct val="100000"/>
              </a:lnSpc>
            </a:pPr>
            <a:r>
              <a:rPr lang="en-GB" sz="4800" b="1" dirty="0">
                <a:solidFill>
                  <a:srgbClr val="FFDD00"/>
                </a:solidFill>
                <a:latin typeface="Galano Grotesque" pitchFamily="2" charset="77"/>
              </a:rPr>
              <a:t>Working </a:t>
            </a:r>
          </a:p>
          <a:p>
            <a:pPr>
              <a:lnSpc>
                <a:spcPct val="100000"/>
              </a:lnSpc>
            </a:pPr>
            <a:r>
              <a:rPr lang="en-GB" sz="4800" b="1" dirty="0">
                <a:solidFill>
                  <a:srgbClr val="FFDD00"/>
                </a:solidFill>
                <a:latin typeface="Galano Grotesque" pitchFamily="2" charset="77"/>
              </a:rPr>
              <a:t>Together. </a:t>
            </a:r>
            <a:br>
              <a:rPr lang="en-GB" sz="4800" b="1" dirty="0">
                <a:solidFill>
                  <a:srgbClr val="FFDD00"/>
                </a:solidFill>
                <a:latin typeface="Galano Grotesque" pitchFamily="2" charset="77"/>
              </a:rPr>
            </a:br>
            <a:r>
              <a:rPr lang="en-GB" sz="4800" b="1" dirty="0">
                <a:solidFill>
                  <a:srgbClr val="FFDD00"/>
                </a:solidFill>
                <a:latin typeface="Galano Grotesque" pitchFamily="2" charset="77"/>
              </a:rPr>
              <a:t>Making a </a:t>
            </a:r>
          </a:p>
          <a:p>
            <a:pPr>
              <a:lnSpc>
                <a:spcPct val="100000"/>
              </a:lnSpc>
            </a:pPr>
            <a:r>
              <a:rPr lang="en-GB" sz="4800" b="1" dirty="0">
                <a:solidFill>
                  <a:srgbClr val="FFDD00"/>
                </a:solidFill>
                <a:latin typeface="Galano Grotesque" pitchFamily="2" charset="77"/>
              </a:rPr>
              <a:t>Difference.</a:t>
            </a:r>
            <a:endParaRPr lang="en-US" sz="4800" b="1" dirty="0">
              <a:solidFill>
                <a:srgbClr val="FFDD00"/>
              </a:solidFill>
              <a:latin typeface="Galano Grotesque" pitchFamily="2" charset="77"/>
            </a:endParaRPr>
          </a:p>
        </p:txBody>
      </p:sp>
      <p:pic>
        <p:nvPicPr>
          <p:cNvPr id="9" name="Picture 8">
            <a:extLst>
              <a:ext uri="{FF2B5EF4-FFF2-40B4-BE49-F238E27FC236}">
                <a16:creationId xmlns:a16="http://schemas.microsoft.com/office/drawing/2014/main" id="{3221DDD5-B33E-CF46-AE9C-F80F4CAF96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6533" y="5805265"/>
            <a:ext cx="1117779" cy="903829"/>
          </a:xfrm>
          <a:prstGeom prst="rect">
            <a:avLst/>
          </a:prstGeom>
        </p:spPr>
      </p:pic>
    </p:spTree>
    <p:extLst>
      <p:ext uri="{BB962C8B-B14F-4D97-AF65-F5344CB8AC3E}">
        <p14:creationId xmlns:p14="http://schemas.microsoft.com/office/powerpoint/2010/main" val="1099163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5CF71-97CF-6F43-AF55-51CC284A0A1B}"/>
              </a:ext>
            </a:extLst>
          </p:cNvPr>
          <p:cNvSpPr/>
          <p:nvPr userDrawn="1"/>
        </p:nvSpPr>
        <p:spPr>
          <a:xfrm>
            <a:off x="-11106" y="0"/>
            <a:ext cx="12214211" cy="6858000"/>
          </a:xfrm>
          <a:prstGeom prst="rect">
            <a:avLst/>
          </a:prstGeom>
          <a:solidFill>
            <a:srgbClr val="002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ectangle 2">
            <a:extLst>
              <a:ext uri="{FF2B5EF4-FFF2-40B4-BE49-F238E27FC236}">
                <a16:creationId xmlns:a16="http://schemas.microsoft.com/office/drawing/2014/main" id="{C75F8640-9B67-BC49-8B32-CB6D6850BDB7}"/>
              </a:ext>
            </a:extLst>
          </p:cNvPr>
          <p:cNvSpPr/>
          <p:nvPr userDrawn="1"/>
        </p:nvSpPr>
        <p:spPr>
          <a:xfrm>
            <a:off x="733944" y="692696"/>
            <a:ext cx="4699620" cy="2308324"/>
          </a:xfrm>
          <a:prstGeom prst="rect">
            <a:avLst/>
          </a:prstGeom>
        </p:spPr>
        <p:txBody>
          <a:bodyPr wrap="none">
            <a:spAutoFit/>
          </a:bodyPr>
          <a:lstStyle/>
          <a:p>
            <a:pPr>
              <a:lnSpc>
                <a:spcPct val="100000"/>
              </a:lnSpc>
            </a:pPr>
            <a:r>
              <a:rPr lang="en-GB" sz="4800" b="1" i="0" u="none" strike="noStrike" kern="1200" dirty="0">
                <a:solidFill>
                  <a:srgbClr val="FFDD00"/>
                </a:solidFill>
                <a:effectLst/>
                <a:latin typeface="Galano Grotesque" pitchFamily="2" charset="77"/>
                <a:ea typeface="+mn-ea"/>
                <a:cs typeface="+mn-cs"/>
              </a:rPr>
              <a:t>Raising Standards</a:t>
            </a:r>
            <a:br>
              <a:rPr lang="en-GB" sz="4800" b="1" i="0" u="none" strike="noStrike" kern="1200" dirty="0">
                <a:solidFill>
                  <a:srgbClr val="FFDD00"/>
                </a:solidFill>
                <a:effectLst/>
                <a:latin typeface="Galano Grotesque" pitchFamily="2" charset="77"/>
                <a:ea typeface="+mn-ea"/>
                <a:cs typeface="+mn-cs"/>
              </a:rPr>
            </a:br>
            <a:r>
              <a:rPr lang="en-GB" sz="4800" b="1" i="0" u="none" strike="noStrike" kern="1200" dirty="0">
                <a:solidFill>
                  <a:srgbClr val="FFDD00"/>
                </a:solidFill>
                <a:effectLst/>
                <a:latin typeface="Galano Grotesque" pitchFamily="2" charset="77"/>
                <a:ea typeface="+mn-ea"/>
                <a:cs typeface="+mn-cs"/>
              </a:rPr>
              <a:t>in Social Work </a:t>
            </a:r>
            <a:br>
              <a:rPr lang="en-GB" sz="4800" b="1" i="0" u="none" strike="noStrike" kern="1200" dirty="0">
                <a:solidFill>
                  <a:srgbClr val="FFDD00"/>
                </a:solidFill>
                <a:effectLst/>
                <a:latin typeface="Galano Grotesque" pitchFamily="2" charset="77"/>
                <a:ea typeface="+mn-ea"/>
                <a:cs typeface="+mn-cs"/>
              </a:rPr>
            </a:br>
            <a:r>
              <a:rPr lang="en-GB" sz="4800" b="1" i="0" u="none" strike="noStrike" kern="1200" dirty="0">
                <a:solidFill>
                  <a:srgbClr val="FFDD00"/>
                </a:solidFill>
                <a:effectLst/>
                <a:latin typeface="Galano Grotesque" pitchFamily="2" charset="77"/>
                <a:ea typeface="+mn-ea"/>
                <a:cs typeface="+mn-cs"/>
              </a:rPr>
              <a:t>and Social Care</a:t>
            </a:r>
            <a:endParaRPr lang="en-US" sz="11500" b="1" dirty="0">
              <a:solidFill>
                <a:srgbClr val="FFDD00"/>
              </a:solidFill>
              <a:latin typeface="Galano Grotesque" pitchFamily="2" charset="77"/>
            </a:endParaRPr>
          </a:p>
        </p:txBody>
      </p:sp>
      <p:pic>
        <p:nvPicPr>
          <p:cNvPr id="9" name="Picture 8">
            <a:extLst>
              <a:ext uri="{FF2B5EF4-FFF2-40B4-BE49-F238E27FC236}">
                <a16:creationId xmlns:a16="http://schemas.microsoft.com/office/drawing/2014/main" id="{7BFB338D-9F58-154A-BB90-8BDDE5542B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6533" y="5805265"/>
            <a:ext cx="1117779" cy="903829"/>
          </a:xfrm>
          <a:prstGeom prst="rect">
            <a:avLst/>
          </a:prstGeom>
        </p:spPr>
      </p:pic>
    </p:spTree>
    <p:extLst>
      <p:ext uri="{BB962C8B-B14F-4D97-AF65-F5344CB8AC3E}">
        <p14:creationId xmlns:p14="http://schemas.microsoft.com/office/powerpoint/2010/main" val="4218384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5CF71-97CF-6F43-AF55-51CC284A0A1B}"/>
              </a:ext>
            </a:extLst>
          </p:cNvPr>
          <p:cNvSpPr/>
          <p:nvPr userDrawn="1"/>
        </p:nvSpPr>
        <p:spPr>
          <a:xfrm>
            <a:off x="-11106" y="0"/>
            <a:ext cx="12214211" cy="6858000"/>
          </a:xfrm>
          <a:prstGeom prst="rect">
            <a:avLst/>
          </a:prstGeom>
          <a:solidFill>
            <a:srgbClr val="002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ectangle 2">
            <a:extLst>
              <a:ext uri="{FF2B5EF4-FFF2-40B4-BE49-F238E27FC236}">
                <a16:creationId xmlns:a16="http://schemas.microsoft.com/office/drawing/2014/main" id="{C75F8640-9B67-BC49-8B32-CB6D6850BDB7}"/>
              </a:ext>
            </a:extLst>
          </p:cNvPr>
          <p:cNvSpPr/>
          <p:nvPr userDrawn="1"/>
        </p:nvSpPr>
        <p:spPr>
          <a:xfrm>
            <a:off x="733944" y="692696"/>
            <a:ext cx="6912790" cy="3046988"/>
          </a:xfrm>
          <a:prstGeom prst="rect">
            <a:avLst/>
          </a:prstGeom>
        </p:spPr>
        <p:txBody>
          <a:bodyPr wrap="none">
            <a:spAutoFit/>
          </a:bodyPr>
          <a:lstStyle/>
          <a:p>
            <a:r>
              <a:rPr lang="en-GB" sz="4800" b="1" i="0" u="none" strike="noStrike" kern="1200" dirty="0">
                <a:solidFill>
                  <a:srgbClr val="FFDD00"/>
                </a:solidFill>
                <a:effectLst/>
                <a:latin typeface="Galano Grotesque" pitchFamily="2" charset="77"/>
                <a:ea typeface="+mn-ea"/>
                <a:cs typeface="+mn-cs"/>
              </a:rPr>
              <a:t>We promote respect.</a:t>
            </a:r>
          </a:p>
          <a:p>
            <a:r>
              <a:rPr lang="en-GB" sz="4800" b="1" i="0" u="none" strike="noStrike" kern="1200" dirty="0">
                <a:solidFill>
                  <a:srgbClr val="FFDD00"/>
                </a:solidFill>
                <a:effectLst/>
                <a:latin typeface="Galano Grotesque" pitchFamily="2" charset="77"/>
                <a:ea typeface="+mn-ea"/>
                <a:cs typeface="+mn-cs"/>
              </a:rPr>
              <a:t>We believe in partnership.</a:t>
            </a:r>
            <a:br>
              <a:rPr lang="en-GB" sz="4800" b="1" i="0" u="none" strike="noStrike" kern="1200" dirty="0">
                <a:solidFill>
                  <a:srgbClr val="FFDD00"/>
                </a:solidFill>
                <a:effectLst/>
                <a:latin typeface="Galano Grotesque" pitchFamily="2" charset="77"/>
                <a:ea typeface="+mn-ea"/>
                <a:cs typeface="+mn-cs"/>
              </a:rPr>
            </a:br>
            <a:r>
              <a:rPr lang="en-GB" sz="4800" b="1" i="0" u="none" strike="noStrike" kern="1200" dirty="0">
                <a:solidFill>
                  <a:srgbClr val="FFDD00"/>
                </a:solidFill>
                <a:effectLst/>
                <a:latin typeface="Galano Grotesque" pitchFamily="2" charset="77"/>
                <a:ea typeface="+mn-ea"/>
                <a:cs typeface="+mn-cs"/>
              </a:rPr>
              <a:t>We work with integrity. </a:t>
            </a:r>
            <a:br>
              <a:rPr lang="en-GB" sz="4800" b="1" i="0" u="none" strike="noStrike" kern="1200" dirty="0">
                <a:solidFill>
                  <a:srgbClr val="FFDD00"/>
                </a:solidFill>
                <a:effectLst/>
                <a:latin typeface="Galano Grotesque" pitchFamily="2" charset="77"/>
                <a:ea typeface="+mn-ea"/>
                <a:cs typeface="+mn-cs"/>
              </a:rPr>
            </a:br>
            <a:r>
              <a:rPr lang="en-GB" sz="4800" b="1" i="0" u="none" strike="noStrike" kern="1200" dirty="0">
                <a:solidFill>
                  <a:srgbClr val="FFDD00"/>
                </a:solidFill>
                <a:effectLst/>
                <a:latin typeface="Galano Grotesque" pitchFamily="2" charset="77"/>
                <a:ea typeface="+mn-ea"/>
                <a:cs typeface="+mn-cs"/>
              </a:rPr>
              <a:t>We strive for excellence.</a:t>
            </a:r>
          </a:p>
        </p:txBody>
      </p:sp>
      <p:pic>
        <p:nvPicPr>
          <p:cNvPr id="9" name="Picture 8">
            <a:extLst>
              <a:ext uri="{FF2B5EF4-FFF2-40B4-BE49-F238E27FC236}">
                <a16:creationId xmlns:a16="http://schemas.microsoft.com/office/drawing/2014/main" id="{DCE02F66-933D-C14D-8DDF-72EE56F37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6533" y="5805265"/>
            <a:ext cx="1117779" cy="903829"/>
          </a:xfrm>
          <a:prstGeom prst="rect">
            <a:avLst/>
          </a:prstGeom>
        </p:spPr>
      </p:pic>
    </p:spTree>
    <p:extLst>
      <p:ext uri="{BB962C8B-B14F-4D97-AF65-F5344CB8AC3E}">
        <p14:creationId xmlns:p14="http://schemas.microsoft.com/office/powerpoint/2010/main" val="2947410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5CF71-97CF-6F43-AF55-51CC284A0A1B}"/>
              </a:ext>
            </a:extLst>
          </p:cNvPr>
          <p:cNvSpPr/>
          <p:nvPr userDrawn="1"/>
        </p:nvSpPr>
        <p:spPr>
          <a:xfrm>
            <a:off x="-11106" y="0"/>
            <a:ext cx="12214211" cy="6858000"/>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ectangle 2">
            <a:extLst>
              <a:ext uri="{FF2B5EF4-FFF2-40B4-BE49-F238E27FC236}">
                <a16:creationId xmlns:a16="http://schemas.microsoft.com/office/drawing/2014/main" id="{C75F8640-9B67-BC49-8B32-CB6D6850BDB7}"/>
              </a:ext>
            </a:extLst>
          </p:cNvPr>
          <p:cNvSpPr/>
          <p:nvPr userDrawn="1"/>
        </p:nvSpPr>
        <p:spPr>
          <a:xfrm>
            <a:off x="733944" y="692696"/>
            <a:ext cx="2997808" cy="3046988"/>
          </a:xfrm>
          <a:prstGeom prst="rect">
            <a:avLst/>
          </a:prstGeom>
        </p:spPr>
        <p:txBody>
          <a:bodyPr wrap="none">
            <a:spAutoFit/>
          </a:bodyPr>
          <a:lstStyle/>
          <a:p>
            <a:pPr>
              <a:lnSpc>
                <a:spcPct val="100000"/>
              </a:lnSpc>
            </a:pPr>
            <a:r>
              <a:rPr lang="en-GB" sz="4800" b="1" dirty="0">
                <a:solidFill>
                  <a:srgbClr val="002945"/>
                </a:solidFill>
                <a:latin typeface="Galano Grotesque" pitchFamily="2" charset="77"/>
              </a:rPr>
              <a:t>Working </a:t>
            </a:r>
          </a:p>
          <a:p>
            <a:pPr>
              <a:lnSpc>
                <a:spcPct val="100000"/>
              </a:lnSpc>
            </a:pPr>
            <a:r>
              <a:rPr lang="en-GB" sz="4800" b="1" dirty="0">
                <a:solidFill>
                  <a:srgbClr val="002945"/>
                </a:solidFill>
                <a:latin typeface="Galano Grotesque" pitchFamily="2" charset="77"/>
              </a:rPr>
              <a:t>Together. </a:t>
            </a:r>
            <a:br>
              <a:rPr lang="en-GB" sz="4800" b="1" dirty="0">
                <a:solidFill>
                  <a:srgbClr val="002945"/>
                </a:solidFill>
                <a:latin typeface="Galano Grotesque" pitchFamily="2" charset="77"/>
              </a:rPr>
            </a:br>
            <a:r>
              <a:rPr lang="en-GB" sz="4800" b="1" dirty="0">
                <a:solidFill>
                  <a:srgbClr val="002945"/>
                </a:solidFill>
                <a:latin typeface="Galano Grotesque" pitchFamily="2" charset="77"/>
              </a:rPr>
              <a:t>Making a </a:t>
            </a:r>
          </a:p>
          <a:p>
            <a:pPr>
              <a:lnSpc>
                <a:spcPct val="100000"/>
              </a:lnSpc>
            </a:pPr>
            <a:r>
              <a:rPr lang="en-GB" sz="4800" b="1" dirty="0">
                <a:solidFill>
                  <a:srgbClr val="002945"/>
                </a:solidFill>
                <a:latin typeface="Galano Grotesque" pitchFamily="2" charset="77"/>
              </a:rPr>
              <a:t>Difference.</a:t>
            </a:r>
            <a:endParaRPr lang="en-US" sz="4800" b="1" dirty="0">
              <a:solidFill>
                <a:srgbClr val="002945"/>
              </a:solidFill>
              <a:latin typeface="Galano Grotesque" pitchFamily="2" charset="77"/>
            </a:endParaRPr>
          </a:p>
        </p:txBody>
      </p:sp>
      <p:pic>
        <p:nvPicPr>
          <p:cNvPr id="9" name="Picture 8">
            <a:extLst>
              <a:ext uri="{FF2B5EF4-FFF2-40B4-BE49-F238E27FC236}">
                <a16:creationId xmlns:a16="http://schemas.microsoft.com/office/drawing/2014/main" id="{6D75AD4D-EE60-6D4A-878C-431B2311C4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2845" y="5858461"/>
            <a:ext cx="985155" cy="797434"/>
          </a:xfrm>
          <a:prstGeom prst="rect">
            <a:avLst/>
          </a:prstGeom>
        </p:spPr>
      </p:pic>
    </p:spTree>
    <p:extLst>
      <p:ext uri="{BB962C8B-B14F-4D97-AF65-F5344CB8AC3E}">
        <p14:creationId xmlns:p14="http://schemas.microsoft.com/office/powerpoint/2010/main" val="2958516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5CF71-97CF-6F43-AF55-51CC284A0A1B}"/>
              </a:ext>
            </a:extLst>
          </p:cNvPr>
          <p:cNvSpPr/>
          <p:nvPr userDrawn="1"/>
        </p:nvSpPr>
        <p:spPr>
          <a:xfrm>
            <a:off x="-11106" y="0"/>
            <a:ext cx="12214211" cy="6858000"/>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ectangle 2">
            <a:extLst>
              <a:ext uri="{FF2B5EF4-FFF2-40B4-BE49-F238E27FC236}">
                <a16:creationId xmlns:a16="http://schemas.microsoft.com/office/drawing/2014/main" id="{C75F8640-9B67-BC49-8B32-CB6D6850BDB7}"/>
              </a:ext>
            </a:extLst>
          </p:cNvPr>
          <p:cNvSpPr/>
          <p:nvPr userDrawn="1"/>
        </p:nvSpPr>
        <p:spPr>
          <a:xfrm>
            <a:off x="733944" y="692696"/>
            <a:ext cx="4699620" cy="2308324"/>
          </a:xfrm>
          <a:prstGeom prst="rect">
            <a:avLst/>
          </a:prstGeom>
        </p:spPr>
        <p:txBody>
          <a:bodyPr wrap="none">
            <a:spAutoFit/>
          </a:bodyPr>
          <a:lstStyle/>
          <a:p>
            <a:pPr>
              <a:lnSpc>
                <a:spcPct val="100000"/>
              </a:lnSpc>
            </a:pPr>
            <a:r>
              <a:rPr lang="en-GB" sz="4800" b="1" i="0" u="none" strike="noStrike" kern="1200" dirty="0">
                <a:solidFill>
                  <a:srgbClr val="002945"/>
                </a:solidFill>
                <a:effectLst/>
                <a:latin typeface="Galano Grotesque" pitchFamily="2" charset="77"/>
                <a:ea typeface="+mn-ea"/>
                <a:cs typeface="+mn-cs"/>
              </a:rPr>
              <a:t>Raising Standards</a:t>
            </a:r>
            <a:br>
              <a:rPr lang="en-GB" sz="4800" b="1" i="0" u="none" strike="noStrike" kern="1200" dirty="0">
                <a:solidFill>
                  <a:srgbClr val="002945"/>
                </a:solidFill>
                <a:effectLst/>
                <a:latin typeface="Galano Grotesque" pitchFamily="2" charset="77"/>
                <a:ea typeface="+mn-ea"/>
                <a:cs typeface="+mn-cs"/>
              </a:rPr>
            </a:br>
            <a:r>
              <a:rPr lang="en-GB" sz="4800" b="1" i="0" u="none" strike="noStrike" kern="1200" dirty="0">
                <a:solidFill>
                  <a:srgbClr val="002945"/>
                </a:solidFill>
                <a:effectLst/>
                <a:latin typeface="Galano Grotesque" pitchFamily="2" charset="77"/>
                <a:ea typeface="+mn-ea"/>
                <a:cs typeface="+mn-cs"/>
              </a:rPr>
              <a:t>in Social Work </a:t>
            </a:r>
            <a:br>
              <a:rPr lang="en-GB" sz="4800" b="1" i="0" u="none" strike="noStrike" kern="1200" dirty="0">
                <a:solidFill>
                  <a:srgbClr val="002945"/>
                </a:solidFill>
                <a:effectLst/>
                <a:latin typeface="Galano Grotesque" pitchFamily="2" charset="77"/>
                <a:ea typeface="+mn-ea"/>
                <a:cs typeface="+mn-cs"/>
              </a:rPr>
            </a:br>
            <a:r>
              <a:rPr lang="en-GB" sz="4800" b="1" i="0" u="none" strike="noStrike" kern="1200" dirty="0">
                <a:solidFill>
                  <a:srgbClr val="002945"/>
                </a:solidFill>
                <a:effectLst/>
                <a:latin typeface="Galano Grotesque" pitchFamily="2" charset="77"/>
                <a:ea typeface="+mn-ea"/>
                <a:cs typeface="+mn-cs"/>
              </a:rPr>
              <a:t>and Social Care</a:t>
            </a:r>
            <a:endParaRPr lang="en-US" sz="11500" b="1" dirty="0">
              <a:solidFill>
                <a:srgbClr val="002945"/>
              </a:solidFill>
              <a:latin typeface="Galano Grotesque" pitchFamily="2" charset="77"/>
            </a:endParaRPr>
          </a:p>
        </p:txBody>
      </p:sp>
      <p:pic>
        <p:nvPicPr>
          <p:cNvPr id="9" name="Picture 8">
            <a:extLst>
              <a:ext uri="{FF2B5EF4-FFF2-40B4-BE49-F238E27FC236}">
                <a16:creationId xmlns:a16="http://schemas.microsoft.com/office/drawing/2014/main" id="{40038BC7-E805-5B43-8D02-0AA03C558F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2845" y="5858461"/>
            <a:ext cx="985155" cy="797434"/>
          </a:xfrm>
          <a:prstGeom prst="rect">
            <a:avLst/>
          </a:prstGeom>
        </p:spPr>
      </p:pic>
    </p:spTree>
    <p:extLst>
      <p:ext uri="{BB962C8B-B14F-4D97-AF65-F5344CB8AC3E}">
        <p14:creationId xmlns:p14="http://schemas.microsoft.com/office/powerpoint/2010/main" val="3310453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5CF71-97CF-6F43-AF55-51CC284A0A1B}"/>
              </a:ext>
            </a:extLst>
          </p:cNvPr>
          <p:cNvSpPr/>
          <p:nvPr userDrawn="1"/>
        </p:nvSpPr>
        <p:spPr>
          <a:xfrm>
            <a:off x="-11106" y="0"/>
            <a:ext cx="12214211" cy="6858000"/>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ectangle 2">
            <a:extLst>
              <a:ext uri="{FF2B5EF4-FFF2-40B4-BE49-F238E27FC236}">
                <a16:creationId xmlns:a16="http://schemas.microsoft.com/office/drawing/2014/main" id="{C75F8640-9B67-BC49-8B32-CB6D6850BDB7}"/>
              </a:ext>
            </a:extLst>
          </p:cNvPr>
          <p:cNvSpPr/>
          <p:nvPr userDrawn="1"/>
        </p:nvSpPr>
        <p:spPr>
          <a:xfrm>
            <a:off x="733944" y="692696"/>
            <a:ext cx="6912790" cy="3046988"/>
          </a:xfrm>
          <a:prstGeom prst="rect">
            <a:avLst/>
          </a:prstGeom>
        </p:spPr>
        <p:txBody>
          <a:bodyPr wrap="none">
            <a:spAutoFit/>
          </a:bodyPr>
          <a:lstStyle/>
          <a:p>
            <a:r>
              <a:rPr lang="en-GB" sz="4800" b="1" i="0" u="none" strike="noStrike" kern="1200" dirty="0">
                <a:solidFill>
                  <a:srgbClr val="002945"/>
                </a:solidFill>
                <a:effectLst/>
                <a:latin typeface="Galano Grotesque" pitchFamily="2" charset="77"/>
                <a:ea typeface="+mn-ea"/>
                <a:cs typeface="+mn-cs"/>
              </a:rPr>
              <a:t>We promote respect.</a:t>
            </a:r>
          </a:p>
          <a:p>
            <a:r>
              <a:rPr lang="en-GB" sz="4800" b="1" i="0" u="none" strike="noStrike" kern="1200" dirty="0">
                <a:solidFill>
                  <a:srgbClr val="002945"/>
                </a:solidFill>
                <a:effectLst/>
                <a:latin typeface="Galano Grotesque" pitchFamily="2" charset="77"/>
                <a:ea typeface="+mn-ea"/>
                <a:cs typeface="+mn-cs"/>
              </a:rPr>
              <a:t>We believe in partnership.</a:t>
            </a:r>
            <a:br>
              <a:rPr lang="en-GB" sz="4800" b="1" i="0" u="none" strike="noStrike" kern="1200" dirty="0">
                <a:solidFill>
                  <a:srgbClr val="002945"/>
                </a:solidFill>
                <a:effectLst/>
                <a:latin typeface="Galano Grotesque" pitchFamily="2" charset="77"/>
                <a:ea typeface="+mn-ea"/>
                <a:cs typeface="+mn-cs"/>
              </a:rPr>
            </a:br>
            <a:r>
              <a:rPr lang="en-GB" sz="4800" b="1" i="0" u="none" strike="noStrike" kern="1200" dirty="0">
                <a:solidFill>
                  <a:srgbClr val="002945"/>
                </a:solidFill>
                <a:effectLst/>
                <a:latin typeface="Galano Grotesque" pitchFamily="2" charset="77"/>
                <a:ea typeface="+mn-ea"/>
                <a:cs typeface="+mn-cs"/>
              </a:rPr>
              <a:t>We work with integrity. </a:t>
            </a:r>
            <a:br>
              <a:rPr lang="en-GB" sz="4800" b="1" i="0" u="none" strike="noStrike" kern="1200" dirty="0">
                <a:solidFill>
                  <a:srgbClr val="002945"/>
                </a:solidFill>
                <a:effectLst/>
                <a:latin typeface="Galano Grotesque" pitchFamily="2" charset="77"/>
                <a:ea typeface="+mn-ea"/>
                <a:cs typeface="+mn-cs"/>
              </a:rPr>
            </a:br>
            <a:r>
              <a:rPr lang="en-GB" sz="4800" b="1" i="0" u="none" strike="noStrike" kern="1200" dirty="0">
                <a:solidFill>
                  <a:srgbClr val="002945"/>
                </a:solidFill>
                <a:effectLst/>
                <a:latin typeface="Galano Grotesque" pitchFamily="2" charset="77"/>
                <a:ea typeface="+mn-ea"/>
                <a:cs typeface="+mn-cs"/>
              </a:rPr>
              <a:t>We strive for excellence.</a:t>
            </a:r>
          </a:p>
        </p:txBody>
      </p:sp>
      <p:pic>
        <p:nvPicPr>
          <p:cNvPr id="9" name="Picture 8">
            <a:extLst>
              <a:ext uri="{FF2B5EF4-FFF2-40B4-BE49-F238E27FC236}">
                <a16:creationId xmlns:a16="http://schemas.microsoft.com/office/drawing/2014/main" id="{966017C2-E1D1-DD49-996C-AF1F7F804E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2845" y="5858461"/>
            <a:ext cx="985155" cy="797434"/>
          </a:xfrm>
          <a:prstGeom prst="rect">
            <a:avLst/>
          </a:prstGeom>
        </p:spPr>
      </p:pic>
    </p:spTree>
    <p:extLst>
      <p:ext uri="{BB962C8B-B14F-4D97-AF65-F5344CB8AC3E}">
        <p14:creationId xmlns:p14="http://schemas.microsoft.com/office/powerpoint/2010/main" val="2347387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8640FFC-4828-654B-B7C7-9500E1D18C91}"/>
              </a:ext>
            </a:extLst>
          </p:cNvPr>
          <p:cNvSpPr/>
          <p:nvPr userDrawn="1"/>
        </p:nvSpPr>
        <p:spPr>
          <a:xfrm>
            <a:off x="-11106" y="0"/>
            <a:ext cx="12214211" cy="6858000"/>
          </a:xfrm>
          <a:prstGeom prst="rect">
            <a:avLst/>
          </a:prstGeom>
          <a:solidFill>
            <a:srgbClr val="002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itle Placeholder 1">
            <a:extLst>
              <a:ext uri="{FF2B5EF4-FFF2-40B4-BE49-F238E27FC236}">
                <a16:creationId xmlns:a16="http://schemas.microsoft.com/office/drawing/2014/main" id="{DEB80323-190C-F74E-B809-D206C6E01015}"/>
              </a:ext>
            </a:extLst>
          </p:cNvPr>
          <p:cNvSpPr>
            <a:spLocks noGrp="1"/>
          </p:cNvSpPr>
          <p:nvPr>
            <p:ph type="title"/>
          </p:nvPr>
        </p:nvSpPr>
        <p:spPr>
          <a:xfrm>
            <a:off x="719403" y="365126"/>
            <a:ext cx="10515600" cy="1325563"/>
          </a:xfrm>
          <a:prstGeom prst="rect">
            <a:avLst/>
          </a:prstGeom>
          <a:noFill/>
        </p:spPr>
        <p:txBody>
          <a:bodyPr vert="horz" lIns="91440" tIns="45720" rIns="91440" bIns="45720" rtlCol="0" anchor="ctr">
            <a:normAutofit/>
          </a:bodyPr>
          <a:lstStyle>
            <a:lvl1pPr>
              <a:defRPr sz="2800" b="1">
                <a:solidFill>
                  <a:srgbClr val="FFDD00"/>
                </a:solidFill>
                <a:latin typeface="Helvetica" pitchFamily="2" charset="0"/>
              </a:defRPr>
            </a:lvl1pPr>
          </a:lstStyle>
          <a:p>
            <a:r>
              <a:rPr lang="en-US" dirty="0"/>
              <a:t>Click to edit Master title style</a:t>
            </a:r>
          </a:p>
        </p:txBody>
      </p:sp>
      <p:sp>
        <p:nvSpPr>
          <p:cNvPr id="20" name="Text Placeholder 19">
            <a:extLst>
              <a:ext uri="{FF2B5EF4-FFF2-40B4-BE49-F238E27FC236}">
                <a16:creationId xmlns:a16="http://schemas.microsoft.com/office/drawing/2014/main" id="{A7915E8F-4E1A-BC4D-8462-594DC742A7F4}"/>
              </a:ext>
            </a:extLst>
          </p:cNvPr>
          <p:cNvSpPr>
            <a:spLocks noGrp="1"/>
          </p:cNvSpPr>
          <p:nvPr>
            <p:ph type="body" sz="quarter" idx="10"/>
          </p:nvPr>
        </p:nvSpPr>
        <p:spPr>
          <a:xfrm>
            <a:off x="719667" y="1844676"/>
            <a:ext cx="10560051" cy="4176713"/>
          </a:xfrm>
          <a:prstGeom prst="rect">
            <a:avLst/>
          </a:prstGeom>
        </p:spPr>
        <p:txBody>
          <a:bodyPr/>
          <a:lstStyle>
            <a:lvl1pPr>
              <a:defRPr sz="1200" b="1">
                <a:solidFill>
                  <a:schemeClr val="bg1"/>
                </a:solidFill>
                <a:latin typeface="Galano Grotesque" pitchFamily="2" charset="77"/>
              </a:defRPr>
            </a:lvl1pPr>
            <a:lvl2pPr>
              <a:defRPr sz="1100">
                <a:solidFill>
                  <a:schemeClr val="bg1"/>
                </a:solidFill>
                <a:latin typeface="Galano Grotesque" pitchFamily="2" charset="77"/>
              </a:defRPr>
            </a:lvl2pPr>
            <a:lvl3pPr>
              <a:defRPr sz="1050">
                <a:solidFill>
                  <a:schemeClr val="bg1"/>
                </a:solidFill>
                <a:latin typeface="Galano Grotesque" pitchFamily="2" charset="77"/>
              </a:defRPr>
            </a:lvl3pPr>
            <a:lvl4pPr>
              <a:defRPr sz="1000">
                <a:solidFill>
                  <a:schemeClr val="bg1"/>
                </a:solidFill>
                <a:latin typeface="Galano Grotesque" pitchFamily="2" charset="77"/>
              </a:defRPr>
            </a:lvl4pPr>
            <a:lvl5pPr>
              <a:defRPr sz="1000">
                <a:solidFill>
                  <a:schemeClr val="bg1"/>
                </a:solidFill>
                <a:latin typeface="Galano Grotesque"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252B05D-FFF5-CB4D-B762-C8E6CD49FB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6533" y="5805265"/>
            <a:ext cx="1117779" cy="903829"/>
          </a:xfrm>
          <a:prstGeom prst="rect">
            <a:avLst/>
          </a:prstGeom>
        </p:spPr>
      </p:pic>
    </p:spTree>
    <p:extLst>
      <p:ext uri="{BB962C8B-B14F-4D97-AF65-F5344CB8AC3E}">
        <p14:creationId xmlns:p14="http://schemas.microsoft.com/office/powerpoint/2010/main" val="4120637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EB80323-190C-F74E-B809-D206C6E01015}"/>
              </a:ext>
            </a:extLst>
          </p:cNvPr>
          <p:cNvSpPr>
            <a:spLocks noGrp="1"/>
          </p:cNvSpPr>
          <p:nvPr>
            <p:ph type="title"/>
          </p:nvPr>
        </p:nvSpPr>
        <p:spPr>
          <a:xfrm>
            <a:off x="719403" y="365126"/>
            <a:ext cx="10515600" cy="1325563"/>
          </a:xfrm>
          <a:prstGeom prst="rect">
            <a:avLst/>
          </a:prstGeom>
          <a:noFill/>
        </p:spPr>
        <p:txBody>
          <a:bodyPr vert="horz" lIns="91440" tIns="45720" rIns="91440" bIns="45720" rtlCol="0" anchor="ctr">
            <a:normAutofit/>
          </a:bodyPr>
          <a:lstStyle>
            <a:lvl1pPr>
              <a:defRPr sz="2800" b="1">
                <a:solidFill>
                  <a:srgbClr val="002945"/>
                </a:solidFill>
                <a:latin typeface="Helvetica" pitchFamily="2" charset="0"/>
              </a:defRPr>
            </a:lvl1pPr>
          </a:lstStyle>
          <a:p>
            <a:r>
              <a:rPr lang="en-US" dirty="0"/>
              <a:t>Click to edit Master title style</a:t>
            </a:r>
          </a:p>
        </p:txBody>
      </p:sp>
      <p:sp>
        <p:nvSpPr>
          <p:cNvPr id="9" name="Text Placeholder 19">
            <a:extLst>
              <a:ext uri="{FF2B5EF4-FFF2-40B4-BE49-F238E27FC236}">
                <a16:creationId xmlns:a16="http://schemas.microsoft.com/office/drawing/2014/main" id="{A803ED34-1E3F-5D4F-AF58-1BE5EF50A2E8}"/>
              </a:ext>
            </a:extLst>
          </p:cNvPr>
          <p:cNvSpPr>
            <a:spLocks noGrp="1"/>
          </p:cNvSpPr>
          <p:nvPr>
            <p:ph type="body" sz="quarter" idx="10"/>
          </p:nvPr>
        </p:nvSpPr>
        <p:spPr>
          <a:xfrm>
            <a:off x="719667" y="1844676"/>
            <a:ext cx="10560051" cy="4176713"/>
          </a:xfrm>
          <a:prstGeom prst="rect">
            <a:avLst/>
          </a:prstGeom>
        </p:spPr>
        <p:txBody>
          <a:bodyPr/>
          <a:lstStyle>
            <a:lvl1pPr>
              <a:defRPr sz="1200" b="1">
                <a:solidFill>
                  <a:srgbClr val="002945"/>
                </a:solidFill>
                <a:latin typeface="Helvetica" pitchFamily="2" charset="0"/>
              </a:defRPr>
            </a:lvl1pPr>
            <a:lvl2pPr>
              <a:defRPr sz="1100">
                <a:solidFill>
                  <a:srgbClr val="002945"/>
                </a:solidFill>
                <a:latin typeface="Helvetica" pitchFamily="2" charset="0"/>
              </a:defRPr>
            </a:lvl2pPr>
            <a:lvl3pPr>
              <a:defRPr sz="1050">
                <a:solidFill>
                  <a:srgbClr val="002945"/>
                </a:solidFill>
                <a:latin typeface="Helvetica" pitchFamily="2" charset="0"/>
              </a:defRPr>
            </a:lvl3pPr>
            <a:lvl4pPr>
              <a:defRPr sz="1000">
                <a:solidFill>
                  <a:srgbClr val="002945"/>
                </a:solidFill>
                <a:latin typeface="Helvetica" pitchFamily="2" charset="0"/>
              </a:defRPr>
            </a:lvl4pPr>
            <a:lvl5pPr>
              <a:defRPr sz="1000">
                <a:solidFill>
                  <a:srgbClr val="002945"/>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29C7184B-8B25-A447-86A5-0566F71694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7496" y="5858461"/>
            <a:ext cx="985155" cy="797435"/>
          </a:xfrm>
          <a:prstGeom prst="rect">
            <a:avLst/>
          </a:prstGeom>
        </p:spPr>
      </p:pic>
    </p:spTree>
    <p:extLst>
      <p:ext uri="{BB962C8B-B14F-4D97-AF65-F5344CB8AC3E}">
        <p14:creationId xmlns:p14="http://schemas.microsoft.com/office/powerpoint/2010/main" val="3604024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0550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EB80323-190C-F74E-B809-D206C6E01015}"/>
              </a:ext>
            </a:extLst>
          </p:cNvPr>
          <p:cNvSpPr>
            <a:spLocks noGrp="1"/>
          </p:cNvSpPr>
          <p:nvPr>
            <p:ph type="title"/>
          </p:nvPr>
        </p:nvSpPr>
        <p:spPr>
          <a:xfrm>
            <a:off x="719403" y="365126"/>
            <a:ext cx="10515600" cy="1325563"/>
          </a:xfrm>
          <a:prstGeom prst="rect">
            <a:avLst/>
          </a:prstGeom>
        </p:spPr>
        <p:txBody>
          <a:bodyPr vert="horz" lIns="91440" tIns="45720" rIns="91440" bIns="45720" rtlCol="0" anchor="ctr">
            <a:normAutofit/>
          </a:bodyPr>
          <a:lstStyle>
            <a:lvl1pPr>
              <a:defRPr sz="2800" b="1">
                <a:solidFill>
                  <a:srgbClr val="002945"/>
                </a:solidFill>
                <a:latin typeface="Helvetica" pitchFamily="2" charset="0"/>
              </a:defRPr>
            </a:lvl1pPr>
          </a:lstStyle>
          <a:p>
            <a:r>
              <a:rPr lang="en-US" dirty="0"/>
              <a:t>Click to edit Master title style</a:t>
            </a:r>
          </a:p>
        </p:txBody>
      </p:sp>
      <p:sp>
        <p:nvSpPr>
          <p:cNvPr id="9" name="Text Placeholder 19">
            <a:extLst>
              <a:ext uri="{FF2B5EF4-FFF2-40B4-BE49-F238E27FC236}">
                <a16:creationId xmlns:a16="http://schemas.microsoft.com/office/drawing/2014/main" id="{35EA9D75-343B-3C4A-96D0-D401FBE12932}"/>
              </a:ext>
            </a:extLst>
          </p:cNvPr>
          <p:cNvSpPr>
            <a:spLocks noGrp="1"/>
          </p:cNvSpPr>
          <p:nvPr>
            <p:ph type="body" sz="quarter" idx="10"/>
          </p:nvPr>
        </p:nvSpPr>
        <p:spPr>
          <a:xfrm>
            <a:off x="719667" y="1844676"/>
            <a:ext cx="10515336" cy="4176713"/>
          </a:xfrm>
          <a:prstGeom prst="rect">
            <a:avLst/>
          </a:prstGeom>
        </p:spPr>
        <p:txBody>
          <a:bodyPr/>
          <a:lstStyle>
            <a:lvl1pPr>
              <a:defRPr sz="1200" b="1">
                <a:solidFill>
                  <a:srgbClr val="002945"/>
                </a:solidFill>
                <a:latin typeface="Helvetica" pitchFamily="2" charset="0"/>
              </a:defRPr>
            </a:lvl1pPr>
            <a:lvl2pPr>
              <a:defRPr sz="1100">
                <a:solidFill>
                  <a:srgbClr val="002945"/>
                </a:solidFill>
                <a:latin typeface="Helvetica" pitchFamily="2" charset="0"/>
              </a:defRPr>
            </a:lvl2pPr>
            <a:lvl3pPr>
              <a:defRPr sz="1050">
                <a:solidFill>
                  <a:srgbClr val="002945"/>
                </a:solidFill>
                <a:latin typeface="Helvetica" pitchFamily="2" charset="0"/>
              </a:defRPr>
            </a:lvl3pPr>
            <a:lvl4pPr>
              <a:defRPr sz="1000">
                <a:solidFill>
                  <a:srgbClr val="002945"/>
                </a:solidFill>
                <a:latin typeface="Helvetica" pitchFamily="2" charset="0"/>
              </a:defRPr>
            </a:lvl4pPr>
            <a:lvl5pPr>
              <a:defRPr sz="1000">
                <a:solidFill>
                  <a:srgbClr val="002945"/>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67972660-CEF3-FD47-8EFE-F7AD5A5445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7496" y="5858461"/>
            <a:ext cx="985155" cy="797435"/>
          </a:xfrm>
          <a:prstGeom prst="rect">
            <a:avLst/>
          </a:prstGeom>
        </p:spPr>
      </p:pic>
    </p:spTree>
    <p:extLst>
      <p:ext uri="{BB962C8B-B14F-4D97-AF65-F5344CB8AC3E}">
        <p14:creationId xmlns:p14="http://schemas.microsoft.com/office/powerpoint/2010/main" val="2303867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023FB8-DE29-DF4D-9583-0BD4C4EE75B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050" t="7156" r="58005" b="4562"/>
          <a:stretch/>
        </p:blipFill>
        <p:spPr>
          <a:xfrm>
            <a:off x="6672067" y="1837549"/>
            <a:ext cx="4578823" cy="3823632"/>
          </a:xfrm>
          <a:prstGeom prst="rect">
            <a:avLst/>
          </a:prstGeom>
        </p:spPr>
      </p:pic>
      <p:sp>
        <p:nvSpPr>
          <p:cNvPr id="6" name="Title Placeholder 1">
            <a:extLst>
              <a:ext uri="{FF2B5EF4-FFF2-40B4-BE49-F238E27FC236}">
                <a16:creationId xmlns:a16="http://schemas.microsoft.com/office/drawing/2014/main" id="{DEB80323-190C-F74E-B809-D206C6E01015}"/>
              </a:ext>
            </a:extLst>
          </p:cNvPr>
          <p:cNvSpPr>
            <a:spLocks noGrp="1"/>
          </p:cNvSpPr>
          <p:nvPr>
            <p:ph type="title"/>
          </p:nvPr>
        </p:nvSpPr>
        <p:spPr>
          <a:xfrm>
            <a:off x="719403" y="365126"/>
            <a:ext cx="10515600" cy="1325563"/>
          </a:xfrm>
          <a:prstGeom prst="rect">
            <a:avLst/>
          </a:prstGeom>
        </p:spPr>
        <p:txBody>
          <a:bodyPr vert="horz" lIns="91440" tIns="45720" rIns="91440" bIns="45720" rtlCol="0" anchor="ctr">
            <a:normAutofit/>
          </a:bodyPr>
          <a:lstStyle>
            <a:lvl1pPr>
              <a:defRPr sz="2800" b="1">
                <a:solidFill>
                  <a:srgbClr val="002945"/>
                </a:solidFill>
                <a:latin typeface="Helvetica" pitchFamily="2" charset="0"/>
              </a:defRPr>
            </a:lvl1pPr>
          </a:lstStyle>
          <a:p>
            <a:r>
              <a:rPr lang="en-US" dirty="0"/>
              <a:t>Click to edit Master title style</a:t>
            </a:r>
          </a:p>
        </p:txBody>
      </p:sp>
      <p:sp>
        <p:nvSpPr>
          <p:cNvPr id="9" name="Text Placeholder 19">
            <a:extLst>
              <a:ext uri="{FF2B5EF4-FFF2-40B4-BE49-F238E27FC236}">
                <a16:creationId xmlns:a16="http://schemas.microsoft.com/office/drawing/2014/main" id="{35EA9D75-343B-3C4A-96D0-D401FBE12932}"/>
              </a:ext>
            </a:extLst>
          </p:cNvPr>
          <p:cNvSpPr>
            <a:spLocks noGrp="1"/>
          </p:cNvSpPr>
          <p:nvPr>
            <p:ph type="body" sz="quarter" idx="10"/>
          </p:nvPr>
        </p:nvSpPr>
        <p:spPr>
          <a:xfrm>
            <a:off x="719667" y="1844676"/>
            <a:ext cx="5664365" cy="4176713"/>
          </a:xfrm>
          <a:prstGeom prst="rect">
            <a:avLst/>
          </a:prstGeom>
        </p:spPr>
        <p:txBody>
          <a:bodyPr/>
          <a:lstStyle>
            <a:lvl1pPr>
              <a:defRPr sz="1200" b="1">
                <a:solidFill>
                  <a:srgbClr val="002945"/>
                </a:solidFill>
                <a:latin typeface="Helvetica" pitchFamily="2" charset="0"/>
              </a:defRPr>
            </a:lvl1pPr>
            <a:lvl2pPr>
              <a:defRPr sz="1100">
                <a:solidFill>
                  <a:srgbClr val="002945"/>
                </a:solidFill>
                <a:latin typeface="Helvetica" pitchFamily="2" charset="0"/>
              </a:defRPr>
            </a:lvl2pPr>
            <a:lvl3pPr>
              <a:defRPr sz="1050">
                <a:solidFill>
                  <a:srgbClr val="002945"/>
                </a:solidFill>
                <a:latin typeface="Helvetica" pitchFamily="2" charset="0"/>
              </a:defRPr>
            </a:lvl3pPr>
            <a:lvl4pPr>
              <a:defRPr sz="1000">
                <a:solidFill>
                  <a:srgbClr val="002945"/>
                </a:solidFill>
                <a:latin typeface="Helvetica" pitchFamily="2" charset="0"/>
              </a:defRPr>
            </a:lvl4pPr>
            <a:lvl5pPr>
              <a:defRPr sz="1000">
                <a:solidFill>
                  <a:srgbClr val="002945"/>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2">
            <a:extLst>
              <a:ext uri="{FF2B5EF4-FFF2-40B4-BE49-F238E27FC236}">
                <a16:creationId xmlns:a16="http://schemas.microsoft.com/office/drawing/2014/main" id="{6164950E-0DE4-3242-B25E-DD7A116876C6}"/>
              </a:ext>
            </a:extLst>
          </p:cNvPr>
          <p:cNvSpPr>
            <a:spLocks noGrp="1"/>
          </p:cNvSpPr>
          <p:nvPr>
            <p:ph type="pic" sz="quarter" idx="11"/>
          </p:nvPr>
        </p:nvSpPr>
        <p:spPr>
          <a:xfrm>
            <a:off x="6671734" y="1838326"/>
            <a:ext cx="4578351" cy="3822923"/>
          </a:xfrm>
          <a:prstGeom prst="rect">
            <a:avLst/>
          </a:prstGeom>
        </p:spPr>
        <p:txBody>
          <a:bodyPr/>
          <a:lstStyle/>
          <a:p>
            <a:endParaRPr lang="en-US" dirty="0"/>
          </a:p>
        </p:txBody>
      </p:sp>
      <p:pic>
        <p:nvPicPr>
          <p:cNvPr id="12" name="Picture 11">
            <a:extLst>
              <a:ext uri="{FF2B5EF4-FFF2-40B4-BE49-F238E27FC236}">
                <a16:creationId xmlns:a16="http://schemas.microsoft.com/office/drawing/2014/main" id="{C690C10F-FBB1-F149-9355-D274C92DD3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67496" y="5858461"/>
            <a:ext cx="985155" cy="797435"/>
          </a:xfrm>
          <a:prstGeom prst="rect">
            <a:avLst/>
          </a:prstGeom>
        </p:spPr>
      </p:pic>
    </p:spTree>
    <p:extLst>
      <p:ext uri="{BB962C8B-B14F-4D97-AF65-F5344CB8AC3E}">
        <p14:creationId xmlns:p14="http://schemas.microsoft.com/office/powerpoint/2010/main" val="3410949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6FD119-08C3-B84D-B524-C7BDAE2B8A2D}"/>
              </a:ext>
            </a:extLst>
          </p:cNvPr>
          <p:cNvSpPr/>
          <p:nvPr userDrawn="1"/>
        </p:nvSpPr>
        <p:spPr>
          <a:xfrm>
            <a:off x="-11106" y="0"/>
            <a:ext cx="12214211" cy="6858000"/>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 name="Picture 3">
            <a:extLst>
              <a:ext uri="{FF2B5EF4-FFF2-40B4-BE49-F238E27FC236}">
                <a16:creationId xmlns:a16="http://schemas.microsoft.com/office/drawing/2014/main" id="{63023FB8-DE29-DF4D-9583-0BD4C4EE75B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050" t="7156" r="58005" b="4562"/>
          <a:stretch/>
        </p:blipFill>
        <p:spPr>
          <a:xfrm>
            <a:off x="6672067" y="1837549"/>
            <a:ext cx="4578823" cy="3818032"/>
          </a:xfrm>
          <a:prstGeom prst="rect">
            <a:avLst/>
          </a:prstGeom>
        </p:spPr>
      </p:pic>
      <p:sp>
        <p:nvSpPr>
          <p:cNvPr id="6" name="Title Placeholder 1">
            <a:extLst>
              <a:ext uri="{FF2B5EF4-FFF2-40B4-BE49-F238E27FC236}">
                <a16:creationId xmlns:a16="http://schemas.microsoft.com/office/drawing/2014/main" id="{DEB80323-190C-F74E-B809-D206C6E01015}"/>
              </a:ext>
            </a:extLst>
          </p:cNvPr>
          <p:cNvSpPr>
            <a:spLocks noGrp="1"/>
          </p:cNvSpPr>
          <p:nvPr>
            <p:ph type="title"/>
          </p:nvPr>
        </p:nvSpPr>
        <p:spPr>
          <a:xfrm>
            <a:off x="719403" y="365126"/>
            <a:ext cx="10515600" cy="1325563"/>
          </a:xfrm>
          <a:prstGeom prst="rect">
            <a:avLst/>
          </a:prstGeom>
        </p:spPr>
        <p:txBody>
          <a:bodyPr vert="horz" lIns="91440" tIns="45720" rIns="91440" bIns="45720" rtlCol="0" anchor="ctr">
            <a:normAutofit/>
          </a:bodyPr>
          <a:lstStyle>
            <a:lvl1pPr>
              <a:defRPr sz="2800" b="1">
                <a:solidFill>
                  <a:srgbClr val="002945"/>
                </a:solidFill>
                <a:latin typeface="Helvetica" pitchFamily="2" charset="0"/>
              </a:defRPr>
            </a:lvl1pPr>
          </a:lstStyle>
          <a:p>
            <a:r>
              <a:rPr lang="en-US" dirty="0"/>
              <a:t>Click to edit Master title style</a:t>
            </a:r>
          </a:p>
        </p:txBody>
      </p:sp>
      <p:sp>
        <p:nvSpPr>
          <p:cNvPr id="9" name="Text Placeholder 19">
            <a:extLst>
              <a:ext uri="{FF2B5EF4-FFF2-40B4-BE49-F238E27FC236}">
                <a16:creationId xmlns:a16="http://schemas.microsoft.com/office/drawing/2014/main" id="{35EA9D75-343B-3C4A-96D0-D401FBE12932}"/>
              </a:ext>
            </a:extLst>
          </p:cNvPr>
          <p:cNvSpPr>
            <a:spLocks noGrp="1"/>
          </p:cNvSpPr>
          <p:nvPr>
            <p:ph type="body" sz="quarter" idx="10"/>
          </p:nvPr>
        </p:nvSpPr>
        <p:spPr>
          <a:xfrm>
            <a:off x="719667" y="1844676"/>
            <a:ext cx="5664365" cy="4176713"/>
          </a:xfrm>
          <a:prstGeom prst="rect">
            <a:avLst/>
          </a:prstGeom>
        </p:spPr>
        <p:txBody>
          <a:bodyPr/>
          <a:lstStyle>
            <a:lvl1pPr>
              <a:defRPr sz="1200" b="1">
                <a:solidFill>
                  <a:schemeClr val="bg1"/>
                </a:solidFill>
                <a:latin typeface="Helvetica" pitchFamily="2" charset="0"/>
              </a:defRPr>
            </a:lvl1pPr>
            <a:lvl2pPr>
              <a:defRPr sz="1100">
                <a:solidFill>
                  <a:srgbClr val="002945"/>
                </a:solidFill>
                <a:latin typeface="Helvetica" pitchFamily="2" charset="0"/>
              </a:defRPr>
            </a:lvl2pPr>
            <a:lvl3pPr>
              <a:defRPr sz="1050">
                <a:solidFill>
                  <a:srgbClr val="002945"/>
                </a:solidFill>
                <a:latin typeface="Helvetica" pitchFamily="2" charset="0"/>
              </a:defRPr>
            </a:lvl3pPr>
            <a:lvl4pPr>
              <a:defRPr sz="1000">
                <a:solidFill>
                  <a:srgbClr val="002945"/>
                </a:solidFill>
                <a:latin typeface="Helvetica" pitchFamily="2" charset="0"/>
              </a:defRPr>
            </a:lvl4pPr>
            <a:lvl5pPr>
              <a:defRPr sz="1000">
                <a:solidFill>
                  <a:srgbClr val="002945"/>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0BCC6750-D928-7940-841F-20375C90259A}"/>
              </a:ext>
            </a:extLst>
          </p:cNvPr>
          <p:cNvSpPr>
            <a:spLocks noGrp="1"/>
          </p:cNvSpPr>
          <p:nvPr>
            <p:ph type="pic" sz="quarter" idx="11"/>
          </p:nvPr>
        </p:nvSpPr>
        <p:spPr>
          <a:xfrm>
            <a:off x="6671734" y="1838326"/>
            <a:ext cx="4578351" cy="3818031"/>
          </a:xfrm>
          <a:prstGeom prst="rect">
            <a:avLst/>
          </a:prstGeom>
        </p:spPr>
        <p:txBody>
          <a:bodyPr/>
          <a:lstStyle>
            <a:lvl1pPr marL="0" indent="0">
              <a:buNone/>
              <a:defRPr sz="1800" b="1">
                <a:solidFill>
                  <a:schemeClr val="bg2">
                    <a:lumMod val="10000"/>
                  </a:schemeClr>
                </a:solidFill>
                <a:latin typeface="Helvetica" pitchFamily="2" charset="0"/>
              </a:defRPr>
            </a:lvl1pPr>
          </a:lstStyle>
          <a:p>
            <a:endParaRPr lang="en-US" dirty="0"/>
          </a:p>
        </p:txBody>
      </p:sp>
      <p:pic>
        <p:nvPicPr>
          <p:cNvPr id="10" name="Picture 9">
            <a:extLst>
              <a:ext uri="{FF2B5EF4-FFF2-40B4-BE49-F238E27FC236}">
                <a16:creationId xmlns:a16="http://schemas.microsoft.com/office/drawing/2014/main" id="{22FA954B-6BC1-774E-8F63-D859DD31C9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62845" y="5858461"/>
            <a:ext cx="985155" cy="797434"/>
          </a:xfrm>
          <a:prstGeom prst="rect">
            <a:avLst/>
          </a:prstGeom>
        </p:spPr>
      </p:pic>
    </p:spTree>
    <p:extLst>
      <p:ext uri="{BB962C8B-B14F-4D97-AF65-F5344CB8AC3E}">
        <p14:creationId xmlns:p14="http://schemas.microsoft.com/office/powerpoint/2010/main" val="4110321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E2DE4B-0184-644A-9E1A-518E6493D6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111"/>
          <a:stretch/>
        </p:blipFill>
        <p:spPr>
          <a:xfrm>
            <a:off x="0" y="0"/>
            <a:ext cx="12191997" cy="6858000"/>
          </a:xfrm>
          <a:prstGeom prst="rect">
            <a:avLst/>
          </a:prstGeom>
        </p:spPr>
      </p:pic>
      <p:sp>
        <p:nvSpPr>
          <p:cNvPr id="8" name="Picture Placeholder 2">
            <a:extLst>
              <a:ext uri="{FF2B5EF4-FFF2-40B4-BE49-F238E27FC236}">
                <a16:creationId xmlns:a16="http://schemas.microsoft.com/office/drawing/2014/main" id="{52B243CF-A029-8E47-A89A-FAFDC154EE95}"/>
              </a:ext>
            </a:extLst>
          </p:cNvPr>
          <p:cNvSpPr>
            <a:spLocks noGrp="1"/>
          </p:cNvSpPr>
          <p:nvPr>
            <p:ph type="pic" sz="quarter" idx="10"/>
          </p:nvPr>
        </p:nvSpPr>
        <p:spPr>
          <a:xfrm>
            <a:off x="-11761984" y="-531440"/>
            <a:ext cx="12192000" cy="6858000"/>
          </a:xfrm>
          <a:prstGeom prst="rect">
            <a:avLst/>
          </a:prstGeom>
        </p:spPr>
        <p:txBody>
          <a:bodyPr/>
          <a:lstStyle>
            <a:lvl1pPr marL="0" indent="0">
              <a:buNone/>
              <a:defRPr sz="1800" b="1">
                <a:solidFill>
                  <a:schemeClr val="bg2">
                    <a:lumMod val="25000"/>
                  </a:schemeClr>
                </a:solidFill>
                <a:latin typeface="Helvetica" pitchFamily="2" charset="0"/>
              </a:defRPr>
            </a:lvl1pPr>
          </a:lstStyle>
          <a:p>
            <a:endParaRPr lang="en-US" dirty="0"/>
          </a:p>
        </p:txBody>
      </p:sp>
      <p:sp>
        <p:nvSpPr>
          <p:cNvPr id="10" name="Title Placeholder 1">
            <a:extLst>
              <a:ext uri="{FF2B5EF4-FFF2-40B4-BE49-F238E27FC236}">
                <a16:creationId xmlns:a16="http://schemas.microsoft.com/office/drawing/2014/main" id="{966255B5-BC7A-474C-8FC3-45C41E55BB6A}"/>
              </a:ext>
            </a:extLst>
          </p:cNvPr>
          <p:cNvSpPr>
            <a:spLocks noGrp="1"/>
          </p:cNvSpPr>
          <p:nvPr>
            <p:ph type="title"/>
          </p:nvPr>
        </p:nvSpPr>
        <p:spPr>
          <a:xfrm>
            <a:off x="719403" y="5343798"/>
            <a:ext cx="5280584" cy="1325563"/>
          </a:xfrm>
          <a:prstGeom prst="rect">
            <a:avLst/>
          </a:prstGeom>
          <a:noFill/>
        </p:spPr>
        <p:txBody>
          <a:bodyPr vert="horz" lIns="91440" tIns="45720" rIns="91440" bIns="45720" rtlCol="0" anchor="ctr">
            <a:normAutofit/>
          </a:bodyPr>
          <a:lstStyle>
            <a:lvl1pPr>
              <a:defRPr sz="3200" b="1">
                <a:solidFill>
                  <a:schemeClr val="bg1"/>
                </a:solidFill>
                <a:latin typeface="Helvetica" pitchFamily="2" charset="0"/>
              </a:defRPr>
            </a:lvl1pPr>
          </a:lstStyle>
          <a:p>
            <a:r>
              <a:rPr lang="en-US" dirty="0"/>
              <a:t>Click to edit Master title style</a:t>
            </a:r>
          </a:p>
        </p:txBody>
      </p:sp>
      <p:pic>
        <p:nvPicPr>
          <p:cNvPr id="9" name="Picture 8">
            <a:extLst>
              <a:ext uri="{FF2B5EF4-FFF2-40B4-BE49-F238E27FC236}">
                <a16:creationId xmlns:a16="http://schemas.microsoft.com/office/drawing/2014/main" id="{D979F7D2-7BA7-B645-B9AD-C003B1E731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6533" y="5805265"/>
            <a:ext cx="1117779" cy="903829"/>
          </a:xfrm>
          <a:prstGeom prst="rect">
            <a:avLst/>
          </a:prstGeom>
        </p:spPr>
      </p:pic>
    </p:spTree>
    <p:extLst>
      <p:ext uri="{BB962C8B-B14F-4D97-AF65-F5344CB8AC3E}">
        <p14:creationId xmlns:p14="http://schemas.microsoft.com/office/powerpoint/2010/main" val="2248729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1E1085-B128-AC4F-8409-03A3BCF929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49" r="7412"/>
          <a:stretch/>
        </p:blipFill>
        <p:spPr>
          <a:xfrm>
            <a:off x="0" y="-15498"/>
            <a:ext cx="12192000" cy="6873498"/>
          </a:xfrm>
          <a:prstGeom prst="rect">
            <a:avLst/>
          </a:prstGeom>
        </p:spPr>
      </p:pic>
      <p:sp>
        <p:nvSpPr>
          <p:cNvPr id="3" name="Picture Placeholder 2">
            <a:extLst>
              <a:ext uri="{FF2B5EF4-FFF2-40B4-BE49-F238E27FC236}">
                <a16:creationId xmlns:a16="http://schemas.microsoft.com/office/drawing/2014/main" id="{1794E958-39DA-044B-9084-96E79E50466F}"/>
              </a:ext>
            </a:extLst>
          </p:cNvPr>
          <p:cNvSpPr>
            <a:spLocks noGrp="1"/>
          </p:cNvSpPr>
          <p:nvPr>
            <p:ph type="pic" sz="quarter" idx="10"/>
          </p:nvPr>
        </p:nvSpPr>
        <p:spPr>
          <a:xfrm>
            <a:off x="0" y="0"/>
            <a:ext cx="12192000" cy="6858000"/>
          </a:xfrm>
          <a:prstGeom prst="rect">
            <a:avLst/>
          </a:prstGeom>
        </p:spPr>
        <p:txBody>
          <a:bodyPr/>
          <a:lstStyle/>
          <a:p>
            <a:endParaRPr lang="en-US"/>
          </a:p>
        </p:txBody>
      </p:sp>
      <p:sp>
        <p:nvSpPr>
          <p:cNvPr id="10" name="Title Placeholder 1">
            <a:extLst>
              <a:ext uri="{FF2B5EF4-FFF2-40B4-BE49-F238E27FC236}">
                <a16:creationId xmlns:a16="http://schemas.microsoft.com/office/drawing/2014/main" id="{966255B5-BC7A-474C-8FC3-45C41E55BB6A}"/>
              </a:ext>
            </a:extLst>
          </p:cNvPr>
          <p:cNvSpPr>
            <a:spLocks noGrp="1"/>
          </p:cNvSpPr>
          <p:nvPr>
            <p:ph type="title"/>
          </p:nvPr>
        </p:nvSpPr>
        <p:spPr>
          <a:xfrm>
            <a:off x="719403" y="5343798"/>
            <a:ext cx="5280584" cy="1325563"/>
          </a:xfrm>
          <a:prstGeom prst="rect">
            <a:avLst/>
          </a:prstGeom>
          <a:noFill/>
        </p:spPr>
        <p:txBody>
          <a:bodyPr vert="horz" lIns="91440" tIns="45720" rIns="91440" bIns="45720" rtlCol="0" anchor="ctr">
            <a:normAutofit/>
          </a:bodyPr>
          <a:lstStyle>
            <a:lvl1pPr>
              <a:defRPr sz="3200" b="1">
                <a:solidFill>
                  <a:srgbClr val="FFDD00"/>
                </a:solidFill>
                <a:latin typeface="Helvetica" pitchFamily="2" charset="0"/>
              </a:defRPr>
            </a:lvl1pPr>
          </a:lstStyle>
          <a:p>
            <a:r>
              <a:rPr lang="en-US" dirty="0"/>
              <a:t>Click to edit Master title style</a:t>
            </a:r>
          </a:p>
        </p:txBody>
      </p:sp>
      <p:pic>
        <p:nvPicPr>
          <p:cNvPr id="8" name="Picture 7">
            <a:extLst>
              <a:ext uri="{FF2B5EF4-FFF2-40B4-BE49-F238E27FC236}">
                <a16:creationId xmlns:a16="http://schemas.microsoft.com/office/drawing/2014/main" id="{6E6A2203-29F3-924D-A558-EE2C4926C1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6533" y="5805265"/>
            <a:ext cx="1117779" cy="903829"/>
          </a:xfrm>
          <a:prstGeom prst="rect">
            <a:avLst/>
          </a:prstGeom>
        </p:spPr>
      </p:pic>
    </p:spTree>
    <p:extLst>
      <p:ext uri="{BB962C8B-B14F-4D97-AF65-F5344CB8AC3E}">
        <p14:creationId xmlns:p14="http://schemas.microsoft.com/office/powerpoint/2010/main" val="1413541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EB80323-190C-F74E-B809-D206C6E01015}"/>
              </a:ext>
            </a:extLst>
          </p:cNvPr>
          <p:cNvSpPr>
            <a:spLocks noGrp="1"/>
          </p:cNvSpPr>
          <p:nvPr>
            <p:ph type="title"/>
          </p:nvPr>
        </p:nvSpPr>
        <p:spPr>
          <a:xfrm>
            <a:off x="719403" y="365126"/>
            <a:ext cx="10515600" cy="1325563"/>
          </a:xfrm>
          <a:prstGeom prst="rect">
            <a:avLst/>
          </a:prstGeom>
        </p:spPr>
        <p:txBody>
          <a:bodyPr vert="horz" lIns="91440" tIns="45720" rIns="91440" bIns="45720" rtlCol="0" anchor="ctr">
            <a:normAutofit/>
          </a:bodyPr>
          <a:lstStyle>
            <a:lvl1pPr>
              <a:defRPr sz="2800" b="1">
                <a:solidFill>
                  <a:srgbClr val="002945"/>
                </a:solidFill>
                <a:latin typeface="Helvetica" pitchFamily="2" charset="0"/>
              </a:defRPr>
            </a:lvl1pPr>
          </a:lstStyle>
          <a:p>
            <a:r>
              <a:rPr lang="en-US" dirty="0"/>
              <a:t>Click to edit Master title style</a:t>
            </a:r>
          </a:p>
        </p:txBody>
      </p:sp>
      <p:sp>
        <p:nvSpPr>
          <p:cNvPr id="9" name="Text Placeholder 19">
            <a:extLst>
              <a:ext uri="{FF2B5EF4-FFF2-40B4-BE49-F238E27FC236}">
                <a16:creationId xmlns:a16="http://schemas.microsoft.com/office/drawing/2014/main" id="{35EA9D75-343B-3C4A-96D0-D401FBE12932}"/>
              </a:ext>
            </a:extLst>
          </p:cNvPr>
          <p:cNvSpPr>
            <a:spLocks noGrp="1"/>
          </p:cNvSpPr>
          <p:nvPr>
            <p:ph type="body" sz="quarter" idx="10"/>
          </p:nvPr>
        </p:nvSpPr>
        <p:spPr>
          <a:xfrm>
            <a:off x="719667" y="1844676"/>
            <a:ext cx="5280323" cy="4176713"/>
          </a:xfrm>
          <a:prstGeom prst="rect">
            <a:avLst/>
          </a:prstGeom>
        </p:spPr>
        <p:txBody>
          <a:bodyPr/>
          <a:lstStyle>
            <a:lvl1pPr>
              <a:defRPr sz="1200" b="1">
                <a:solidFill>
                  <a:srgbClr val="002945"/>
                </a:solidFill>
                <a:latin typeface="Helvetica" pitchFamily="2" charset="0"/>
              </a:defRPr>
            </a:lvl1pPr>
            <a:lvl2pPr>
              <a:defRPr sz="1100">
                <a:solidFill>
                  <a:srgbClr val="002945"/>
                </a:solidFill>
                <a:latin typeface="Helvetica" pitchFamily="2" charset="0"/>
              </a:defRPr>
            </a:lvl2pPr>
            <a:lvl3pPr>
              <a:defRPr sz="1050">
                <a:solidFill>
                  <a:srgbClr val="002945"/>
                </a:solidFill>
                <a:latin typeface="Helvetica" pitchFamily="2" charset="0"/>
              </a:defRPr>
            </a:lvl3pPr>
            <a:lvl4pPr>
              <a:defRPr sz="1000">
                <a:solidFill>
                  <a:srgbClr val="002945"/>
                </a:solidFill>
                <a:latin typeface="Helvetica" pitchFamily="2" charset="0"/>
              </a:defRPr>
            </a:lvl4pPr>
            <a:lvl5pPr>
              <a:defRPr sz="1000">
                <a:solidFill>
                  <a:srgbClr val="002945"/>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8" name="Chart 7">
            <a:extLst>
              <a:ext uri="{FF2B5EF4-FFF2-40B4-BE49-F238E27FC236}">
                <a16:creationId xmlns:a16="http://schemas.microsoft.com/office/drawing/2014/main" id="{46E31FF7-8D35-A346-8E0B-C525031C29D9}"/>
              </a:ext>
            </a:extLst>
          </p:cNvPr>
          <p:cNvGraphicFramePr/>
          <p:nvPr userDrawn="1">
            <p:extLst/>
          </p:nvPr>
        </p:nvGraphicFramePr>
        <p:xfrm>
          <a:off x="5392512" y="1988841"/>
          <a:ext cx="6436176" cy="3577048"/>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a:extLst>
              <a:ext uri="{FF2B5EF4-FFF2-40B4-BE49-F238E27FC236}">
                <a16:creationId xmlns:a16="http://schemas.microsoft.com/office/drawing/2014/main" id="{79D6B706-911A-7641-B6B3-547FADCC25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67496" y="5858461"/>
            <a:ext cx="985155" cy="797435"/>
          </a:xfrm>
          <a:prstGeom prst="rect">
            <a:avLst/>
          </a:prstGeom>
        </p:spPr>
      </p:pic>
    </p:spTree>
    <p:extLst>
      <p:ext uri="{BB962C8B-B14F-4D97-AF65-F5344CB8AC3E}">
        <p14:creationId xmlns:p14="http://schemas.microsoft.com/office/powerpoint/2010/main" val="2208962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5CF71-97CF-6F43-AF55-51CC284A0A1B}"/>
              </a:ext>
            </a:extLst>
          </p:cNvPr>
          <p:cNvSpPr/>
          <p:nvPr userDrawn="1"/>
        </p:nvSpPr>
        <p:spPr>
          <a:xfrm>
            <a:off x="-11106" y="0"/>
            <a:ext cx="12214211" cy="6858000"/>
          </a:xfrm>
          <a:prstGeom prst="rect">
            <a:avLst/>
          </a:prstGeom>
          <a:solidFill>
            <a:srgbClr val="002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Placeholder 1">
            <a:extLst>
              <a:ext uri="{FF2B5EF4-FFF2-40B4-BE49-F238E27FC236}">
                <a16:creationId xmlns:a16="http://schemas.microsoft.com/office/drawing/2014/main" id="{833428F0-5BEB-B240-AEA5-7C9821DFD130}"/>
              </a:ext>
            </a:extLst>
          </p:cNvPr>
          <p:cNvSpPr>
            <a:spLocks noGrp="1"/>
          </p:cNvSpPr>
          <p:nvPr>
            <p:ph type="title"/>
          </p:nvPr>
        </p:nvSpPr>
        <p:spPr>
          <a:xfrm>
            <a:off x="719403" y="596452"/>
            <a:ext cx="5760640" cy="1325563"/>
          </a:xfrm>
          <a:prstGeom prst="rect">
            <a:avLst/>
          </a:prstGeom>
          <a:noFill/>
        </p:spPr>
        <p:txBody>
          <a:bodyPr vert="horz" lIns="91440" tIns="45720" rIns="91440" bIns="45720" rtlCol="0" anchor="ctr">
            <a:normAutofit/>
          </a:bodyPr>
          <a:lstStyle>
            <a:lvl1pPr>
              <a:defRPr sz="3200" b="1">
                <a:solidFill>
                  <a:srgbClr val="FFDD00"/>
                </a:solidFill>
                <a:latin typeface="Helvetica" pitchFamily="2" charset="0"/>
              </a:defRPr>
            </a:lvl1pPr>
          </a:lstStyle>
          <a:p>
            <a:r>
              <a:rPr lang="en-US" dirty="0"/>
              <a:t>Click to edit Master title style</a:t>
            </a:r>
          </a:p>
        </p:txBody>
      </p:sp>
      <p:pic>
        <p:nvPicPr>
          <p:cNvPr id="10" name="Picture 9">
            <a:extLst>
              <a:ext uri="{FF2B5EF4-FFF2-40B4-BE49-F238E27FC236}">
                <a16:creationId xmlns:a16="http://schemas.microsoft.com/office/drawing/2014/main" id="{148BED89-ADE4-DA4D-9942-C36CF09EAE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6533" y="5805265"/>
            <a:ext cx="1117779" cy="903829"/>
          </a:xfrm>
          <a:prstGeom prst="rect">
            <a:avLst/>
          </a:prstGeom>
        </p:spPr>
      </p:pic>
    </p:spTree>
    <p:extLst>
      <p:ext uri="{BB962C8B-B14F-4D97-AF65-F5344CB8AC3E}">
        <p14:creationId xmlns:p14="http://schemas.microsoft.com/office/powerpoint/2010/main" val="1276854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29C142-F1AE-E146-8B85-FF102E530230}"/>
              </a:ext>
            </a:extLst>
          </p:cNvPr>
          <p:cNvSpPr/>
          <p:nvPr userDrawn="1"/>
        </p:nvSpPr>
        <p:spPr>
          <a:xfrm>
            <a:off x="-11106" y="0"/>
            <a:ext cx="12214211" cy="6858000"/>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itle Placeholder 1">
            <a:extLst>
              <a:ext uri="{FF2B5EF4-FFF2-40B4-BE49-F238E27FC236}">
                <a16:creationId xmlns:a16="http://schemas.microsoft.com/office/drawing/2014/main" id="{0D1EB3BF-CA9C-9B49-B9E1-F0E77F6ECD5B}"/>
              </a:ext>
            </a:extLst>
          </p:cNvPr>
          <p:cNvSpPr>
            <a:spLocks noGrp="1"/>
          </p:cNvSpPr>
          <p:nvPr>
            <p:ph type="title"/>
          </p:nvPr>
        </p:nvSpPr>
        <p:spPr>
          <a:xfrm>
            <a:off x="719403" y="596452"/>
            <a:ext cx="5760640" cy="1325563"/>
          </a:xfrm>
          <a:prstGeom prst="rect">
            <a:avLst/>
          </a:prstGeom>
          <a:noFill/>
        </p:spPr>
        <p:txBody>
          <a:bodyPr vert="horz" lIns="91440" tIns="45720" rIns="91440" bIns="45720" rtlCol="0" anchor="ctr">
            <a:normAutofit/>
          </a:bodyPr>
          <a:lstStyle>
            <a:lvl1pPr>
              <a:defRPr sz="3200" b="1">
                <a:solidFill>
                  <a:srgbClr val="002945"/>
                </a:solidFill>
                <a:latin typeface="Helvetica" pitchFamily="2" charset="0"/>
              </a:defRPr>
            </a:lvl1pPr>
          </a:lstStyle>
          <a:p>
            <a:r>
              <a:rPr lang="en-US" dirty="0"/>
              <a:t>Click to edit Master title style</a:t>
            </a:r>
          </a:p>
        </p:txBody>
      </p:sp>
      <p:pic>
        <p:nvPicPr>
          <p:cNvPr id="8" name="Picture 7">
            <a:extLst>
              <a:ext uri="{FF2B5EF4-FFF2-40B4-BE49-F238E27FC236}">
                <a16:creationId xmlns:a16="http://schemas.microsoft.com/office/drawing/2014/main" id="{E3C89F25-27EB-6A4E-8BD6-18C8CAC6E0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2845" y="5858461"/>
            <a:ext cx="985155" cy="797434"/>
          </a:xfrm>
          <a:prstGeom prst="rect">
            <a:avLst/>
          </a:prstGeom>
        </p:spPr>
      </p:pic>
    </p:spTree>
    <p:extLst>
      <p:ext uri="{BB962C8B-B14F-4D97-AF65-F5344CB8AC3E}">
        <p14:creationId xmlns:p14="http://schemas.microsoft.com/office/powerpoint/2010/main" val="3844122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8640FFC-4828-654B-B7C7-9500E1D18C91}"/>
              </a:ext>
            </a:extLst>
          </p:cNvPr>
          <p:cNvSpPr/>
          <p:nvPr userDrawn="1"/>
        </p:nvSpPr>
        <p:spPr>
          <a:xfrm>
            <a:off x="-11106" y="0"/>
            <a:ext cx="12214211" cy="6858000"/>
          </a:xfrm>
          <a:prstGeom prst="rect">
            <a:avLst/>
          </a:prstGeom>
          <a:solidFill>
            <a:srgbClr val="002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itle Placeholder 1">
            <a:extLst>
              <a:ext uri="{FF2B5EF4-FFF2-40B4-BE49-F238E27FC236}">
                <a16:creationId xmlns:a16="http://schemas.microsoft.com/office/drawing/2014/main" id="{DEB80323-190C-F74E-B809-D206C6E01015}"/>
              </a:ext>
            </a:extLst>
          </p:cNvPr>
          <p:cNvSpPr>
            <a:spLocks noGrp="1"/>
          </p:cNvSpPr>
          <p:nvPr>
            <p:ph type="title"/>
          </p:nvPr>
        </p:nvSpPr>
        <p:spPr>
          <a:xfrm>
            <a:off x="719403" y="365126"/>
            <a:ext cx="10515600" cy="1325563"/>
          </a:xfrm>
          <a:prstGeom prst="rect">
            <a:avLst/>
          </a:prstGeom>
          <a:noFill/>
        </p:spPr>
        <p:txBody>
          <a:bodyPr vert="horz" lIns="91440" tIns="45720" rIns="91440" bIns="45720" rtlCol="0" anchor="ctr">
            <a:normAutofit/>
          </a:bodyPr>
          <a:lstStyle>
            <a:lvl1pPr>
              <a:defRPr sz="2800" b="1">
                <a:solidFill>
                  <a:srgbClr val="FFDD00"/>
                </a:solidFill>
                <a:latin typeface="Helvetica" pitchFamily="2" charset="0"/>
              </a:defRPr>
            </a:lvl1pPr>
          </a:lstStyle>
          <a:p>
            <a:r>
              <a:rPr lang="en-US" dirty="0"/>
              <a:t>Click to edit Master title style</a:t>
            </a:r>
          </a:p>
        </p:txBody>
      </p:sp>
      <p:graphicFrame>
        <p:nvGraphicFramePr>
          <p:cNvPr id="8" name="Chart 7">
            <a:extLst>
              <a:ext uri="{FF2B5EF4-FFF2-40B4-BE49-F238E27FC236}">
                <a16:creationId xmlns:a16="http://schemas.microsoft.com/office/drawing/2014/main" id="{A9910462-0E5E-B445-A03A-FF286AF3D960}"/>
              </a:ext>
            </a:extLst>
          </p:cNvPr>
          <p:cNvGraphicFramePr/>
          <p:nvPr userDrawn="1">
            <p:extLst/>
          </p:nvPr>
        </p:nvGraphicFramePr>
        <p:xfrm>
          <a:off x="1686713" y="2164491"/>
          <a:ext cx="8818575" cy="3183213"/>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a16="http://schemas.microsoft.com/office/drawing/2014/main" id="{B229763C-0CA3-D441-BCDE-E685F65CBB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6533" y="5805265"/>
            <a:ext cx="1117779" cy="903829"/>
          </a:xfrm>
          <a:prstGeom prst="rect">
            <a:avLst/>
          </a:prstGeom>
        </p:spPr>
      </p:pic>
    </p:spTree>
    <p:extLst>
      <p:ext uri="{BB962C8B-B14F-4D97-AF65-F5344CB8AC3E}">
        <p14:creationId xmlns:p14="http://schemas.microsoft.com/office/powerpoint/2010/main" val="3155235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8640FFC-4828-654B-B7C7-9500E1D18C91}"/>
              </a:ext>
            </a:extLst>
          </p:cNvPr>
          <p:cNvSpPr/>
          <p:nvPr userDrawn="1"/>
        </p:nvSpPr>
        <p:spPr>
          <a:xfrm>
            <a:off x="-11106" y="0"/>
            <a:ext cx="12214211" cy="6858000"/>
          </a:xfrm>
          <a:prstGeom prst="rect">
            <a:avLst/>
          </a:prstGeom>
          <a:solidFill>
            <a:srgbClr val="002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itle Placeholder 1">
            <a:extLst>
              <a:ext uri="{FF2B5EF4-FFF2-40B4-BE49-F238E27FC236}">
                <a16:creationId xmlns:a16="http://schemas.microsoft.com/office/drawing/2014/main" id="{DEB80323-190C-F74E-B809-D206C6E01015}"/>
              </a:ext>
            </a:extLst>
          </p:cNvPr>
          <p:cNvSpPr>
            <a:spLocks noGrp="1"/>
          </p:cNvSpPr>
          <p:nvPr>
            <p:ph type="title"/>
          </p:nvPr>
        </p:nvSpPr>
        <p:spPr>
          <a:xfrm>
            <a:off x="719403" y="365126"/>
            <a:ext cx="10515600" cy="1325563"/>
          </a:xfrm>
          <a:prstGeom prst="rect">
            <a:avLst/>
          </a:prstGeom>
          <a:noFill/>
        </p:spPr>
        <p:txBody>
          <a:bodyPr vert="horz" lIns="91440" tIns="45720" rIns="91440" bIns="45720" rtlCol="0" anchor="ctr">
            <a:normAutofit/>
          </a:bodyPr>
          <a:lstStyle>
            <a:lvl1pPr>
              <a:defRPr sz="2800" b="1">
                <a:solidFill>
                  <a:srgbClr val="FFDD00"/>
                </a:solidFill>
                <a:latin typeface="Helvetica" pitchFamily="2" charset="0"/>
              </a:defRPr>
            </a:lvl1pPr>
          </a:lstStyle>
          <a:p>
            <a:r>
              <a:rPr lang="en-US" dirty="0"/>
              <a:t>Click to edit Master title style</a:t>
            </a:r>
          </a:p>
        </p:txBody>
      </p:sp>
      <p:graphicFrame>
        <p:nvGraphicFramePr>
          <p:cNvPr id="9" name="Diagramm 3">
            <a:extLst>
              <a:ext uri="{FF2B5EF4-FFF2-40B4-BE49-F238E27FC236}">
                <a16:creationId xmlns:a16="http://schemas.microsoft.com/office/drawing/2014/main" id="{15B89D71-208E-2649-AF16-90BF67ADD59C}"/>
              </a:ext>
            </a:extLst>
          </p:cNvPr>
          <p:cNvGraphicFramePr>
            <a:graphicFrameLocks/>
          </p:cNvGraphicFramePr>
          <p:nvPr userDrawn="1">
            <p:extLst/>
          </p:nvPr>
        </p:nvGraphicFramePr>
        <p:xfrm>
          <a:off x="778934" y="2205206"/>
          <a:ext cx="10634133" cy="3786761"/>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Placeholder 1">
            <a:extLst>
              <a:ext uri="{FF2B5EF4-FFF2-40B4-BE49-F238E27FC236}">
                <a16:creationId xmlns:a16="http://schemas.microsoft.com/office/drawing/2014/main" id="{E574AD68-4D57-B041-8986-228A4A60C5DC}"/>
              </a:ext>
            </a:extLst>
          </p:cNvPr>
          <p:cNvSpPr txBox="1">
            <a:spLocks/>
          </p:cNvSpPr>
          <p:nvPr userDrawn="1"/>
        </p:nvSpPr>
        <p:spPr>
          <a:xfrm>
            <a:off x="3585298" y="1983502"/>
            <a:ext cx="5025303" cy="89023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FFDD00"/>
                </a:solidFill>
                <a:latin typeface="Galano Grotesque" pitchFamily="2" charset="77"/>
                <a:ea typeface="+mj-ea"/>
                <a:cs typeface="+mj-cs"/>
              </a:defRPr>
            </a:lvl1pPr>
          </a:lstStyle>
          <a:p>
            <a:pPr algn="ctr"/>
            <a:r>
              <a:rPr lang="en-US" sz="1600" dirty="0">
                <a:solidFill>
                  <a:schemeClr val="bg1"/>
                </a:solidFill>
              </a:rPr>
              <a:t>Area Chart</a:t>
            </a:r>
          </a:p>
        </p:txBody>
      </p:sp>
      <p:pic>
        <p:nvPicPr>
          <p:cNvPr id="10" name="Picture 9">
            <a:extLst>
              <a:ext uri="{FF2B5EF4-FFF2-40B4-BE49-F238E27FC236}">
                <a16:creationId xmlns:a16="http://schemas.microsoft.com/office/drawing/2014/main" id="{9231AB19-6751-1043-813D-CE9EDC720A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6533" y="5805265"/>
            <a:ext cx="1117779" cy="903829"/>
          </a:xfrm>
          <a:prstGeom prst="rect">
            <a:avLst/>
          </a:prstGeom>
        </p:spPr>
      </p:pic>
    </p:spTree>
    <p:extLst>
      <p:ext uri="{BB962C8B-B14F-4D97-AF65-F5344CB8AC3E}">
        <p14:creationId xmlns:p14="http://schemas.microsoft.com/office/powerpoint/2010/main" val="509548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529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B5C393-79F3-9447-AD30-7E8D846FF60E}"/>
              </a:ext>
            </a:extLst>
          </p:cNvPr>
          <p:cNvSpPr/>
          <p:nvPr userDrawn="1"/>
        </p:nvSpPr>
        <p:spPr>
          <a:xfrm>
            <a:off x="-11106" y="0"/>
            <a:ext cx="12214211" cy="6858000"/>
          </a:xfrm>
          <a:prstGeom prst="rect">
            <a:avLst/>
          </a:prstGeom>
          <a:solidFill>
            <a:srgbClr val="002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Box 3">
            <a:extLst>
              <a:ext uri="{FF2B5EF4-FFF2-40B4-BE49-F238E27FC236}">
                <a16:creationId xmlns:a16="http://schemas.microsoft.com/office/drawing/2014/main" id="{876D202F-EFF7-8F4E-8646-CC7FB02F2143}"/>
              </a:ext>
            </a:extLst>
          </p:cNvPr>
          <p:cNvSpPr txBox="1"/>
          <p:nvPr userDrawn="1"/>
        </p:nvSpPr>
        <p:spPr>
          <a:xfrm>
            <a:off x="719667" y="1159469"/>
            <a:ext cx="5184576" cy="2585323"/>
          </a:xfrm>
          <a:prstGeom prst="rect">
            <a:avLst/>
          </a:prstGeom>
          <a:noFill/>
        </p:spPr>
        <p:txBody>
          <a:bodyPr wrap="square" rtlCol="0">
            <a:spAutoFit/>
          </a:bodyPr>
          <a:lstStyle/>
          <a:p>
            <a:pPr>
              <a:lnSpc>
                <a:spcPct val="100000"/>
              </a:lnSpc>
            </a:pPr>
            <a:r>
              <a:rPr lang="en-GB" sz="1600" b="1" i="0" u="none" strike="noStrike" kern="1200" spc="0" dirty="0">
                <a:solidFill>
                  <a:schemeClr val="bg1"/>
                </a:solidFill>
                <a:effectLst/>
                <a:latin typeface="Galano Grotesque" pitchFamily="2" charset="77"/>
                <a:ea typeface="+mn-ea"/>
                <a:cs typeface="+mn-cs"/>
              </a:rPr>
              <a:t>Northern Ireland</a:t>
            </a:r>
            <a:br>
              <a:rPr lang="en-GB" sz="1600" b="1" i="0" u="none" strike="noStrike" kern="1200" dirty="0">
                <a:solidFill>
                  <a:schemeClr val="bg1"/>
                </a:solidFill>
                <a:effectLst/>
                <a:latin typeface="Galano Grotesque" pitchFamily="2" charset="77"/>
                <a:ea typeface="+mn-ea"/>
                <a:cs typeface="+mn-cs"/>
              </a:rPr>
            </a:br>
            <a:r>
              <a:rPr lang="en-GB" sz="1600" b="1" i="0" u="none" strike="noStrike" kern="1200" dirty="0">
                <a:solidFill>
                  <a:schemeClr val="bg1"/>
                </a:solidFill>
                <a:effectLst/>
                <a:latin typeface="Galano Grotesque" pitchFamily="2" charset="77"/>
                <a:ea typeface="+mn-ea"/>
                <a:cs typeface="+mn-cs"/>
              </a:rPr>
              <a:t>Social Care Council</a:t>
            </a:r>
          </a:p>
          <a:p>
            <a:pPr>
              <a:lnSpc>
                <a:spcPct val="100000"/>
              </a:lnSpc>
            </a:pPr>
            <a:br>
              <a:rPr lang="en-GB" sz="1600" b="0" i="0" u="none" strike="noStrike" kern="1200" dirty="0">
                <a:solidFill>
                  <a:schemeClr val="bg1"/>
                </a:solidFill>
                <a:effectLst/>
                <a:latin typeface="Galano Grotesque" pitchFamily="2" charset="77"/>
                <a:ea typeface="+mn-ea"/>
                <a:cs typeface="+mn-cs"/>
              </a:rPr>
            </a:br>
            <a:endParaRPr lang="en-GB" sz="1600" b="0" i="0" u="none" strike="noStrike" kern="1200" dirty="0">
              <a:solidFill>
                <a:schemeClr val="bg1"/>
              </a:solidFill>
              <a:effectLst/>
              <a:latin typeface="Helvetica" pitchFamily="2" charset="0"/>
              <a:ea typeface="+mn-ea"/>
              <a:cs typeface="+mn-cs"/>
            </a:endParaRPr>
          </a:p>
          <a:p>
            <a:pPr>
              <a:lnSpc>
                <a:spcPct val="100000"/>
              </a:lnSpc>
            </a:pPr>
            <a:r>
              <a:rPr lang="en-GB" sz="1400" b="0" i="0" u="none" strike="noStrike" kern="1200" dirty="0">
                <a:solidFill>
                  <a:schemeClr val="bg1"/>
                </a:solidFill>
                <a:effectLst/>
                <a:latin typeface="Helvetica" pitchFamily="2" charset="0"/>
                <a:ea typeface="+mn-ea"/>
                <a:cs typeface="+mn-cs"/>
              </a:rPr>
              <a:t>7th Floor, Millennium House</a:t>
            </a:r>
          </a:p>
          <a:p>
            <a:pPr>
              <a:lnSpc>
                <a:spcPct val="100000"/>
              </a:lnSpc>
            </a:pPr>
            <a:r>
              <a:rPr lang="en-GB" sz="1400" b="0" i="0" u="none" strike="noStrike" kern="1200" dirty="0">
                <a:solidFill>
                  <a:schemeClr val="bg1"/>
                </a:solidFill>
                <a:effectLst/>
                <a:latin typeface="Helvetica" pitchFamily="2" charset="0"/>
                <a:ea typeface="+mn-ea"/>
                <a:cs typeface="+mn-cs"/>
              </a:rPr>
              <a:t>19-25 Great Victoria Street</a:t>
            </a:r>
          </a:p>
          <a:p>
            <a:pPr>
              <a:lnSpc>
                <a:spcPct val="100000"/>
              </a:lnSpc>
            </a:pPr>
            <a:r>
              <a:rPr lang="en-GB" sz="1400" b="0" i="0" u="none" strike="noStrike" kern="1200" dirty="0">
                <a:solidFill>
                  <a:schemeClr val="bg1"/>
                </a:solidFill>
                <a:effectLst/>
                <a:latin typeface="Helvetica" pitchFamily="2" charset="0"/>
                <a:ea typeface="+mn-ea"/>
                <a:cs typeface="+mn-cs"/>
              </a:rPr>
              <a:t>Belfast, BT2 7AQ</a:t>
            </a:r>
          </a:p>
          <a:p>
            <a:pPr>
              <a:lnSpc>
                <a:spcPct val="100000"/>
              </a:lnSpc>
            </a:pPr>
            <a:br>
              <a:rPr lang="en-GB" sz="1400" b="1" i="0" u="none" strike="noStrike" kern="1200" dirty="0">
                <a:solidFill>
                  <a:schemeClr val="bg1"/>
                </a:solidFill>
                <a:effectLst/>
                <a:latin typeface="Helvetica" pitchFamily="2" charset="0"/>
                <a:ea typeface="+mn-ea"/>
                <a:cs typeface="+mn-cs"/>
              </a:rPr>
            </a:br>
            <a:endParaRPr lang="en-GB" sz="1400" b="0" i="0" u="none" strike="noStrike" kern="1200" dirty="0">
              <a:solidFill>
                <a:schemeClr val="bg1"/>
              </a:solidFill>
              <a:effectLst/>
              <a:latin typeface="Helvetica" pitchFamily="2" charset="0"/>
              <a:ea typeface="+mn-ea"/>
              <a:cs typeface="+mn-cs"/>
            </a:endParaRPr>
          </a:p>
          <a:p>
            <a:pPr>
              <a:lnSpc>
                <a:spcPct val="100000"/>
              </a:lnSpc>
            </a:pPr>
            <a:r>
              <a:rPr lang="en-GB" sz="1400" b="1" i="0" u="none" strike="noStrike" kern="1200" dirty="0">
                <a:solidFill>
                  <a:srgbClr val="FFDD00"/>
                </a:solidFill>
                <a:effectLst/>
                <a:latin typeface="Helvetica" pitchFamily="2" charset="0"/>
                <a:ea typeface="+mn-ea"/>
                <a:cs typeface="+mn-cs"/>
              </a:rPr>
              <a:t>T:  </a:t>
            </a:r>
            <a:r>
              <a:rPr lang="en-GB" sz="1400" b="1" i="0" u="none" strike="noStrike" kern="1200" dirty="0">
                <a:solidFill>
                  <a:schemeClr val="bg1"/>
                </a:solidFill>
                <a:effectLst/>
                <a:latin typeface="Helvetica" pitchFamily="2" charset="0"/>
                <a:ea typeface="+mn-ea"/>
                <a:cs typeface="+mn-cs"/>
              </a:rPr>
              <a:t>028 95 362 600</a:t>
            </a:r>
          </a:p>
          <a:p>
            <a:pPr>
              <a:lnSpc>
                <a:spcPct val="100000"/>
              </a:lnSpc>
            </a:pPr>
            <a:r>
              <a:rPr lang="en-GB" sz="1400" b="1" i="0" u="none" strike="noStrike" kern="1200" dirty="0">
                <a:solidFill>
                  <a:srgbClr val="FFDD00"/>
                </a:solidFill>
                <a:effectLst/>
                <a:latin typeface="Helvetica" pitchFamily="2" charset="0"/>
                <a:ea typeface="+mn-ea"/>
                <a:cs typeface="+mn-cs"/>
              </a:rPr>
              <a:t>W:</a:t>
            </a:r>
            <a:r>
              <a:rPr lang="en-GB" sz="1400" b="1" i="0" u="none" strike="noStrike" kern="1200" dirty="0">
                <a:solidFill>
                  <a:schemeClr val="bg1"/>
                </a:solidFill>
                <a:effectLst/>
                <a:latin typeface="Helvetica" pitchFamily="2" charset="0"/>
                <a:ea typeface="+mn-ea"/>
                <a:cs typeface="+mn-cs"/>
              </a:rPr>
              <a:t> </a:t>
            </a:r>
            <a:r>
              <a:rPr lang="en-GB" sz="1400" b="1" i="0" u="none" strike="noStrike" kern="1200" dirty="0" err="1">
                <a:solidFill>
                  <a:schemeClr val="bg1"/>
                </a:solidFill>
                <a:effectLst/>
                <a:latin typeface="Helvetica" pitchFamily="2" charset="0"/>
                <a:ea typeface="+mn-ea"/>
                <a:cs typeface="+mn-cs"/>
              </a:rPr>
              <a:t>niscc.info</a:t>
            </a:r>
            <a:endParaRPr lang="en-GB" sz="1400" b="1" i="0" u="none" strike="noStrike" kern="1200" dirty="0">
              <a:solidFill>
                <a:schemeClr val="bg1"/>
              </a:solidFill>
              <a:effectLst/>
              <a:latin typeface="Helvetica" pitchFamily="2" charset="0"/>
              <a:ea typeface="+mn-ea"/>
              <a:cs typeface="+mn-cs"/>
            </a:endParaRPr>
          </a:p>
        </p:txBody>
      </p:sp>
      <p:pic>
        <p:nvPicPr>
          <p:cNvPr id="6" name="Picture 5">
            <a:extLst>
              <a:ext uri="{FF2B5EF4-FFF2-40B4-BE49-F238E27FC236}">
                <a16:creationId xmlns:a16="http://schemas.microsoft.com/office/drawing/2014/main" id="{E24292DB-0903-4A40-93D4-0D012BCCE3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48396" y="4786532"/>
            <a:ext cx="2167193" cy="1752380"/>
          </a:xfrm>
          <a:prstGeom prst="rect">
            <a:avLst/>
          </a:prstGeom>
        </p:spPr>
      </p:pic>
    </p:spTree>
    <p:extLst>
      <p:ext uri="{BB962C8B-B14F-4D97-AF65-F5344CB8AC3E}">
        <p14:creationId xmlns:p14="http://schemas.microsoft.com/office/powerpoint/2010/main" val="4178744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551E8-F19B-4842-A1D4-87C6BFECDA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5978AD-98B8-4E22-A50C-FA90E8D367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9EFA43-5BF0-4AD7-A46A-03D20D13EB63}"/>
              </a:ext>
            </a:extLst>
          </p:cNvPr>
          <p:cNvSpPr>
            <a:spLocks noGrp="1"/>
          </p:cNvSpPr>
          <p:nvPr>
            <p:ph type="dt" sz="half" idx="10"/>
          </p:nvPr>
        </p:nvSpPr>
        <p:spPr/>
        <p:txBody>
          <a:bodyPr/>
          <a:lstStyle/>
          <a:p>
            <a:fld id="{22FB815E-4CC6-40BE-A060-9C9E2F237BFB}" type="datetimeFigureOut">
              <a:rPr lang="en-GB" smtClean="0"/>
              <a:t>10/11/2025</a:t>
            </a:fld>
            <a:endParaRPr lang="en-GB"/>
          </a:p>
        </p:txBody>
      </p:sp>
      <p:sp>
        <p:nvSpPr>
          <p:cNvPr id="5" name="Footer Placeholder 4">
            <a:extLst>
              <a:ext uri="{FF2B5EF4-FFF2-40B4-BE49-F238E27FC236}">
                <a16:creationId xmlns:a16="http://schemas.microsoft.com/office/drawing/2014/main" id="{9260F392-765F-43D3-A1FC-BAA7A618CE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D0EF95-F3EE-4A9E-8ABA-08B2AE186961}"/>
              </a:ext>
            </a:extLst>
          </p:cNvPr>
          <p:cNvSpPr>
            <a:spLocks noGrp="1"/>
          </p:cNvSpPr>
          <p:nvPr>
            <p:ph type="sldNum" sz="quarter" idx="12"/>
          </p:nvPr>
        </p:nvSpPr>
        <p:spPr/>
        <p:txBody>
          <a:bodyPr/>
          <a:lstStyle/>
          <a:p>
            <a:fld id="{C71D24F8-4418-481F-B6E8-F87B93E0C0DE}" type="slidenum">
              <a:rPr lang="en-GB" smtClean="0"/>
              <a:t>‹#›</a:t>
            </a:fld>
            <a:endParaRPr lang="en-GB"/>
          </a:p>
        </p:txBody>
      </p:sp>
    </p:spTree>
    <p:extLst>
      <p:ext uri="{BB962C8B-B14F-4D97-AF65-F5344CB8AC3E}">
        <p14:creationId xmlns:p14="http://schemas.microsoft.com/office/powerpoint/2010/main" val="1480644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86243-A749-4907-B45B-2917BF0FAA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D7CC0C-1513-476E-97BA-5657671B03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525C5F-1501-4FF1-ACC2-7B20B918E205}"/>
              </a:ext>
            </a:extLst>
          </p:cNvPr>
          <p:cNvSpPr>
            <a:spLocks noGrp="1"/>
          </p:cNvSpPr>
          <p:nvPr>
            <p:ph type="dt" sz="half" idx="10"/>
          </p:nvPr>
        </p:nvSpPr>
        <p:spPr/>
        <p:txBody>
          <a:bodyPr/>
          <a:lstStyle/>
          <a:p>
            <a:fld id="{22FB815E-4CC6-40BE-A060-9C9E2F237BFB}" type="datetimeFigureOut">
              <a:rPr lang="en-GB" smtClean="0"/>
              <a:t>10/11/2025</a:t>
            </a:fld>
            <a:endParaRPr lang="en-GB"/>
          </a:p>
        </p:txBody>
      </p:sp>
      <p:sp>
        <p:nvSpPr>
          <p:cNvPr id="5" name="Footer Placeholder 4">
            <a:extLst>
              <a:ext uri="{FF2B5EF4-FFF2-40B4-BE49-F238E27FC236}">
                <a16:creationId xmlns:a16="http://schemas.microsoft.com/office/drawing/2014/main" id="{DD9A37D7-FA6E-4566-A6D3-D540F53DA0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F56E70-ED3D-41C7-A9F3-73F113B6A6F3}"/>
              </a:ext>
            </a:extLst>
          </p:cNvPr>
          <p:cNvSpPr>
            <a:spLocks noGrp="1"/>
          </p:cNvSpPr>
          <p:nvPr>
            <p:ph type="sldNum" sz="quarter" idx="12"/>
          </p:nvPr>
        </p:nvSpPr>
        <p:spPr/>
        <p:txBody>
          <a:bodyPr/>
          <a:lstStyle/>
          <a:p>
            <a:fld id="{C71D24F8-4418-481F-B6E8-F87B93E0C0DE}" type="slidenum">
              <a:rPr lang="en-GB" smtClean="0"/>
              <a:t>‹#›</a:t>
            </a:fld>
            <a:endParaRPr lang="en-GB"/>
          </a:p>
        </p:txBody>
      </p:sp>
    </p:spTree>
    <p:extLst>
      <p:ext uri="{BB962C8B-B14F-4D97-AF65-F5344CB8AC3E}">
        <p14:creationId xmlns:p14="http://schemas.microsoft.com/office/powerpoint/2010/main" val="2458074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7F1AF-AF54-48AD-A900-1F486577AD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C4EE3E2-8426-4817-B735-802B3AB337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D530B3-3F7A-43AD-9617-880C62CFAC32}"/>
              </a:ext>
            </a:extLst>
          </p:cNvPr>
          <p:cNvSpPr>
            <a:spLocks noGrp="1"/>
          </p:cNvSpPr>
          <p:nvPr>
            <p:ph type="dt" sz="half" idx="10"/>
          </p:nvPr>
        </p:nvSpPr>
        <p:spPr/>
        <p:txBody>
          <a:bodyPr/>
          <a:lstStyle/>
          <a:p>
            <a:fld id="{22FB815E-4CC6-40BE-A060-9C9E2F237BFB}" type="datetimeFigureOut">
              <a:rPr lang="en-GB" smtClean="0"/>
              <a:t>10/11/2025</a:t>
            </a:fld>
            <a:endParaRPr lang="en-GB"/>
          </a:p>
        </p:txBody>
      </p:sp>
      <p:sp>
        <p:nvSpPr>
          <p:cNvPr id="5" name="Footer Placeholder 4">
            <a:extLst>
              <a:ext uri="{FF2B5EF4-FFF2-40B4-BE49-F238E27FC236}">
                <a16:creationId xmlns:a16="http://schemas.microsoft.com/office/drawing/2014/main" id="{8514CFE9-BDCA-497E-BCFC-EE31C31E8E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1E447D-D95D-49B8-AEB3-74B80680535A}"/>
              </a:ext>
            </a:extLst>
          </p:cNvPr>
          <p:cNvSpPr>
            <a:spLocks noGrp="1"/>
          </p:cNvSpPr>
          <p:nvPr>
            <p:ph type="sldNum" sz="quarter" idx="12"/>
          </p:nvPr>
        </p:nvSpPr>
        <p:spPr/>
        <p:txBody>
          <a:bodyPr/>
          <a:lstStyle/>
          <a:p>
            <a:fld id="{C71D24F8-4418-481F-B6E8-F87B93E0C0DE}" type="slidenum">
              <a:rPr lang="en-GB" smtClean="0"/>
              <a:t>‹#›</a:t>
            </a:fld>
            <a:endParaRPr lang="en-GB"/>
          </a:p>
        </p:txBody>
      </p:sp>
    </p:spTree>
    <p:extLst>
      <p:ext uri="{BB962C8B-B14F-4D97-AF65-F5344CB8AC3E}">
        <p14:creationId xmlns:p14="http://schemas.microsoft.com/office/powerpoint/2010/main" val="2564612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33340-75AF-4F66-9C0E-577C2FE937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174D07-E605-4459-BD36-6EF65716748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80B90B-DE88-44F6-90E0-9CB356A867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EA369E-2658-4922-8DDF-EAA40F235567}"/>
              </a:ext>
            </a:extLst>
          </p:cNvPr>
          <p:cNvSpPr>
            <a:spLocks noGrp="1"/>
          </p:cNvSpPr>
          <p:nvPr>
            <p:ph type="dt" sz="half" idx="10"/>
          </p:nvPr>
        </p:nvSpPr>
        <p:spPr/>
        <p:txBody>
          <a:bodyPr/>
          <a:lstStyle/>
          <a:p>
            <a:fld id="{22FB815E-4CC6-40BE-A060-9C9E2F237BFB}" type="datetimeFigureOut">
              <a:rPr lang="en-GB" smtClean="0"/>
              <a:t>10/11/2025</a:t>
            </a:fld>
            <a:endParaRPr lang="en-GB"/>
          </a:p>
        </p:txBody>
      </p:sp>
      <p:sp>
        <p:nvSpPr>
          <p:cNvPr id="6" name="Footer Placeholder 5">
            <a:extLst>
              <a:ext uri="{FF2B5EF4-FFF2-40B4-BE49-F238E27FC236}">
                <a16:creationId xmlns:a16="http://schemas.microsoft.com/office/drawing/2014/main" id="{08D4975B-8F3A-47E9-89C2-15EE7FCEE4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FA924C-C3A0-4B66-8EB7-98A062611782}"/>
              </a:ext>
            </a:extLst>
          </p:cNvPr>
          <p:cNvSpPr>
            <a:spLocks noGrp="1"/>
          </p:cNvSpPr>
          <p:nvPr>
            <p:ph type="sldNum" sz="quarter" idx="12"/>
          </p:nvPr>
        </p:nvSpPr>
        <p:spPr/>
        <p:txBody>
          <a:bodyPr/>
          <a:lstStyle/>
          <a:p>
            <a:fld id="{C71D24F8-4418-481F-B6E8-F87B93E0C0DE}" type="slidenum">
              <a:rPr lang="en-GB" smtClean="0"/>
              <a:t>‹#›</a:t>
            </a:fld>
            <a:endParaRPr lang="en-GB"/>
          </a:p>
        </p:txBody>
      </p:sp>
    </p:spTree>
    <p:extLst>
      <p:ext uri="{BB962C8B-B14F-4D97-AF65-F5344CB8AC3E}">
        <p14:creationId xmlns:p14="http://schemas.microsoft.com/office/powerpoint/2010/main" val="2057809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EDE6-0A8F-4B41-88EF-FF964C2DE9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743476-F348-4F20-9A7E-721E9E177C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247CD6-4F1E-43EC-A74D-A6C77B651E1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A3D3090-AA47-40F8-9B81-C8F2C328FE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0382DF-6EBC-4AAF-8F9D-31CC9BF57CA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F2EC70C-32E9-49E8-BAC5-1EF7B77F1799}"/>
              </a:ext>
            </a:extLst>
          </p:cNvPr>
          <p:cNvSpPr>
            <a:spLocks noGrp="1"/>
          </p:cNvSpPr>
          <p:nvPr>
            <p:ph type="dt" sz="half" idx="10"/>
          </p:nvPr>
        </p:nvSpPr>
        <p:spPr/>
        <p:txBody>
          <a:bodyPr/>
          <a:lstStyle/>
          <a:p>
            <a:fld id="{22FB815E-4CC6-40BE-A060-9C9E2F237BFB}" type="datetimeFigureOut">
              <a:rPr lang="en-GB" smtClean="0"/>
              <a:t>10/11/2025</a:t>
            </a:fld>
            <a:endParaRPr lang="en-GB"/>
          </a:p>
        </p:txBody>
      </p:sp>
      <p:sp>
        <p:nvSpPr>
          <p:cNvPr id="8" name="Footer Placeholder 7">
            <a:extLst>
              <a:ext uri="{FF2B5EF4-FFF2-40B4-BE49-F238E27FC236}">
                <a16:creationId xmlns:a16="http://schemas.microsoft.com/office/drawing/2014/main" id="{D610ECF4-2987-4C71-B576-BC0F33887B0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A0F609-066D-4C76-BBA1-A1E169EF0334}"/>
              </a:ext>
            </a:extLst>
          </p:cNvPr>
          <p:cNvSpPr>
            <a:spLocks noGrp="1"/>
          </p:cNvSpPr>
          <p:nvPr>
            <p:ph type="sldNum" sz="quarter" idx="12"/>
          </p:nvPr>
        </p:nvSpPr>
        <p:spPr/>
        <p:txBody>
          <a:bodyPr/>
          <a:lstStyle/>
          <a:p>
            <a:fld id="{C71D24F8-4418-481F-B6E8-F87B93E0C0DE}" type="slidenum">
              <a:rPr lang="en-GB" smtClean="0"/>
              <a:t>‹#›</a:t>
            </a:fld>
            <a:endParaRPr lang="en-GB"/>
          </a:p>
        </p:txBody>
      </p:sp>
    </p:spTree>
    <p:extLst>
      <p:ext uri="{BB962C8B-B14F-4D97-AF65-F5344CB8AC3E}">
        <p14:creationId xmlns:p14="http://schemas.microsoft.com/office/powerpoint/2010/main" val="2963601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56FA9-0AC6-4EB8-9C8D-97E85271FFD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980679-C8D1-459F-B0CF-A73CADC1703F}"/>
              </a:ext>
            </a:extLst>
          </p:cNvPr>
          <p:cNvSpPr>
            <a:spLocks noGrp="1"/>
          </p:cNvSpPr>
          <p:nvPr>
            <p:ph type="dt" sz="half" idx="10"/>
          </p:nvPr>
        </p:nvSpPr>
        <p:spPr/>
        <p:txBody>
          <a:bodyPr/>
          <a:lstStyle/>
          <a:p>
            <a:fld id="{22FB815E-4CC6-40BE-A060-9C9E2F237BFB}" type="datetimeFigureOut">
              <a:rPr lang="en-GB" smtClean="0"/>
              <a:t>10/11/2025</a:t>
            </a:fld>
            <a:endParaRPr lang="en-GB"/>
          </a:p>
        </p:txBody>
      </p:sp>
      <p:sp>
        <p:nvSpPr>
          <p:cNvPr id="4" name="Footer Placeholder 3">
            <a:extLst>
              <a:ext uri="{FF2B5EF4-FFF2-40B4-BE49-F238E27FC236}">
                <a16:creationId xmlns:a16="http://schemas.microsoft.com/office/drawing/2014/main" id="{E7835864-6667-47F6-886D-FB3B1B74853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A21E1ED-7FFE-4088-A685-8ABAA08E3112}"/>
              </a:ext>
            </a:extLst>
          </p:cNvPr>
          <p:cNvSpPr>
            <a:spLocks noGrp="1"/>
          </p:cNvSpPr>
          <p:nvPr>
            <p:ph type="sldNum" sz="quarter" idx="12"/>
          </p:nvPr>
        </p:nvSpPr>
        <p:spPr/>
        <p:txBody>
          <a:bodyPr/>
          <a:lstStyle/>
          <a:p>
            <a:fld id="{C71D24F8-4418-481F-B6E8-F87B93E0C0DE}" type="slidenum">
              <a:rPr lang="en-GB" smtClean="0"/>
              <a:t>‹#›</a:t>
            </a:fld>
            <a:endParaRPr lang="en-GB"/>
          </a:p>
        </p:txBody>
      </p:sp>
    </p:spTree>
    <p:extLst>
      <p:ext uri="{BB962C8B-B14F-4D97-AF65-F5344CB8AC3E}">
        <p14:creationId xmlns:p14="http://schemas.microsoft.com/office/powerpoint/2010/main" val="18920524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F6D177-CDCD-46F3-BC37-C1393A1251EC}"/>
              </a:ext>
            </a:extLst>
          </p:cNvPr>
          <p:cNvSpPr>
            <a:spLocks noGrp="1"/>
          </p:cNvSpPr>
          <p:nvPr>
            <p:ph type="dt" sz="half" idx="10"/>
          </p:nvPr>
        </p:nvSpPr>
        <p:spPr/>
        <p:txBody>
          <a:bodyPr/>
          <a:lstStyle/>
          <a:p>
            <a:fld id="{22FB815E-4CC6-40BE-A060-9C9E2F237BFB}" type="datetimeFigureOut">
              <a:rPr lang="en-GB" smtClean="0"/>
              <a:t>10/11/2025</a:t>
            </a:fld>
            <a:endParaRPr lang="en-GB"/>
          </a:p>
        </p:txBody>
      </p:sp>
      <p:sp>
        <p:nvSpPr>
          <p:cNvPr id="3" name="Footer Placeholder 2">
            <a:extLst>
              <a:ext uri="{FF2B5EF4-FFF2-40B4-BE49-F238E27FC236}">
                <a16:creationId xmlns:a16="http://schemas.microsoft.com/office/drawing/2014/main" id="{D7898419-00DF-4564-9626-77BF403009D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4D3E209-014F-4B83-9884-A1962360F3EA}"/>
              </a:ext>
            </a:extLst>
          </p:cNvPr>
          <p:cNvSpPr>
            <a:spLocks noGrp="1"/>
          </p:cNvSpPr>
          <p:nvPr>
            <p:ph type="sldNum" sz="quarter" idx="12"/>
          </p:nvPr>
        </p:nvSpPr>
        <p:spPr/>
        <p:txBody>
          <a:bodyPr/>
          <a:lstStyle/>
          <a:p>
            <a:fld id="{C71D24F8-4418-481F-B6E8-F87B93E0C0DE}" type="slidenum">
              <a:rPr lang="en-GB" smtClean="0"/>
              <a:t>‹#›</a:t>
            </a:fld>
            <a:endParaRPr lang="en-GB"/>
          </a:p>
        </p:txBody>
      </p:sp>
    </p:spTree>
    <p:extLst>
      <p:ext uri="{BB962C8B-B14F-4D97-AF65-F5344CB8AC3E}">
        <p14:creationId xmlns:p14="http://schemas.microsoft.com/office/powerpoint/2010/main" val="1859967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A020-A615-4BB6-9574-B083984A28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2CAD758-F799-46D3-94DD-9D7B7CBD1F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A50D527-D19E-41D1-835F-95943BC1F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60F064-FD7C-4721-90F0-A9FF843A822D}"/>
              </a:ext>
            </a:extLst>
          </p:cNvPr>
          <p:cNvSpPr>
            <a:spLocks noGrp="1"/>
          </p:cNvSpPr>
          <p:nvPr>
            <p:ph type="dt" sz="half" idx="10"/>
          </p:nvPr>
        </p:nvSpPr>
        <p:spPr/>
        <p:txBody>
          <a:bodyPr/>
          <a:lstStyle/>
          <a:p>
            <a:fld id="{22FB815E-4CC6-40BE-A060-9C9E2F237BFB}" type="datetimeFigureOut">
              <a:rPr lang="en-GB" smtClean="0"/>
              <a:t>10/11/2025</a:t>
            </a:fld>
            <a:endParaRPr lang="en-GB"/>
          </a:p>
        </p:txBody>
      </p:sp>
      <p:sp>
        <p:nvSpPr>
          <p:cNvPr id="6" name="Footer Placeholder 5">
            <a:extLst>
              <a:ext uri="{FF2B5EF4-FFF2-40B4-BE49-F238E27FC236}">
                <a16:creationId xmlns:a16="http://schemas.microsoft.com/office/drawing/2014/main" id="{9DA61636-4E2B-4167-AC0C-AE3B8C5F62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92BF3E-A1CC-45EB-BAE9-78B2A3540A85}"/>
              </a:ext>
            </a:extLst>
          </p:cNvPr>
          <p:cNvSpPr>
            <a:spLocks noGrp="1"/>
          </p:cNvSpPr>
          <p:nvPr>
            <p:ph type="sldNum" sz="quarter" idx="12"/>
          </p:nvPr>
        </p:nvSpPr>
        <p:spPr/>
        <p:txBody>
          <a:bodyPr/>
          <a:lstStyle/>
          <a:p>
            <a:fld id="{C71D24F8-4418-481F-B6E8-F87B93E0C0DE}" type="slidenum">
              <a:rPr lang="en-GB" smtClean="0"/>
              <a:t>‹#›</a:t>
            </a:fld>
            <a:endParaRPr lang="en-GB"/>
          </a:p>
        </p:txBody>
      </p:sp>
    </p:spTree>
    <p:extLst>
      <p:ext uri="{BB962C8B-B14F-4D97-AF65-F5344CB8AC3E}">
        <p14:creationId xmlns:p14="http://schemas.microsoft.com/office/powerpoint/2010/main" val="627721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1259E-DAE5-430B-82F1-91233A29FD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FA83C3-EA1D-4D3A-82D6-FC0DBE190B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B75F846-532C-46BD-9027-F2AF5AE4C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731F67-BF80-4FFE-8538-51D319E54A79}"/>
              </a:ext>
            </a:extLst>
          </p:cNvPr>
          <p:cNvSpPr>
            <a:spLocks noGrp="1"/>
          </p:cNvSpPr>
          <p:nvPr>
            <p:ph type="dt" sz="half" idx="10"/>
          </p:nvPr>
        </p:nvSpPr>
        <p:spPr/>
        <p:txBody>
          <a:bodyPr/>
          <a:lstStyle/>
          <a:p>
            <a:fld id="{22FB815E-4CC6-40BE-A060-9C9E2F237BFB}" type="datetimeFigureOut">
              <a:rPr lang="en-GB" smtClean="0"/>
              <a:t>10/11/2025</a:t>
            </a:fld>
            <a:endParaRPr lang="en-GB"/>
          </a:p>
        </p:txBody>
      </p:sp>
      <p:sp>
        <p:nvSpPr>
          <p:cNvPr id="6" name="Footer Placeholder 5">
            <a:extLst>
              <a:ext uri="{FF2B5EF4-FFF2-40B4-BE49-F238E27FC236}">
                <a16:creationId xmlns:a16="http://schemas.microsoft.com/office/drawing/2014/main" id="{39AAD7C9-A982-410D-93C9-BE5F1D52D6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40A206-E7E5-4270-935F-77A9C6496D43}"/>
              </a:ext>
            </a:extLst>
          </p:cNvPr>
          <p:cNvSpPr>
            <a:spLocks noGrp="1"/>
          </p:cNvSpPr>
          <p:nvPr>
            <p:ph type="sldNum" sz="quarter" idx="12"/>
          </p:nvPr>
        </p:nvSpPr>
        <p:spPr/>
        <p:txBody>
          <a:bodyPr/>
          <a:lstStyle/>
          <a:p>
            <a:fld id="{C71D24F8-4418-481F-B6E8-F87B93E0C0DE}" type="slidenum">
              <a:rPr lang="en-GB" smtClean="0"/>
              <a:t>‹#›</a:t>
            </a:fld>
            <a:endParaRPr lang="en-GB"/>
          </a:p>
        </p:txBody>
      </p:sp>
    </p:spTree>
    <p:extLst>
      <p:ext uri="{BB962C8B-B14F-4D97-AF65-F5344CB8AC3E}">
        <p14:creationId xmlns:p14="http://schemas.microsoft.com/office/powerpoint/2010/main" val="189578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5462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5840-0471-449D-B7F7-7710811AF60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8B9799-8187-4DDD-A3C4-6008FD4889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7F73BA-0E10-48E2-B4A4-A31C411BD2C6}"/>
              </a:ext>
            </a:extLst>
          </p:cNvPr>
          <p:cNvSpPr>
            <a:spLocks noGrp="1"/>
          </p:cNvSpPr>
          <p:nvPr>
            <p:ph type="dt" sz="half" idx="10"/>
          </p:nvPr>
        </p:nvSpPr>
        <p:spPr/>
        <p:txBody>
          <a:bodyPr/>
          <a:lstStyle/>
          <a:p>
            <a:fld id="{22FB815E-4CC6-40BE-A060-9C9E2F237BFB}" type="datetimeFigureOut">
              <a:rPr lang="en-GB" smtClean="0"/>
              <a:t>10/11/2025</a:t>
            </a:fld>
            <a:endParaRPr lang="en-GB"/>
          </a:p>
        </p:txBody>
      </p:sp>
      <p:sp>
        <p:nvSpPr>
          <p:cNvPr id="5" name="Footer Placeholder 4">
            <a:extLst>
              <a:ext uri="{FF2B5EF4-FFF2-40B4-BE49-F238E27FC236}">
                <a16:creationId xmlns:a16="http://schemas.microsoft.com/office/drawing/2014/main" id="{E02DEAEA-7098-4C01-BBFC-B0E578D32A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1DB091-43B9-41BA-96A1-681922931FA7}"/>
              </a:ext>
            </a:extLst>
          </p:cNvPr>
          <p:cNvSpPr>
            <a:spLocks noGrp="1"/>
          </p:cNvSpPr>
          <p:nvPr>
            <p:ph type="sldNum" sz="quarter" idx="12"/>
          </p:nvPr>
        </p:nvSpPr>
        <p:spPr/>
        <p:txBody>
          <a:bodyPr/>
          <a:lstStyle/>
          <a:p>
            <a:fld id="{C71D24F8-4418-481F-B6E8-F87B93E0C0DE}" type="slidenum">
              <a:rPr lang="en-GB" smtClean="0"/>
              <a:t>‹#›</a:t>
            </a:fld>
            <a:endParaRPr lang="en-GB"/>
          </a:p>
        </p:txBody>
      </p:sp>
    </p:spTree>
    <p:extLst>
      <p:ext uri="{BB962C8B-B14F-4D97-AF65-F5344CB8AC3E}">
        <p14:creationId xmlns:p14="http://schemas.microsoft.com/office/powerpoint/2010/main" val="2435266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31C2DD-3242-48DC-BB02-F896E5310D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0E0736-DB1F-4BA6-820B-A403E923007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97D81-F67F-4D46-B9D2-3E8F8DE8B7E9}"/>
              </a:ext>
            </a:extLst>
          </p:cNvPr>
          <p:cNvSpPr>
            <a:spLocks noGrp="1"/>
          </p:cNvSpPr>
          <p:nvPr>
            <p:ph type="dt" sz="half" idx="10"/>
          </p:nvPr>
        </p:nvSpPr>
        <p:spPr/>
        <p:txBody>
          <a:bodyPr/>
          <a:lstStyle/>
          <a:p>
            <a:fld id="{22FB815E-4CC6-40BE-A060-9C9E2F237BFB}" type="datetimeFigureOut">
              <a:rPr lang="en-GB" smtClean="0"/>
              <a:t>10/11/2025</a:t>
            </a:fld>
            <a:endParaRPr lang="en-GB"/>
          </a:p>
        </p:txBody>
      </p:sp>
      <p:sp>
        <p:nvSpPr>
          <p:cNvPr id="5" name="Footer Placeholder 4">
            <a:extLst>
              <a:ext uri="{FF2B5EF4-FFF2-40B4-BE49-F238E27FC236}">
                <a16:creationId xmlns:a16="http://schemas.microsoft.com/office/drawing/2014/main" id="{5C117343-7450-4AF0-9209-269B5414C9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71DB99-90D6-4B67-86FD-9850D024FB2D}"/>
              </a:ext>
            </a:extLst>
          </p:cNvPr>
          <p:cNvSpPr>
            <a:spLocks noGrp="1"/>
          </p:cNvSpPr>
          <p:nvPr>
            <p:ph type="sldNum" sz="quarter" idx="12"/>
          </p:nvPr>
        </p:nvSpPr>
        <p:spPr/>
        <p:txBody>
          <a:bodyPr/>
          <a:lstStyle/>
          <a:p>
            <a:fld id="{C71D24F8-4418-481F-B6E8-F87B93E0C0DE}" type="slidenum">
              <a:rPr lang="en-GB" smtClean="0"/>
              <a:t>‹#›</a:t>
            </a:fld>
            <a:endParaRPr lang="en-GB"/>
          </a:p>
        </p:txBody>
      </p:sp>
    </p:spTree>
    <p:extLst>
      <p:ext uri="{BB962C8B-B14F-4D97-AF65-F5344CB8AC3E}">
        <p14:creationId xmlns:p14="http://schemas.microsoft.com/office/powerpoint/2010/main" val="3676889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8640FFC-4828-654B-B7C7-9500E1D18C91}"/>
              </a:ext>
            </a:extLst>
          </p:cNvPr>
          <p:cNvSpPr/>
          <p:nvPr userDrawn="1"/>
        </p:nvSpPr>
        <p:spPr>
          <a:xfrm>
            <a:off x="-11106" y="0"/>
            <a:ext cx="12214211" cy="6858000"/>
          </a:xfrm>
          <a:prstGeom prst="rect">
            <a:avLst/>
          </a:prstGeom>
          <a:solidFill>
            <a:srgbClr val="002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Placeholder 1">
            <a:extLst>
              <a:ext uri="{FF2B5EF4-FFF2-40B4-BE49-F238E27FC236}">
                <a16:creationId xmlns:a16="http://schemas.microsoft.com/office/drawing/2014/main" id="{DEB80323-190C-F74E-B809-D206C6E01015}"/>
              </a:ext>
            </a:extLst>
          </p:cNvPr>
          <p:cNvSpPr>
            <a:spLocks noGrp="1"/>
          </p:cNvSpPr>
          <p:nvPr>
            <p:ph type="title"/>
          </p:nvPr>
        </p:nvSpPr>
        <p:spPr>
          <a:xfrm>
            <a:off x="719403" y="365126"/>
            <a:ext cx="10515600" cy="1325563"/>
          </a:xfrm>
          <a:prstGeom prst="rect">
            <a:avLst/>
          </a:prstGeom>
          <a:noFill/>
        </p:spPr>
        <p:txBody>
          <a:bodyPr vert="horz" lIns="91440" tIns="45720" rIns="91440" bIns="45720" rtlCol="0" anchor="ctr">
            <a:normAutofit/>
          </a:bodyPr>
          <a:lstStyle>
            <a:lvl1pPr>
              <a:defRPr sz="2800" b="1">
                <a:solidFill>
                  <a:srgbClr val="FFDD00"/>
                </a:solidFill>
                <a:latin typeface="Helvetica" pitchFamily="2" charset="0"/>
              </a:defRPr>
            </a:lvl1pPr>
          </a:lstStyle>
          <a:p>
            <a:r>
              <a:rPr lang="en-US" dirty="0"/>
              <a:t>Click to edit Master title style</a:t>
            </a:r>
          </a:p>
        </p:txBody>
      </p:sp>
      <p:sp>
        <p:nvSpPr>
          <p:cNvPr id="20" name="Text Placeholder 19">
            <a:extLst>
              <a:ext uri="{FF2B5EF4-FFF2-40B4-BE49-F238E27FC236}">
                <a16:creationId xmlns:a16="http://schemas.microsoft.com/office/drawing/2014/main" id="{A7915E8F-4E1A-BC4D-8462-594DC742A7F4}"/>
              </a:ext>
            </a:extLst>
          </p:cNvPr>
          <p:cNvSpPr>
            <a:spLocks noGrp="1"/>
          </p:cNvSpPr>
          <p:nvPr>
            <p:ph type="body" sz="quarter" idx="10"/>
          </p:nvPr>
        </p:nvSpPr>
        <p:spPr>
          <a:xfrm>
            <a:off x="719667" y="1844676"/>
            <a:ext cx="10560051" cy="4176713"/>
          </a:xfrm>
          <a:prstGeom prst="rect">
            <a:avLst/>
          </a:prstGeom>
        </p:spPr>
        <p:txBody>
          <a:bodyPr/>
          <a:lstStyle>
            <a:lvl1pPr>
              <a:defRPr sz="1200" b="1">
                <a:solidFill>
                  <a:schemeClr val="bg1"/>
                </a:solidFill>
                <a:latin typeface="Galano Grotesque" pitchFamily="2" charset="77"/>
              </a:defRPr>
            </a:lvl1pPr>
            <a:lvl2pPr>
              <a:defRPr sz="1100">
                <a:solidFill>
                  <a:schemeClr val="bg1"/>
                </a:solidFill>
                <a:latin typeface="Galano Grotesque" pitchFamily="2" charset="77"/>
              </a:defRPr>
            </a:lvl2pPr>
            <a:lvl3pPr>
              <a:defRPr sz="1050">
                <a:solidFill>
                  <a:schemeClr val="bg1"/>
                </a:solidFill>
                <a:latin typeface="Galano Grotesque" pitchFamily="2" charset="77"/>
              </a:defRPr>
            </a:lvl3pPr>
            <a:lvl4pPr>
              <a:defRPr sz="1000">
                <a:solidFill>
                  <a:schemeClr val="bg1"/>
                </a:solidFill>
                <a:latin typeface="Galano Grotesque" pitchFamily="2" charset="77"/>
              </a:defRPr>
            </a:lvl4pPr>
            <a:lvl5pPr>
              <a:defRPr sz="1000">
                <a:solidFill>
                  <a:schemeClr val="bg1"/>
                </a:solidFill>
                <a:latin typeface="Galano Grotesque"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252B05D-FFF5-CB4D-B762-C8E6CD49FB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6533" y="5805265"/>
            <a:ext cx="1117779" cy="903829"/>
          </a:xfrm>
          <a:prstGeom prst="rect">
            <a:avLst/>
          </a:prstGeom>
        </p:spPr>
      </p:pic>
    </p:spTree>
    <p:extLst>
      <p:ext uri="{BB962C8B-B14F-4D97-AF65-F5344CB8AC3E}">
        <p14:creationId xmlns:p14="http://schemas.microsoft.com/office/powerpoint/2010/main" val="3073647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BA78-295B-5C27-440E-1D83725A43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B6AC72-5DD8-4129-2BB3-78E39C8D39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9B8CEF2-3C8C-CB85-3CC3-23B213B20F86}"/>
              </a:ext>
            </a:extLst>
          </p:cNvPr>
          <p:cNvSpPr>
            <a:spLocks noGrp="1"/>
          </p:cNvSpPr>
          <p:nvPr>
            <p:ph type="dt" sz="half" idx="10"/>
          </p:nvPr>
        </p:nvSpPr>
        <p:spPr/>
        <p:txBody>
          <a:bodyPr/>
          <a:lstStyle/>
          <a:p>
            <a:fld id="{29F52A8E-5115-45C9-AEA2-6C8028019C7E}" type="datetimeFigureOut">
              <a:rPr lang="en-GB" smtClean="0"/>
              <a:t>10/11/2025</a:t>
            </a:fld>
            <a:endParaRPr lang="en-GB"/>
          </a:p>
        </p:txBody>
      </p:sp>
      <p:sp>
        <p:nvSpPr>
          <p:cNvPr id="5" name="Footer Placeholder 4">
            <a:extLst>
              <a:ext uri="{FF2B5EF4-FFF2-40B4-BE49-F238E27FC236}">
                <a16:creationId xmlns:a16="http://schemas.microsoft.com/office/drawing/2014/main" id="{003F20D4-0726-4970-FD50-96B3E94640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38D36E-1846-0783-62D7-626BFE33E60D}"/>
              </a:ext>
            </a:extLst>
          </p:cNvPr>
          <p:cNvSpPr>
            <a:spLocks noGrp="1"/>
          </p:cNvSpPr>
          <p:nvPr>
            <p:ph type="sldNum" sz="quarter" idx="12"/>
          </p:nvPr>
        </p:nvSpPr>
        <p:spPr/>
        <p:txBody>
          <a:bodyPr/>
          <a:lstStyle/>
          <a:p>
            <a:fld id="{1789A500-DB5D-40EA-B78F-5C823833CE61}" type="slidenum">
              <a:rPr lang="en-GB" smtClean="0"/>
              <a:t>‹#›</a:t>
            </a:fld>
            <a:endParaRPr lang="en-GB"/>
          </a:p>
        </p:txBody>
      </p:sp>
    </p:spTree>
    <p:extLst>
      <p:ext uri="{BB962C8B-B14F-4D97-AF65-F5344CB8AC3E}">
        <p14:creationId xmlns:p14="http://schemas.microsoft.com/office/powerpoint/2010/main" val="1900824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7350-F90F-4E81-A7A2-A024F7B36B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9A62DD-BD19-97CF-B3F1-B2AA0F07F3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5FEAD0-0A83-58A1-DEA0-FBCBAFD2BC74}"/>
              </a:ext>
            </a:extLst>
          </p:cNvPr>
          <p:cNvSpPr>
            <a:spLocks noGrp="1"/>
          </p:cNvSpPr>
          <p:nvPr>
            <p:ph type="dt" sz="half" idx="10"/>
          </p:nvPr>
        </p:nvSpPr>
        <p:spPr/>
        <p:txBody>
          <a:bodyPr/>
          <a:lstStyle/>
          <a:p>
            <a:fld id="{29F52A8E-5115-45C9-AEA2-6C8028019C7E}" type="datetimeFigureOut">
              <a:rPr lang="en-GB" smtClean="0"/>
              <a:t>10/11/2025</a:t>
            </a:fld>
            <a:endParaRPr lang="en-GB"/>
          </a:p>
        </p:txBody>
      </p:sp>
      <p:sp>
        <p:nvSpPr>
          <p:cNvPr id="5" name="Footer Placeholder 4">
            <a:extLst>
              <a:ext uri="{FF2B5EF4-FFF2-40B4-BE49-F238E27FC236}">
                <a16:creationId xmlns:a16="http://schemas.microsoft.com/office/drawing/2014/main" id="{1C2B2421-71C4-C5AA-B7CA-38A317C268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29C465-5ACD-E5D7-4C00-B7A686599623}"/>
              </a:ext>
            </a:extLst>
          </p:cNvPr>
          <p:cNvSpPr>
            <a:spLocks noGrp="1"/>
          </p:cNvSpPr>
          <p:nvPr>
            <p:ph type="sldNum" sz="quarter" idx="12"/>
          </p:nvPr>
        </p:nvSpPr>
        <p:spPr/>
        <p:txBody>
          <a:bodyPr/>
          <a:lstStyle/>
          <a:p>
            <a:fld id="{1789A500-DB5D-40EA-B78F-5C823833CE61}" type="slidenum">
              <a:rPr lang="en-GB" smtClean="0"/>
              <a:t>‹#›</a:t>
            </a:fld>
            <a:endParaRPr lang="en-GB"/>
          </a:p>
        </p:txBody>
      </p:sp>
    </p:spTree>
    <p:extLst>
      <p:ext uri="{BB962C8B-B14F-4D97-AF65-F5344CB8AC3E}">
        <p14:creationId xmlns:p14="http://schemas.microsoft.com/office/powerpoint/2010/main" val="2003199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98FFA-15F2-7FB6-3AAF-23AB41BEBD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BC45CF-607D-A925-5C1B-94CF37D20F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D5C37C-7C2A-BA91-7C7D-B5E231C95DDF}"/>
              </a:ext>
            </a:extLst>
          </p:cNvPr>
          <p:cNvSpPr>
            <a:spLocks noGrp="1"/>
          </p:cNvSpPr>
          <p:nvPr>
            <p:ph type="dt" sz="half" idx="10"/>
          </p:nvPr>
        </p:nvSpPr>
        <p:spPr/>
        <p:txBody>
          <a:bodyPr/>
          <a:lstStyle/>
          <a:p>
            <a:fld id="{29F52A8E-5115-45C9-AEA2-6C8028019C7E}" type="datetimeFigureOut">
              <a:rPr lang="en-GB" smtClean="0"/>
              <a:t>10/11/2025</a:t>
            </a:fld>
            <a:endParaRPr lang="en-GB"/>
          </a:p>
        </p:txBody>
      </p:sp>
      <p:sp>
        <p:nvSpPr>
          <p:cNvPr id="5" name="Footer Placeholder 4">
            <a:extLst>
              <a:ext uri="{FF2B5EF4-FFF2-40B4-BE49-F238E27FC236}">
                <a16:creationId xmlns:a16="http://schemas.microsoft.com/office/drawing/2014/main" id="{BB0880CD-F111-A91E-2193-B603FF3BB2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495C25-1EAF-8E76-C343-3FC0C68F2230}"/>
              </a:ext>
            </a:extLst>
          </p:cNvPr>
          <p:cNvSpPr>
            <a:spLocks noGrp="1"/>
          </p:cNvSpPr>
          <p:nvPr>
            <p:ph type="sldNum" sz="quarter" idx="12"/>
          </p:nvPr>
        </p:nvSpPr>
        <p:spPr/>
        <p:txBody>
          <a:bodyPr/>
          <a:lstStyle/>
          <a:p>
            <a:fld id="{1789A500-DB5D-40EA-B78F-5C823833CE61}" type="slidenum">
              <a:rPr lang="en-GB" smtClean="0"/>
              <a:t>‹#›</a:t>
            </a:fld>
            <a:endParaRPr lang="en-GB"/>
          </a:p>
        </p:txBody>
      </p:sp>
    </p:spTree>
    <p:extLst>
      <p:ext uri="{BB962C8B-B14F-4D97-AF65-F5344CB8AC3E}">
        <p14:creationId xmlns:p14="http://schemas.microsoft.com/office/powerpoint/2010/main" val="7978362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29A6-6129-14CE-D804-AA08498A36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7648AC-0454-C776-2490-002AEEC0D1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A84EF4A-D46E-435E-D4CE-4AE7CAF115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E6A39E5-2AC5-E6C4-16D1-5884BD781471}"/>
              </a:ext>
            </a:extLst>
          </p:cNvPr>
          <p:cNvSpPr>
            <a:spLocks noGrp="1"/>
          </p:cNvSpPr>
          <p:nvPr>
            <p:ph type="dt" sz="half" idx="10"/>
          </p:nvPr>
        </p:nvSpPr>
        <p:spPr/>
        <p:txBody>
          <a:bodyPr/>
          <a:lstStyle/>
          <a:p>
            <a:fld id="{29F52A8E-5115-45C9-AEA2-6C8028019C7E}" type="datetimeFigureOut">
              <a:rPr lang="en-GB" smtClean="0"/>
              <a:t>10/11/2025</a:t>
            </a:fld>
            <a:endParaRPr lang="en-GB"/>
          </a:p>
        </p:txBody>
      </p:sp>
      <p:sp>
        <p:nvSpPr>
          <p:cNvPr id="6" name="Footer Placeholder 5">
            <a:extLst>
              <a:ext uri="{FF2B5EF4-FFF2-40B4-BE49-F238E27FC236}">
                <a16:creationId xmlns:a16="http://schemas.microsoft.com/office/drawing/2014/main" id="{F340EEE0-39C0-8416-BE7C-9098C561A6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BADB21-FD78-2D1D-CBFE-59DBAA5414FA}"/>
              </a:ext>
            </a:extLst>
          </p:cNvPr>
          <p:cNvSpPr>
            <a:spLocks noGrp="1"/>
          </p:cNvSpPr>
          <p:nvPr>
            <p:ph type="sldNum" sz="quarter" idx="12"/>
          </p:nvPr>
        </p:nvSpPr>
        <p:spPr/>
        <p:txBody>
          <a:bodyPr/>
          <a:lstStyle/>
          <a:p>
            <a:fld id="{1789A500-DB5D-40EA-B78F-5C823833CE61}" type="slidenum">
              <a:rPr lang="en-GB" smtClean="0"/>
              <a:t>‹#›</a:t>
            </a:fld>
            <a:endParaRPr lang="en-GB"/>
          </a:p>
        </p:txBody>
      </p:sp>
    </p:spTree>
    <p:extLst>
      <p:ext uri="{BB962C8B-B14F-4D97-AF65-F5344CB8AC3E}">
        <p14:creationId xmlns:p14="http://schemas.microsoft.com/office/powerpoint/2010/main" val="492683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8603-A76E-E836-6082-EECB196BD75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10905E-A7D6-31E4-6302-88D61A01E7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1215F-A3F9-8186-B0BD-A7B4F8E612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E90F4D-50EE-488F-F958-198C5A948F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A5D424-83BB-40CD-F18F-2B1EB25F6D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BAE906-63A1-A326-CCF2-49509F1D2A72}"/>
              </a:ext>
            </a:extLst>
          </p:cNvPr>
          <p:cNvSpPr>
            <a:spLocks noGrp="1"/>
          </p:cNvSpPr>
          <p:nvPr>
            <p:ph type="dt" sz="half" idx="10"/>
          </p:nvPr>
        </p:nvSpPr>
        <p:spPr/>
        <p:txBody>
          <a:bodyPr/>
          <a:lstStyle/>
          <a:p>
            <a:fld id="{29F52A8E-5115-45C9-AEA2-6C8028019C7E}" type="datetimeFigureOut">
              <a:rPr lang="en-GB" smtClean="0"/>
              <a:t>10/11/2025</a:t>
            </a:fld>
            <a:endParaRPr lang="en-GB"/>
          </a:p>
        </p:txBody>
      </p:sp>
      <p:sp>
        <p:nvSpPr>
          <p:cNvPr id="8" name="Footer Placeholder 7">
            <a:extLst>
              <a:ext uri="{FF2B5EF4-FFF2-40B4-BE49-F238E27FC236}">
                <a16:creationId xmlns:a16="http://schemas.microsoft.com/office/drawing/2014/main" id="{ED3AC203-D8E9-4DC7-B242-5557F203A59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4EAE16E-E10D-5917-A787-B3212B4CFF61}"/>
              </a:ext>
            </a:extLst>
          </p:cNvPr>
          <p:cNvSpPr>
            <a:spLocks noGrp="1"/>
          </p:cNvSpPr>
          <p:nvPr>
            <p:ph type="sldNum" sz="quarter" idx="12"/>
          </p:nvPr>
        </p:nvSpPr>
        <p:spPr/>
        <p:txBody>
          <a:bodyPr/>
          <a:lstStyle/>
          <a:p>
            <a:fld id="{1789A500-DB5D-40EA-B78F-5C823833CE61}" type="slidenum">
              <a:rPr lang="en-GB" smtClean="0"/>
              <a:t>‹#›</a:t>
            </a:fld>
            <a:endParaRPr lang="en-GB"/>
          </a:p>
        </p:txBody>
      </p:sp>
    </p:spTree>
    <p:extLst>
      <p:ext uri="{BB962C8B-B14F-4D97-AF65-F5344CB8AC3E}">
        <p14:creationId xmlns:p14="http://schemas.microsoft.com/office/powerpoint/2010/main" val="1543061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34E65-A1EB-74D7-058F-7205F5F89C8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28C1E5B-8752-0201-0DFB-6A3A850DA9BA}"/>
              </a:ext>
            </a:extLst>
          </p:cNvPr>
          <p:cNvSpPr>
            <a:spLocks noGrp="1"/>
          </p:cNvSpPr>
          <p:nvPr>
            <p:ph type="dt" sz="half" idx="10"/>
          </p:nvPr>
        </p:nvSpPr>
        <p:spPr/>
        <p:txBody>
          <a:bodyPr/>
          <a:lstStyle/>
          <a:p>
            <a:fld id="{29F52A8E-5115-45C9-AEA2-6C8028019C7E}" type="datetimeFigureOut">
              <a:rPr lang="en-GB" smtClean="0"/>
              <a:t>10/11/2025</a:t>
            </a:fld>
            <a:endParaRPr lang="en-GB"/>
          </a:p>
        </p:txBody>
      </p:sp>
      <p:sp>
        <p:nvSpPr>
          <p:cNvPr id="4" name="Footer Placeholder 3">
            <a:extLst>
              <a:ext uri="{FF2B5EF4-FFF2-40B4-BE49-F238E27FC236}">
                <a16:creationId xmlns:a16="http://schemas.microsoft.com/office/drawing/2014/main" id="{BCCD35EC-8DCF-4DAF-C36F-9F4DA0E0773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8F947C-D602-1ECF-F611-A040E4952426}"/>
              </a:ext>
            </a:extLst>
          </p:cNvPr>
          <p:cNvSpPr>
            <a:spLocks noGrp="1"/>
          </p:cNvSpPr>
          <p:nvPr>
            <p:ph type="sldNum" sz="quarter" idx="12"/>
          </p:nvPr>
        </p:nvSpPr>
        <p:spPr/>
        <p:txBody>
          <a:bodyPr/>
          <a:lstStyle/>
          <a:p>
            <a:fld id="{1789A500-DB5D-40EA-B78F-5C823833CE61}" type="slidenum">
              <a:rPr lang="en-GB" smtClean="0"/>
              <a:t>‹#›</a:t>
            </a:fld>
            <a:endParaRPr lang="en-GB"/>
          </a:p>
        </p:txBody>
      </p:sp>
    </p:spTree>
    <p:extLst>
      <p:ext uri="{BB962C8B-B14F-4D97-AF65-F5344CB8AC3E}">
        <p14:creationId xmlns:p14="http://schemas.microsoft.com/office/powerpoint/2010/main" val="1458492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FF19A8-5B3C-325E-9C32-21F5D475FDA7}"/>
              </a:ext>
            </a:extLst>
          </p:cNvPr>
          <p:cNvSpPr>
            <a:spLocks noGrp="1"/>
          </p:cNvSpPr>
          <p:nvPr>
            <p:ph type="dt" sz="half" idx="10"/>
          </p:nvPr>
        </p:nvSpPr>
        <p:spPr/>
        <p:txBody>
          <a:bodyPr/>
          <a:lstStyle/>
          <a:p>
            <a:fld id="{29F52A8E-5115-45C9-AEA2-6C8028019C7E}" type="datetimeFigureOut">
              <a:rPr lang="en-GB" smtClean="0"/>
              <a:t>10/11/2025</a:t>
            </a:fld>
            <a:endParaRPr lang="en-GB"/>
          </a:p>
        </p:txBody>
      </p:sp>
      <p:sp>
        <p:nvSpPr>
          <p:cNvPr id="3" name="Footer Placeholder 2">
            <a:extLst>
              <a:ext uri="{FF2B5EF4-FFF2-40B4-BE49-F238E27FC236}">
                <a16:creationId xmlns:a16="http://schemas.microsoft.com/office/drawing/2014/main" id="{A9A585C5-D970-CBFE-4996-9DD3821EBDA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9C3A392-4E2B-CA6A-4542-96CB759D4337}"/>
              </a:ext>
            </a:extLst>
          </p:cNvPr>
          <p:cNvSpPr>
            <a:spLocks noGrp="1"/>
          </p:cNvSpPr>
          <p:nvPr>
            <p:ph type="sldNum" sz="quarter" idx="12"/>
          </p:nvPr>
        </p:nvSpPr>
        <p:spPr/>
        <p:txBody>
          <a:bodyPr/>
          <a:lstStyle/>
          <a:p>
            <a:fld id="{1789A500-DB5D-40EA-B78F-5C823833CE61}" type="slidenum">
              <a:rPr lang="en-GB" smtClean="0"/>
              <a:t>‹#›</a:t>
            </a:fld>
            <a:endParaRPr lang="en-GB"/>
          </a:p>
        </p:txBody>
      </p:sp>
    </p:spTree>
    <p:extLst>
      <p:ext uri="{BB962C8B-B14F-4D97-AF65-F5344CB8AC3E}">
        <p14:creationId xmlns:p14="http://schemas.microsoft.com/office/powerpoint/2010/main" val="2623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1634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5AA2-7631-9250-61BA-A60CD63B2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064A848-9EE4-54FD-EC79-BC4D6A396E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B0AC9EC-7CC3-69E9-0547-8FC76F727B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9A6FB-01B9-AFC8-24C2-2A1F5A515202}"/>
              </a:ext>
            </a:extLst>
          </p:cNvPr>
          <p:cNvSpPr>
            <a:spLocks noGrp="1"/>
          </p:cNvSpPr>
          <p:nvPr>
            <p:ph type="dt" sz="half" idx="10"/>
          </p:nvPr>
        </p:nvSpPr>
        <p:spPr/>
        <p:txBody>
          <a:bodyPr/>
          <a:lstStyle/>
          <a:p>
            <a:fld id="{29F52A8E-5115-45C9-AEA2-6C8028019C7E}" type="datetimeFigureOut">
              <a:rPr lang="en-GB" smtClean="0"/>
              <a:t>10/11/2025</a:t>
            </a:fld>
            <a:endParaRPr lang="en-GB"/>
          </a:p>
        </p:txBody>
      </p:sp>
      <p:sp>
        <p:nvSpPr>
          <p:cNvPr id="6" name="Footer Placeholder 5">
            <a:extLst>
              <a:ext uri="{FF2B5EF4-FFF2-40B4-BE49-F238E27FC236}">
                <a16:creationId xmlns:a16="http://schemas.microsoft.com/office/drawing/2014/main" id="{DFA3126B-DFB2-BDE4-220D-8B746F6F74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CF532D-F06A-25FA-C163-B07622B08847}"/>
              </a:ext>
            </a:extLst>
          </p:cNvPr>
          <p:cNvSpPr>
            <a:spLocks noGrp="1"/>
          </p:cNvSpPr>
          <p:nvPr>
            <p:ph type="sldNum" sz="quarter" idx="12"/>
          </p:nvPr>
        </p:nvSpPr>
        <p:spPr/>
        <p:txBody>
          <a:bodyPr/>
          <a:lstStyle/>
          <a:p>
            <a:fld id="{1789A500-DB5D-40EA-B78F-5C823833CE61}" type="slidenum">
              <a:rPr lang="en-GB" smtClean="0"/>
              <a:t>‹#›</a:t>
            </a:fld>
            <a:endParaRPr lang="en-GB"/>
          </a:p>
        </p:txBody>
      </p:sp>
    </p:spTree>
    <p:extLst>
      <p:ext uri="{BB962C8B-B14F-4D97-AF65-F5344CB8AC3E}">
        <p14:creationId xmlns:p14="http://schemas.microsoft.com/office/powerpoint/2010/main" val="30248418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02100-382F-3D11-A525-C9CD32936A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D232F10-E39E-3BDB-3A55-AE47250A7D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4BB57C7-2C23-C7B4-9269-125CEE91F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73E248-FF65-617F-D688-82DF828873BE}"/>
              </a:ext>
            </a:extLst>
          </p:cNvPr>
          <p:cNvSpPr>
            <a:spLocks noGrp="1"/>
          </p:cNvSpPr>
          <p:nvPr>
            <p:ph type="dt" sz="half" idx="10"/>
          </p:nvPr>
        </p:nvSpPr>
        <p:spPr/>
        <p:txBody>
          <a:bodyPr/>
          <a:lstStyle/>
          <a:p>
            <a:fld id="{29F52A8E-5115-45C9-AEA2-6C8028019C7E}" type="datetimeFigureOut">
              <a:rPr lang="en-GB" smtClean="0"/>
              <a:t>10/11/2025</a:t>
            </a:fld>
            <a:endParaRPr lang="en-GB"/>
          </a:p>
        </p:txBody>
      </p:sp>
      <p:sp>
        <p:nvSpPr>
          <p:cNvPr id="6" name="Footer Placeholder 5">
            <a:extLst>
              <a:ext uri="{FF2B5EF4-FFF2-40B4-BE49-F238E27FC236}">
                <a16:creationId xmlns:a16="http://schemas.microsoft.com/office/drawing/2014/main" id="{2AE86E5B-E8FC-16B7-65FB-51370C8FA6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648DC6-DC50-F1BA-2D09-4DD773AB0761}"/>
              </a:ext>
            </a:extLst>
          </p:cNvPr>
          <p:cNvSpPr>
            <a:spLocks noGrp="1"/>
          </p:cNvSpPr>
          <p:nvPr>
            <p:ph type="sldNum" sz="quarter" idx="12"/>
          </p:nvPr>
        </p:nvSpPr>
        <p:spPr/>
        <p:txBody>
          <a:bodyPr/>
          <a:lstStyle/>
          <a:p>
            <a:fld id="{1789A500-DB5D-40EA-B78F-5C823833CE61}" type="slidenum">
              <a:rPr lang="en-GB" smtClean="0"/>
              <a:t>‹#›</a:t>
            </a:fld>
            <a:endParaRPr lang="en-GB"/>
          </a:p>
        </p:txBody>
      </p:sp>
    </p:spTree>
    <p:extLst>
      <p:ext uri="{BB962C8B-B14F-4D97-AF65-F5344CB8AC3E}">
        <p14:creationId xmlns:p14="http://schemas.microsoft.com/office/powerpoint/2010/main" val="25306121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ECF1D-2DA3-5A8B-F4C7-AC028B473D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3A845F-D68B-80CB-6838-E2C00E7ED2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B86CB-6C98-59E3-248C-21B1D134C78B}"/>
              </a:ext>
            </a:extLst>
          </p:cNvPr>
          <p:cNvSpPr>
            <a:spLocks noGrp="1"/>
          </p:cNvSpPr>
          <p:nvPr>
            <p:ph type="dt" sz="half" idx="10"/>
          </p:nvPr>
        </p:nvSpPr>
        <p:spPr/>
        <p:txBody>
          <a:bodyPr/>
          <a:lstStyle/>
          <a:p>
            <a:fld id="{29F52A8E-5115-45C9-AEA2-6C8028019C7E}" type="datetimeFigureOut">
              <a:rPr lang="en-GB" smtClean="0"/>
              <a:t>10/11/2025</a:t>
            </a:fld>
            <a:endParaRPr lang="en-GB"/>
          </a:p>
        </p:txBody>
      </p:sp>
      <p:sp>
        <p:nvSpPr>
          <p:cNvPr id="5" name="Footer Placeholder 4">
            <a:extLst>
              <a:ext uri="{FF2B5EF4-FFF2-40B4-BE49-F238E27FC236}">
                <a16:creationId xmlns:a16="http://schemas.microsoft.com/office/drawing/2014/main" id="{6A171317-6CB6-10DB-8452-BC961D68DE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A71B50-38ED-D82D-041B-76D7592AF468}"/>
              </a:ext>
            </a:extLst>
          </p:cNvPr>
          <p:cNvSpPr>
            <a:spLocks noGrp="1"/>
          </p:cNvSpPr>
          <p:nvPr>
            <p:ph type="sldNum" sz="quarter" idx="12"/>
          </p:nvPr>
        </p:nvSpPr>
        <p:spPr/>
        <p:txBody>
          <a:bodyPr/>
          <a:lstStyle/>
          <a:p>
            <a:fld id="{1789A500-DB5D-40EA-B78F-5C823833CE61}" type="slidenum">
              <a:rPr lang="en-GB" smtClean="0"/>
              <a:t>‹#›</a:t>
            </a:fld>
            <a:endParaRPr lang="en-GB"/>
          </a:p>
        </p:txBody>
      </p:sp>
    </p:spTree>
    <p:extLst>
      <p:ext uri="{BB962C8B-B14F-4D97-AF65-F5344CB8AC3E}">
        <p14:creationId xmlns:p14="http://schemas.microsoft.com/office/powerpoint/2010/main" val="2344603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AA6B94-34DC-3755-DCD0-E612067AB5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6E27AA-4090-527F-12F0-2F994AC68F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191ACC-DD72-8F6C-0AB5-936201D49D95}"/>
              </a:ext>
            </a:extLst>
          </p:cNvPr>
          <p:cNvSpPr>
            <a:spLocks noGrp="1"/>
          </p:cNvSpPr>
          <p:nvPr>
            <p:ph type="dt" sz="half" idx="10"/>
          </p:nvPr>
        </p:nvSpPr>
        <p:spPr/>
        <p:txBody>
          <a:bodyPr/>
          <a:lstStyle/>
          <a:p>
            <a:fld id="{29F52A8E-5115-45C9-AEA2-6C8028019C7E}" type="datetimeFigureOut">
              <a:rPr lang="en-GB" smtClean="0"/>
              <a:t>10/11/2025</a:t>
            </a:fld>
            <a:endParaRPr lang="en-GB"/>
          </a:p>
        </p:txBody>
      </p:sp>
      <p:sp>
        <p:nvSpPr>
          <p:cNvPr id="5" name="Footer Placeholder 4">
            <a:extLst>
              <a:ext uri="{FF2B5EF4-FFF2-40B4-BE49-F238E27FC236}">
                <a16:creationId xmlns:a16="http://schemas.microsoft.com/office/drawing/2014/main" id="{27B6DE2A-AB42-A2C6-563A-799091DD54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15EB7-84CE-ED3A-5679-74C453BB394B}"/>
              </a:ext>
            </a:extLst>
          </p:cNvPr>
          <p:cNvSpPr>
            <a:spLocks noGrp="1"/>
          </p:cNvSpPr>
          <p:nvPr>
            <p:ph type="sldNum" sz="quarter" idx="12"/>
          </p:nvPr>
        </p:nvSpPr>
        <p:spPr/>
        <p:txBody>
          <a:bodyPr/>
          <a:lstStyle/>
          <a:p>
            <a:fld id="{1789A500-DB5D-40EA-B78F-5C823833CE61}" type="slidenum">
              <a:rPr lang="en-GB" smtClean="0"/>
              <a:t>‹#›</a:t>
            </a:fld>
            <a:endParaRPr lang="en-GB"/>
          </a:p>
        </p:txBody>
      </p:sp>
    </p:spTree>
    <p:extLst>
      <p:ext uri="{BB962C8B-B14F-4D97-AF65-F5344CB8AC3E}">
        <p14:creationId xmlns:p14="http://schemas.microsoft.com/office/powerpoint/2010/main" val="1069461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5316619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GalanoGrotesque-Bold"/>
                <a:cs typeface="GalanoGrotesque-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668170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GalanoGrotesque-Bold"/>
                <a:cs typeface="GalanoGrotesque-Bold"/>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352776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113" cy="6858000"/>
          </a:xfrm>
          <a:prstGeom prst="rect">
            <a:avLst/>
          </a:prstGeom>
        </p:spPr>
      </p:pic>
      <p:sp>
        <p:nvSpPr>
          <p:cNvPr id="17" name="bg object 17"/>
          <p:cNvSpPr/>
          <p:nvPr/>
        </p:nvSpPr>
        <p:spPr>
          <a:xfrm>
            <a:off x="0" y="0"/>
            <a:ext cx="12192635" cy="1968500"/>
          </a:xfrm>
          <a:custGeom>
            <a:avLst/>
            <a:gdLst/>
            <a:ahLst/>
            <a:cxnLst/>
            <a:rect l="l" t="t" r="r" b="b"/>
            <a:pathLst>
              <a:path w="12192635" h="1968500">
                <a:moveTo>
                  <a:pt x="12192114" y="0"/>
                </a:moveTo>
                <a:lnTo>
                  <a:pt x="0" y="0"/>
                </a:lnTo>
                <a:lnTo>
                  <a:pt x="0" y="1968500"/>
                </a:lnTo>
                <a:lnTo>
                  <a:pt x="12192114" y="1968500"/>
                </a:lnTo>
                <a:lnTo>
                  <a:pt x="12192114" y="0"/>
                </a:lnTo>
                <a:close/>
              </a:path>
            </a:pathLst>
          </a:custGeom>
          <a:solidFill>
            <a:srgbClr val="000000">
              <a:alpha val="89999"/>
            </a:srgbClr>
          </a:solid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6000" b="1" i="0">
                <a:solidFill>
                  <a:schemeClr val="bg1"/>
                </a:solidFill>
                <a:latin typeface="GalanoGrotesque-Bold"/>
                <a:cs typeface="GalanoGrotesque-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792133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012208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900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824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5012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739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5.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66403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6832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85CAF2-1B1D-4267-9B74-7BCCAF14E6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D3855E-72DC-4F9F-AAAE-0C8D9FC121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C3791F-CCD1-49AE-BA6B-AB195A9BFA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B815E-4CC6-40BE-A060-9C9E2F237BFB}" type="datetimeFigureOut">
              <a:rPr lang="en-GB" smtClean="0"/>
              <a:t>10/11/2025</a:t>
            </a:fld>
            <a:endParaRPr lang="en-GB"/>
          </a:p>
        </p:txBody>
      </p:sp>
      <p:sp>
        <p:nvSpPr>
          <p:cNvPr id="5" name="Footer Placeholder 4">
            <a:extLst>
              <a:ext uri="{FF2B5EF4-FFF2-40B4-BE49-F238E27FC236}">
                <a16:creationId xmlns:a16="http://schemas.microsoft.com/office/drawing/2014/main" id="{55620053-DD46-42BA-B94A-8FF503BF07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16DDA7-A76F-4A8E-B882-78C1D7C84E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D24F8-4418-481F-B6E8-F87B93E0C0DE}" type="slidenum">
              <a:rPr lang="en-GB" smtClean="0"/>
              <a:t>‹#›</a:t>
            </a:fld>
            <a:endParaRPr lang="en-GB"/>
          </a:p>
        </p:txBody>
      </p:sp>
    </p:spTree>
    <p:extLst>
      <p:ext uri="{BB962C8B-B14F-4D97-AF65-F5344CB8AC3E}">
        <p14:creationId xmlns:p14="http://schemas.microsoft.com/office/powerpoint/2010/main" val="234679149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C029C8-C8AE-E80B-9D9C-DBE65DC58D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EFA8FB-3F86-D852-D20D-D61BDAD77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37CC3D-00AF-171A-19FB-DEFF0382D3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F52A8E-5115-45C9-AEA2-6C8028019C7E}" type="datetimeFigureOut">
              <a:rPr lang="en-GB" smtClean="0"/>
              <a:t>10/11/2025</a:t>
            </a:fld>
            <a:endParaRPr lang="en-GB"/>
          </a:p>
        </p:txBody>
      </p:sp>
      <p:sp>
        <p:nvSpPr>
          <p:cNvPr id="5" name="Footer Placeholder 4">
            <a:extLst>
              <a:ext uri="{FF2B5EF4-FFF2-40B4-BE49-F238E27FC236}">
                <a16:creationId xmlns:a16="http://schemas.microsoft.com/office/drawing/2014/main" id="{78433ADF-B300-891C-C6E3-D7795B8AF6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F2A651E-82DE-E70A-7D5A-60172142B1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89A500-DB5D-40EA-B78F-5C823833CE61}" type="slidenum">
              <a:rPr lang="en-GB" smtClean="0"/>
              <a:t>‹#›</a:t>
            </a:fld>
            <a:endParaRPr lang="en-GB"/>
          </a:p>
        </p:txBody>
      </p:sp>
    </p:spTree>
    <p:extLst>
      <p:ext uri="{BB962C8B-B14F-4D97-AF65-F5344CB8AC3E}">
        <p14:creationId xmlns:p14="http://schemas.microsoft.com/office/powerpoint/2010/main" val="319533715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40004"/>
            <a:ext cx="12192635" cy="6318250"/>
          </a:xfrm>
          <a:custGeom>
            <a:avLst/>
            <a:gdLst/>
            <a:ahLst/>
            <a:cxnLst/>
            <a:rect l="l" t="t" r="r" b="b"/>
            <a:pathLst>
              <a:path w="12192635" h="6318250">
                <a:moveTo>
                  <a:pt x="0" y="6317996"/>
                </a:moveTo>
                <a:lnTo>
                  <a:pt x="12192114" y="6317996"/>
                </a:lnTo>
                <a:lnTo>
                  <a:pt x="12192114" y="0"/>
                </a:lnTo>
                <a:lnTo>
                  <a:pt x="0" y="0"/>
                </a:lnTo>
                <a:lnTo>
                  <a:pt x="0" y="6317996"/>
                </a:lnTo>
                <a:close/>
              </a:path>
            </a:pathLst>
          </a:custGeom>
          <a:solidFill>
            <a:srgbClr val="F2F4F6"/>
          </a:solidFill>
        </p:spPr>
        <p:txBody>
          <a:bodyPr wrap="square" lIns="0" tIns="0" rIns="0" bIns="0" rtlCol="0"/>
          <a:lstStyle/>
          <a:p>
            <a:endParaRPr dirty="0"/>
          </a:p>
        </p:txBody>
      </p:sp>
      <p:sp>
        <p:nvSpPr>
          <p:cNvPr id="2" name="Holder 2"/>
          <p:cNvSpPr>
            <a:spLocks noGrp="1"/>
          </p:cNvSpPr>
          <p:nvPr>
            <p:ph type="title"/>
          </p:nvPr>
        </p:nvSpPr>
        <p:spPr>
          <a:xfrm>
            <a:off x="2613240" y="289044"/>
            <a:ext cx="6965950" cy="939800"/>
          </a:xfrm>
          <a:prstGeom prst="rect">
            <a:avLst/>
          </a:prstGeom>
        </p:spPr>
        <p:txBody>
          <a:bodyPr wrap="square" lIns="0" tIns="0" rIns="0" bIns="0">
            <a:spAutoFit/>
          </a:bodyPr>
          <a:lstStyle>
            <a:lvl1pPr>
              <a:defRPr sz="6000" b="1" i="0">
                <a:solidFill>
                  <a:schemeClr val="bg1"/>
                </a:solidFill>
                <a:latin typeface="GalanoGrotesque-Bold"/>
                <a:cs typeface="GalanoGrotesque-Bold"/>
              </a:defRPr>
            </a:lvl1pPr>
          </a:lstStyle>
          <a:p>
            <a:endParaRPr/>
          </a:p>
        </p:txBody>
      </p:sp>
      <p:sp>
        <p:nvSpPr>
          <p:cNvPr id="3" name="Holder 3"/>
          <p:cNvSpPr>
            <a:spLocks noGrp="1"/>
          </p:cNvSpPr>
          <p:nvPr>
            <p:ph type="body" idx="1"/>
          </p:nvPr>
        </p:nvSpPr>
        <p:spPr>
          <a:xfrm>
            <a:off x="609917" y="1577340"/>
            <a:ext cx="10978515"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11/10/2025</a:t>
            </a:fld>
            <a:endParaRPr lang="en-US" dirty="0"/>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69762851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slide" Target="slide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careinpractice.niscc.info/"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jp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jp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hyperlink" Target="https://learningzone.niscc.info/national-occupational-standards-nos-review-2024-2025/" TargetMode="External"/><Relationship Id="rId2" Type="http://schemas.openxmlformats.org/officeDocument/2006/relationships/image" Target="../media/image33.jpg"/><Relationship Id="rId1" Type="http://schemas.openxmlformats.org/officeDocument/2006/relationships/slideLayout" Target="../slideLayouts/slideLayout31.xml"/><Relationship Id="rId4" Type="http://schemas.openxmlformats.org/officeDocument/2006/relationships/hyperlink" Target="mailto:Mervyn.bothwell@niscc.hscni.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6275" y="1106407"/>
            <a:ext cx="4470400" cy="5751593"/>
          </a:xfrm>
          <a:custGeom>
            <a:avLst/>
            <a:gdLst/>
            <a:ahLst/>
            <a:cxnLst/>
            <a:rect l="l" t="t" r="r" b="b"/>
            <a:pathLst>
              <a:path w="8916201" h="10923370">
                <a:moveTo>
                  <a:pt x="0" y="0"/>
                </a:moveTo>
                <a:lnTo>
                  <a:pt x="8916201" y="0"/>
                </a:lnTo>
                <a:lnTo>
                  <a:pt x="8916201" y="10923371"/>
                </a:lnTo>
                <a:lnTo>
                  <a:pt x="0" y="10923371"/>
                </a:lnTo>
                <a:lnTo>
                  <a:pt x="0" y="0"/>
                </a:lnTo>
                <a:close/>
              </a:path>
            </a:pathLst>
          </a:custGeom>
          <a:blipFill>
            <a:blip r:embed="rId2">
              <a:alphaModFix amt="34000"/>
            </a:blip>
            <a:stretch>
              <a:fillRect/>
            </a:stretch>
          </a:blipFill>
        </p:spPr>
        <p:txBody>
          <a:bodyPr/>
          <a:lstStyle/>
          <a:p>
            <a:endParaRPr lang="en-GB" dirty="0"/>
          </a:p>
        </p:txBody>
      </p:sp>
      <p:sp>
        <p:nvSpPr>
          <p:cNvPr id="3" name="Freeform 3"/>
          <p:cNvSpPr/>
          <p:nvPr/>
        </p:nvSpPr>
        <p:spPr>
          <a:xfrm>
            <a:off x="164454" y="127000"/>
            <a:ext cx="1219200" cy="1209976"/>
          </a:xfrm>
          <a:custGeom>
            <a:avLst/>
            <a:gdLst/>
            <a:ahLst/>
            <a:cxnLst/>
            <a:rect l="l" t="t" r="r" b="b"/>
            <a:pathLst>
              <a:path w="2753871" h="2975308">
                <a:moveTo>
                  <a:pt x="0" y="0"/>
                </a:moveTo>
                <a:lnTo>
                  <a:pt x="2753871" y="0"/>
                </a:lnTo>
                <a:lnTo>
                  <a:pt x="2753871" y="2975308"/>
                </a:lnTo>
                <a:lnTo>
                  <a:pt x="0" y="2975308"/>
                </a:lnTo>
                <a:lnTo>
                  <a:pt x="0" y="0"/>
                </a:lnTo>
                <a:close/>
              </a:path>
            </a:pathLst>
          </a:custGeom>
          <a:blipFill>
            <a:blip r:embed="rId3"/>
            <a:stretch>
              <a:fillRect/>
            </a:stretch>
          </a:blipFill>
        </p:spPr>
      </p:sp>
      <p:sp>
        <p:nvSpPr>
          <p:cNvPr id="4" name="TextBox 4"/>
          <p:cNvSpPr txBox="1"/>
          <p:nvPr/>
        </p:nvSpPr>
        <p:spPr>
          <a:xfrm>
            <a:off x="3985591" y="439876"/>
            <a:ext cx="8041955" cy="640175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Galano Grotesque"/>
                <a:ea typeface="+mn-ea"/>
                <a:cs typeface="+mn-cs"/>
              </a:rPr>
              <a:t> </a:t>
            </a:r>
            <a:r>
              <a:rPr lang="en-GB" sz="4400" b="1" dirty="0">
                <a:solidFill>
                  <a:srgbClr val="002060"/>
                </a:solidFill>
                <a:latin typeface="Galano Grotesque"/>
              </a:rPr>
              <a:t> Care in Practice (</a:t>
            </a:r>
            <a:r>
              <a:rPr lang="en-GB" sz="4400" b="1" dirty="0" err="1">
                <a:solidFill>
                  <a:srgbClr val="002060"/>
                </a:solidFill>
                <a:latin typeface="Galano Grotesque"/>
              </a:rPr>
              <a:t>CiP</a:t>
            </a:r>
            <a:r>
              <a:rPr lang="en-GB" sz="4400" b="1" dirty="0">
                <a:solidFill>
                  <a:srgbClr val="002060"/>
                </a:solidFill>
                <a:latin typeface="Galano Grotesque"/>
              </a:rPr>
              <a:t>) Framework</a:t>
            </a:r>
            <a:endParaRPr kumimoji="0" lang="en-GB" sz="4400" b="1" i="0" u="none" strike="noStrike" kern="1200" cap="none" spc="0" normalizeH="0" baseline="0" noProof="0" dirty="0">
              <a:ln>
                <a:noFill/>
              </a:ln>
              <a:solidFill>
                <a:srgbClr val="002060"/>
              </a:solidFill>
              <a:effectLst/>
              <a:uLnTx/>
              <a:uFillTx/>
              <a:latin typeface="Galano Grotesque"/>
              <a:ea typeface="+mn-ea"/>
              <a:cs typeface="+mn-cs"/>
            </a:endParaRP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Galano Grotesque"/>
                <a:ea typeface="+mn-ea"/>
                <a:cs typeface="+mn-cs"/>
              </a:rPr>
              <a:t>update</a:t>
            </a:r>
          </a:p>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Galano Grotesque"/>
              <a:ea typeface="+mn-ea"/>
              <a:cs typeface="+mn-cs"/>
            </a:endParaRPr>
          </a:p>
          <a:p>
            <a:pPr marL="0" marR="0" lvl="0" indent="0" algn="ctr" defTabSz="609630" rtl="0" eaLnBrk="1" fontAlgn="auto" latinLnBrk="0" hangingPunct="1">
              <a:lnSpc>
                <a:spcPct val="100000"/>
              </a:lnSpc>
              <a:spcBef>
                <a:spcPct val="0"/>
              </a:spcBef>
              <a:spcAft>
                <a:spcPts val="0"/>
              </a:spcAft>
              <a:buClrTx/>
              <a:buSzTx/>
              <a:buFontTx/>
              <a:buNone/>
              <a:tabLst/>
              <a:defRPr/>
            </a:pPr>
            <a:r>
              <a:rPr lang="en-US" sz="4000" b="1" dirty="0">
                <a:solidFill>
                  <a:srgbClr val="FFDD00"/>
                </a:solidFill>
              </a:rPr>
              <a:t>Mervyn Bothwell</a:t>
            </a:r>
            <a:r>
              <a:rPr kumimoji="0" lang="en-US" sz="4000" b="1" i="0" u="none" strike="noStrike" kern="1200" cap="none" spc="0" normalizeH="0" baseline="0" noProof="0" dirty="0">
                <a:ln>
                  <a:noFill/>
                </a:ln>
                <a:solidFill>
                  <a:srgbClr val="FFDD00"/>
                </a:solidFill>
                <a:effectLst/>
                <a:uLnTx/>
                <a:uFillTx/>
                <a:ea typeface="+mn-ea"/>
                <a:cs typeface="+mn-cs"/>
              </a:rPr>
              <a:t> </a:t>
            </a:r>
            <a:r>
              <a:rPr kumimoji="0" lang="en-GB" sz="4000" b="1" i="0" u="none" strike="noStrike" kern="1200" cap="none" spc="0" normalizeH="0" baseline="0" noProof="0" dirty="0">
                <a:ln>
                  <a:noFill/>
                </a:ln>
                <a:solidFill>
                  <a:srgbClr val="002060"/>
                </a:solidFill>
                <a:effectLst/>
                <a:uLnTx/>
                <a:uFillTx/>
                <a:ea typeface="+mn-ea"/>
                <a:cs typeface="+mn-cs"/>
              </a:rPr>
              <a:t> </a:t>
            </a:r>
          </a:p>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ea typeface="+mn-ea"/>
                <a:cs typeface="+mn-cs"/>
              </a:rPr>
              <a:t>Professional Adviser</a:t>
            </a:r>
          </a:p>
          <a:p>
            <a:pPr marL="0" marR="0" lvl="0" indent="0" algn="ctr" defTabSz="609630" rtl="0" eaLnBrk="1" fontAlgn="auto" latinLnBrk="0" hangingPunct="1">
              <a:lnSpc>
                <a:spcPct val="100000"/>
              </a:lnSpc>
              <a:spcBef>
                <a:spcPct val="0"/>
              </a:spcBef>
              <a:spcAft>
                <a:spcPts val="0"/>
              </a:spcAft>
              <a:buClrTx/>
              <a:buSzTx/>
              <a:buFontTx/>
              <a:buNone/>
              <a:tabLst/>
              <a:defRPr/>
            </a:pPr>
            <a:r>
              <a:rPr lang="en-GB" sz="2800" b="1" dirty="0">
                <a:solidFill>
                  <a:srgbClr val="002060"/>
                </a:solidFill>
              </a:rPr>
              <a:t>Northern Ireland Social Care Council</a:t>
            </a:r>
          </a:p>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ea typeface="+mn-ea"/>
              <a:cs typeface="+mn-cs"/>
            </a:endParaRPr>
          </a:p>
          <a:p>
            <a:pPr marL="0" marR="0" lvl="0" indent="0" algn="ctr" defTabSz="609630" rtl="0" eaLnBrk="1" fontAlgn="auto" latinLnBrk="0" hangingPunct="1">
              <a:lnSpc>
                <a:spcPct val="100000"/>
              </a:lnSpc>
              <a:spcBef>
                <a:spcPct val="0"/>
              </a:spcBef>
              <a:spcAft>
                <a:spcPts val="0"/>
              </a:spcAft>
              <a:buClrTx/>
              <a:buSzTx/>
              <a:buFontTx/>
              <a:buNone/>
              <a:tabLst/>
              <a:defRPr/>
            </a:pPr>
            <a:r>
              <a:rPr lang="en-GB" sz="2800" b="1" dirty="0">
                <a:solidFill>
                  <a:srgbClr val="002060"/>
                </a:solidFill>
              </a:rPr>
              <a:t>November 2025</a:t>
            </a:r>
            <a:endParaRPr kumimoji="0" lang="en-GB" sz="2800" b="1" i="0" u="none" strike="noStrike" kern="1200" cap="none" spc="0" normalizeH="0" baseline="0" noProof="0" dirty="0">
              <a:ln>
                <a:noFill/>
              </a:ln>
              <a:solidFill>
                <a:srgbClr val="002060"/>
              </a:solidFill>
              <a:effectLst/>
              <a:uLnTx/>
              <a:uFillTx/>
              <a:ea typeface="+mn-ea"/>
              <a:cs typeface="+mn-cs"/>
            </a:endParaRPr>
          </a:p>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Galano Grotesque"/>
              <a:ea typeface="+mn-ea"/>
              <a:cs typeface="+mn-cs"/>
            </a:endParaRPr>
          </a:p>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Galano Grotesque"/>
              <a:ea typeface="+mn-ea"/>
              <a:cs typeface="+mn-cs"/>
            </a:endParaRPr>
          </a:p>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Galano Grotesque"/>
              <a:ea typeface="+mn-ea"/>
              <a:cs typeface="+mn-cs"/>
            </a:endParaRPr>
          </a:p>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Galano Grotesque"/>
              <a:ea typeface="+mn-ea"/>
              <a:cs typeface="+mn-cs"/>
            </a:endParaRPr>
          </a:p>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FFDD00"/>
              </a:solidFill>
              <a:effectLst/>
              <a:uLnTx/>
              <a:uFillTx/>
              <a:latin typeface="Galano Grotesque"/>
              <a:ea typeface="+mn-ea"/>
              <a:cs typeface="+mn-cs"/>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F473E5B3-C605-4D65-8006-C0AF6E855F37}"/>
                  </a:ext>
                </a:extLst>
              </p:cNvPr>
              <p:cNvGraphicFramePr>
                <a:graphicFrameLocks noChangeAspect="1"/>
              </p:cNvGraphicFramePr>
              <p:nvPr>
                <p:extLst>
                  <p:ext uri="{D42A27DB-BD31-4B8C-83A1-F6EECF244321}">
                    <p14:modId xmlns:p14="http://schemas.microsoft.com/office/powerpoint/2010/main" val="1011706201"/>
                  </p:ext>
                </p:extLst>
              </p:nvPr>
            </p:nvGraphicFramePr>
            <p:xfrm>
              <a:off x="989917" y="3148220"/>
              <a:ext cx="3048000" cy="1714500"/>
            </p:xfrm>
            <a:graphic>
              <a:graphicData uri="http://schemas.microsoft.com/office/powerpoint/2016/slidezoom">
                <pslz:sldZm>
                  <pslz:sldZmObj sldId="1777" cId="727024538">
                    <pslz:zmPr id="{73F73ECC-D247-45FC-AB59-B8627C625C61}"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Slide Zoom 5">
                <a:hlinkClick r:id="rId5" action="ppaction://hlinksldjump"/>
                <a:extLst>
                  <a:ext uri="{FF2B5EF4-FFF2-40B4-BE49-F238E27FC236}">
                    <a16:creationId xmlns:a16="http://schemas.microsoft.com/office/drawing/2014/main" id="{F473E5B3-C605-4D65-8006-C0AF6E855F37}"/>
                  </a:ext>
                </a:extLst>
              </p:cNvPr>
              <p:cNvPicPr>
                <a:picLocks noGrp="1" noRot="1" noChangeAspect="1" noMove="1" noResize="1" noEditPoints="1" noAdjustHandles="1" noChangeArrowheads="1" noChangeShapeType="1"/>
              </p:cNvPicPr>
              <p:nvPr/>
            </p:nvPicPr>
            <p:blipFill>
              <a:blip r:embed="rId6"/>
              <a:stretch>
                <a:fillRect/>
              </a:stretch>
            </p:blipFill>
            <p:spPr>
              <a:xfrm>
                <a:off x="989917" y="314822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727024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06E35D-36F0-4770-8D8F-AB79D207E89A}"/>
              </a:ext>
            </a:extLst>
          </p:cNvPr>
          <p:cNvSpPr txBox="1">
            <a:spLocks/>
          </p:cNvSpPr>
          <p:nvPr/>
        </p:nvSpPr>
        <p:spPr>
          <a:xfrm>
            <a:off x="601429" y="434898"/>
            <a:ext cx="9555701" cy="61699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0EAB2585-9872-489B-B061-CD9E4258ACA7}"/>
              </a:ext>
            </a:extLst>
          </p:cNvPr>
          <p:cNvSpPr/>
          <p:nvPr/>
        </p:nvSpPr>
        <p:spPr>
          <a:xfrm>
            <a:off x="739213" y="295504"/>
            <a:ext cx="9716443"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70C0"/>
                </a:solidFill>
                <a:effectLst/>
                <a:uLnTx/>
                <a:uFillTx/>
                <a:latin typeface="Calibri" panose="020F0502020204030204"/>
                <a:ea typeface="+mn-ea"/>
                <a:cs typeface="+mn-cs"/>
              </a:rPr>
              <a:t>CiP</a:t>
            </a:r>
            <a:r>
              <a:rPr kumimoji="0" lang="en-GB" sz="4400" b="1" i="0" u="none" strike="noStrike" kern="1200" cap="none" spc="0" normalizeH="0" baseline="0" noProof="0" dirty="0">
                <a:ln>
                  <a:noFill/>
                </a:ln>
                <a:solidFill>
                  <a:srgbClr val="0070C0"/>
                </a:solidFill>
                <a:effectLst/>
                <a:uLnTx/>
                <a:uFillTx/>
                <a:latin typeface="Calibri" panose="020F0502020204030204"/>
                <a:ea typeface="+mn-ea"/>
                <a:cs typeface="+mn-cs"/>
              </a:rPr>
              <a:t> Interactive Web Resource – QR Code</a:t>
            </a:r>
          </a:p>
        </p:txBody>
      </p:sp>
      <p:pic>
        <p:nvPicPr>
          <p:cNvPr id="7" name="Picture 6">
            <a:extLst>
              <a:ext uri="{FF2B5EF4-FFF2-40B4-BE49-F238E27FC236}">
                <a16:creationId xmlns:a16="http://schemas.microsoft.com/office/drawing/2014/main" id="{C961E9E3-FBBF-42AF-B183-070143C5E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1830" y="325099"/>
            <a:ext cx="1007922" cy="1090442"/>
          </a:xfrm>
          <a:prstGeom prst="rect">
            <a:avLst/>
          </a:prstGeom>
        </p:spPr>
      </p:pic>
      <p:pic>
        <p:nvPicPr>
          <p:cNvPr id="2" name="Picture 1">
            <a:extLst>
              <a:ext uri="{FF2B5EF4-FFF2-40B4-BE49-F238E27FC236}">
                <a16:creationId xmlns:a16="http://schemas.microsoft.com/office/drawing/2014/main" id="{0DA6247A-6BD5-4086-A5AD-F1195F53F18A}"/>
              </a:ext>
            </a:extLst>
          </p:cNvPr>
          <p:cNvPicPr>
            <a:picLocks noChangeAspect="1"/>
          </p:cNvPicPr>
          <p:nvPr/>
        </p:nvPicPr>
        <p:blipFill>
          <a:blip r:embed="rId4"/>
          <a:stretch>
            <a:fillRect/>
          </a:stretch>
        </p:blipFill>
        <p:spPr>
          <a:xfrm>
            <a:off x="5323991" y="1429252"/>
            <a:ext cx="5539335" cy="4994477"/>
          </a:xfrm>
          <a:prstGeom prst="rect">
            <a:avLst/>
          </a:prstGeom>
        </p:spPr>
      </p:pic>
      <p:pic>
        <p:nvPicPr>
          <p:cNvPr id="4" name="Picture 3">
            <a:extLst>
              <a:ext uri="{FF2B5EF4-FFF2-40B4-BE49-F238E27FC236}">
                <a16:creationId xmlns:a16="http://schemas.microsoft.com/office/drawing/2014/main" id="{4E7E2F98-3054-4014-A7DB-B82776C5EF67}"/>
              </a:ext>
            </a:extLst>
          </p:cNvPr>
          <p:cNvPicPr>
            <a:picLocks noChangeAspect="1"/>
          </p:cNvPicPr>
          <p:nvPr/>
        </p:nvPicPr>
        <p:blipFill>
          <a:blip r:embed="rId5"/>
          <a:stretch>
            <a:fillRect/>
          </a:stretch>
        </p:blipFill>
        <p:spPr>
          <a:xfrm>
            <a:off x="739214" y="1415541"/>
            <a:ext cx="4286250" cy="4286250"/>
          </a:xfrm>
          <a:prstGeom prst="rect">
            <a:avLst/>
          </a:prstGeom>
        </p:spPr>
      </p:pic>
      <p:sp>
        <p:nvSpPr>
          <p:cNvPr id="6" name="TextBox 5">
            <a:extLst>
              <a:ext uri="{FF2B5EF4-FFF2-40B4-BE49-F238E27FC236}">
                <a16:creationId xmlns:a16="http://schemas.microsoft.com/office/drawing/2014/main" id="{792C1BBB-D0F9-40E1-93B8-C42D34E47E32}"/>
              </a:ext>
            </a:extLst>
          </p:cNvPr>
          <p:cNvSpPr txBox="1"/>
          <p:nvPr/>
        </p:nvSpPr>
        <p:spPr>
          <a:xfrm>
            <a:off x="1743938" y="5777443"/>
            <a:ext cx="2276802" cy="461665"/>
          </a:xfrm>
          <a:prstGeom prst="rect">
            <a:avLst/>
          </a:prstGeom>
          <a:noFill/>
        </p:spPr>
        <p:txBody>
          <a:bodyPr wrap="square" rtlCol="0">
            <a:spAutoFit/>
          </a:bodyPr>
          <a:lstStyle/>
          <a:p>
            <a:pPr algn="ctr"/>
            <a:r>
              <a:rPr lang="en-GB" sz="2400" dirty="0">
                <a:hlinkClick r:id="rId6"/>
              </a:rPr>
              <a:t>CIP Framework</a:t>
            </a:r>
            <a:endParaRPr lang="en-GB" sz="2400" dirty="0"/>
          </a:p>
        </p:txBody>
      </p:sp>
    </p:spTree>
    <p:extLst>
      <p:ext uri="{BB962C8B-B14F-4D97-AF65-F5344CB8AC3E}">
        <p14:creationId xmlns:p14="http://schemas.microsoft.com/office/powerpoint/2010/main" val="3768541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C69D-9FAB-420B-B558-19AB71D3743D}"/>
              </a:ext>
            </a:extLst>
          </p:cNvPr>
          <p:cNvSpPr>
            <a:spLocks noGrp="1"/>
          </p:cNvSpPr>
          <p:nvPr>
            <p:ph type="title"/>
          </p:nvPr>
        </p:nvSpPr>
        <p:spPr>
          <a:xfrm>
            <a:off x="838200" y="365125"/>
            <a:ext cx="8757745" cy="1325563"/>
          </a:xfrm>
        </p:spPr>
        <p:txBody>
          <a:bodyPr/>
          <a:lstStyle/>
          <a:p>
            <a:r>
              <a:rPr lang="en-GB" sz="5400" b="1" dirty="0">
                <a:solidFill>
                  <a:srgbClr val="002945"/>
                </a:solidFill>
                <a:latin typeface="Arial" panose="020B0604020202020204" pitchFamily="34" charset="0"/>
                <a:ea typeface="+mn-ea"/>
                <a:cs typeface="Arial" panose="020B0604020202020204" pitchFamily="34" charset="0"/>
              </a:rPr>
              <a:t>H&amp;SC Diplomas Review</a:t>
            </a:r>
          </a:p>
        </p:txBody>
      </p:sp>
      <p:sp>
        <p:nvSpPr>
          <p:cNvPr id="3" name="Content Placeholder 2">
            <a:extLst>
              <a:ext uri="{FF2B5EF4-FFF2-40B4-BE49-F238E27FC236}">
                <a16:creationId xmlns:a16="http://schemas.microsoft.com/office/drawing/2014/main" id="{7840A05A-CF1E-4AD1-8F9E-EBF0B2988998}"/>
              </a:ext>
            </a:extLst>
          </p:cNvPr>
          <p:cNvSpPr>
            <a:spLocks noGrp="1"/>
          </p:cNvSpPr>
          <p:nvPr>
            <p:ph idx="1"/>
          </p:nvPr>
        </p:nvSpPr>
        <p:spPr>
          <a:xfrm>
            <a:off x="838200" y="1596094"/>
            <a:ext cx="10901856" cy="5056953"/>
          </a:xfrm>
        </p:spPr>
        <p:txBody>
          <a:bodyPr>
            <a:noAutofit/>
          </a:bodyPr>
          <a:lstStyle/>
          <a:p>
            <a:pPr>
              <a:lnSpc>
                <a:spcPct val="110000"/>
              </a:lnSpc>
            </a:pPr>
            <a:r>
              <a:rPr lang="en-GB" sz="2600" b="1" dirty="0">
                <a:solidFill>
                  <a:srgbClr val="002945"/>
                </a:solidFill>
              </a:rPr>
              <a:t>Who? </a:t>
            </a:r>
            <a:r>
              <a:rPr lang="en-GB" sz="2600" dirty="0">
                <a:solidFill>
                  <a:srgbClr val="002945"/>
                </a:solidFill>
              </a:rPr>
              <a:t>– subject matter experts within the field of Health and Social Care (H&amp;SC)</a:t>
            </a:r>
            <a:endParaRPr lang="en-GB" sz="2600" b="1" dirty="0">
              <a:solidFill>
                <a:srgbClr val="002945"/>
              </a:solidFill>
            </a:endParaRPr>
          </a:p>
          <a:p>
            <a:pPr>
              <a:lnSpc>
                <a:spcPct val="110000"/>
              </a:lnSpc>
            </a:pPr>
            <a:r>
              <a:rPr lang="en-GB" sz="2600" b="1" dirty="0">
                <a:solidFill>
                  <a:srgbClr val="002945"/>
                </a:solidFill>
              </a:rPr>
              <a:t>What? </a:t>
            </a:r>
            <a:r>
              <a:rPr lang="en-GB" sz="2600" dirty="0">
                <a:solidFill>
                  <a:srgbClr val="002945"/>
                </a:solidFill>
              </a:rPr>
              <a:t>– H&amp;SC Diplomas are part of a suite of work-based qualifications, ranging from Level 1 – 7, that provide skills and knowledge in H&amp;SC aligned with job role, included in the </a:t>
            </a:r>
            <a:r>
              <a:rPr lang="en-GB" sz="2600" dirty="0" err="1">
                <a:solidFill>
                  <a:srgbClr val="002945"/>
                </a:solidFill>
              </a:rPr>
              <a:t>CiP</a:t>
            </a:r>
            <a:r>
              <a:rPr lang="en-GB" sz="2600" dirty="0">
                <a:solidFill>
                  <a:srgbClr val="002945"/>
                </a:solidFill>
              </a:rPr>
              <a:t> Framework</a:t>
            </a:r>
          </a:p>
          <a:p>
            <a:pPr marL="285750" indent="-285750">
              <a:lnSpc>
                <a:spcPct val="120000"/>
              </a:lnSpc>
            </a:pPr>
            <a:r>
              <a:rPr lang="en-GB" sz="2600" b="1" dirty="0">
                <a:solidFill>
                  <a:srgbClr val="002945"/>
                </a:solidFill>
              </a:rPr>
              <a:t>Why? </a:t>
            </a:r>
            <a:r>
              <a:rPr lang="en-GB" sz="2600" dirty="0">
                <a:solidFill>
                  <a:srgbClr val="002945"/>
                </a:solidFill>
              </a:rPr>
              <a:t>– to make sure that qualifications reflect changing and developing workforce requirements, practice advancements, legislative and regulatory changes.</a:t>
            </a:r>
          </a:p>
          <a:p>
            <a:pPr marL="285750" indent="-285750">
              <a:lnSpc>
                <a:spcPct val="120000"/>
              </a:lnSpc>
            </a:pPr>
            <a:r>
              <a:rPr lang="en-GB" sz="2600" b="1" dirty="0">
                <a:solidFill>
                  <a:srgbClr val="002945"/>
                </a:solidFill>
              </a:rPr>
              <a:t>When? </a:t>
            </a:r>
            <a:r>
              <a:rPr lang="en-GB" sz="2600" dirty="0">
                <a:solidFill>
                  <a:srgbClr val="002945"/>
                </a:solidFill>
              </a:rPr>
              <a:t>– it is anticipated that the review of all qualifications on the Care in Practice Framework will be completed by September 2026.</a:t>
            </a:r>
            <a:endParaRPr lang="en-GB" sz="2600" dirty="0"/>
          </a:p>
        </p:txBody>
      </p:sp>
      <p:pic>
        <p:nvPicPr>
          <p:cNvPr id="5" name="Picture 4">
            <a:extLst>
              <a:ext uri="{FF2B5EF4-FFF2-40B4-BE49-F238E27FC236}">
                <a16:creationId xmlns:a16="http://schemas.microsoft.com/office/drawing/2014/main" id="{CAC35548-E828-4352-BEEF-0DE877F64B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2134" y="365125"/>
            <a:ext cx="1007922" cy="1090442"/>
          </a:xfrm>
          <a:prstGeom prst="rect">
            <a:avLst/>
          </a:prstGeom>
        </p:spPr>
      </p:pic>
    </p:spTree>
    <p:extLst>
      <p:ext uri="{BB962C8B-B14F-4D97-AF65-F5344CB8AC3E}">
        <p14:creationId xmlns:p14="http://schemas.microsoft.com/office/powerpoint/2010/main" val="2403096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06E35D-36F0-4770-8D8F-AB79D207E89A}"/>
              </a:ext>
            </a:extLst>
          </p:cNvPr>
          <p:cNvSpPr txBox="1">
            <a:spLocks/>
          </p:cNvSpPr>
          <p:nvPr/>
        </p:nvSpPr>
        <p:spPr>
          <a:xfrm>
            <a:off x="601428" y="1548607"/>
            <a:ext cx="9555701" cy="50206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8CD76943-72AB-4410-B952-EBACAA8ADEEB}"/>
              </a:ext>
            </a:extLst>
          </p:cNvPr>
          <p:cNvSpPr>
            <a:spLocks noGrp="1"/>
          </p:cNvSpPr>
          <p:nvPr>
            <p:ph type="title"/>
          </p:nvPr>
        </p:nvSpPr>
        <p:spPr>
          <a:xfrm>
            <a:off x="601429" y="223044"/>
            <a:ext cx="10515600" cy="1325563"/>
          </a:xfrm>
        </p:spPr>
        <p:txBody>
          <a:bodyPr>
            <a:noAutofit/>
          </a:bodyPr>
          <a:lstStyle/>
          <a:p>
            <a:r>
              <a:rPr lang="en-GB" sz="3600" b="1" dirty="0">
                <a:solidFill>
                  <a:srgbClr val="002945"/>
                </a:solidFill>
                <a:latin typeface="Arial" panose="020B0604020202020204" pitchFamily="34" charset="0"/>
                <a:ea typeface="+mn-ea"/>
                <a:cs typeface="Arial" panose="020B0604020202020204" pitchFamily="34" charset="0"/>
              </a:rPr>
              <a:t>Qualification Review – Level 2</a:t>
            </a:r>
          </a:p>
        </p:txBody>
      </p:sp>
      <p:sp>
        <p:nvSpPr>
          <p:cNvPr id="2" name="TextBox 1">
            <a:extLst>
              <a:ext uri="{FF2B5EF4-FFF2-40B4-BE49-F238E27FC236}">
                <a16:creationId xmlns:a16="http://schemas.microsoft.com/office/drawing/2014/main" id="{847DA59F-3952-43D7-B416-68BB3DA617CA}"/>
              </a:ext>
            </a:extLst>
          </p:cNvPr>
          <p:cNvSpPr txBox="1"/>
          <p:nvPr/>
        </p:nvSpPr>
        <p:spPr>
          <a:xfrm>
            <a:off x="601427" y="1640724"/>
            <a:ext cx="9555701" cy="430887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002945"/>
                </a:solidFill>
                <a:effectLst/>
                <a:uLnTx/>
                <a:uFillTx/>
                <a:latin typeface="Calibri" panose="020F0502020204030204"/>
                <a:ea typeface="+mn-ea"/>
                <a:cs typeface="+mn-cs"/>
              </a:rPr>
              <a:t>Level 2 Certificate in Safe and Effective                                  Practice</a:t>
            </a:r>
            <a:r>
              <a:rPr kumimoji="0" lang="en-GB" sz="2800" b="0" i="0" u="none" strike="noStrike" kern="1200" cap="none" spc="0" normalizeH="0" baseline="0" noProof="0" dirty="0">
                <a:ln>
                  <a:noFill/>
                </a:ln>
                <a:solidFill>
                  <a:srgbClr val="002945"/>
                </a:solidFill>
                <a:effectLst/>
                <a:uLnTx/>
                <a:uFillTx/>
                <a:latin typeface="Calibri" panose="020F0502020204030204"/>
                <a:ea typeface="+mn-ea"/>
                <a:cs typeface="+mn-cs"/>
              </a:rPr>
              <a:t> is in place </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945"/>
                </a:solidFill>
                <a:effectLst/>
                <a:uLnTx/>
                <a:uFillTx/>
                <a:latin typeface="Calibri" panose="020F0502020204030204"/>
                <a:ea typeface="+mn-ea"/>
                <a:cs typeface="+mn-cs"/>
              </a:rPr>
              <a:t>100+ have c</a:t>
            </a:r>
            <a:r>
              <a:rPr lang="en-GB" sz="2800" dirty="0" err="1">
                <a:solidFill>
                  <a:srgbClr val="002945"/>
                </a:solidFill>
                <a:latin typeface="Calibri" panose="020F0502020204030204"/>
              </a:rPr>
              <a:t>ommenced</a:t>
            </a:r>
            <a:r>
              <a:rPr lang="en-GB" sz="2800" dirty="0">
                <a:solidFill>
                  <a:srgbClr val="002945"/>
                </a:solidFill>
                <a:latin typeface="Calibri" panose="020F0502020204030204"/>
              </a:rPr>
              <a:t>/completed</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945"/>
                </a:solidFill>
                <a:effectLst/>
                <a:uLnTx/>
                <a:uFillTx/>
                <a:latin typeface="Calibri" panose="020F0502020204030204"/>
                <a:ea typeface="+mn-ea"/>
                <a:cs typeface="+mn-cs"/>
              </a:rPr>
              <a:t>Added to DfE L2 H&amp;SC App. Framework</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800" b="1" dirty="0">
                <a:solidFill>
                  <a:srgbClr val="002945"/>
                </a:solidFill>
                <a:latin typeface="Calibri" panose="020F0502020204030204"/>
              </a:rPr>
              <a:t>Level 2 Diploma </a:t>
            </a:r>
            <a:r>
              <a:rPr lang="en-GB" sz="2800" dirty="0">
                <a:solidFill>
                  <a:srgbClr val="002945"/>
                </a:solidFill>
                <a:latin typeface="Calibri" panose="020F0502020204030204"/>
              </a:rPr>
              <a:t>reviewed by sector</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800" dirty="0">
                <a:solidFill>
                  <a:srgbClr val="002945"/>
                </a:solidFill>
                <a:latin typeface="Calibri" panose="020F0502020204030204"/>
              </a:rPr>
              <a:t>7/11 mandatory units within L2 Cert</a:t>
            </a:r>
            <a:endParaRPr kumimoji="0" lang="en-GB" sz="2800" i="0" u="none" strike="noStrike" kern="1200" cap="none" spc="0" normalizeH="0" baseline="0" noProof="0" dirty="0">
              <a:ln>
                <a:noFill/>
              </a:ln>
              <a:solidFill>
                <a:srgbClr val="002945"/>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i="0" u="none" strike="noStrike" kern="1200" cap="none" spc="0" normalizeH="0" baseline="0" noProof="0" dirty="0">
                <a:ln>
                  <a:noFill/>
                </a:ln>
                <a:solidFill>
                  <a:srgbClr val="002945"/>
                </a:solidFill>
                <a:effectLst/>
                <a:uLnTx/>
                <a:uFillTx/>
                <a:latin typeface="Calibri" panose="020F0502020204030204"/>
                <a:ea typeface="+mn-ea"/>
                <a:cs typeface="+mn-cs"/>
              </a:rPr>
              <a:t>Qualification added to Apprenticeship Framework</a:t>
            </a:r>
          </a:p>
          <a:p>
            <a:pPr marR="0" lvl="0" algn="l" defTabSz="914400" rtl="0" eaLnBrk="1" fontAlgn="auto" latinLnBrk="0" hangingPunct="1">
              <a:lnSpc>
                <a:spcPct val="100000"/>
              </a:lnSpc>
              <a:spcBef>
                <a:spcPts val="1000"/>
              </a:spcBef>
              <a:spcAft>
                <a:spcPts val="0"/>
              </a:spcAft>
              <a:buClrTx/>
              <a:buSzTx/>
              <a:tabLst/>
              <a:defRPr/>
            </a:pPr>
            <a:r>
              <a:rPr kumimoji="0" lang="en-GB" sz="2800" b="0" i="0" u="none" strike="noStrike" kern="1200" cap="none" spc="0" normalizeH="0" baseline="0" noProof="0" dirty="0">
                <a:ln>
                  <a:noFill/>
                </a:ln>
                <a:solidFill>
                  <a:srgbClr val="002945"/>
                </a:solidFill>
                <a:effectLst/>
                <a:uLnTx/>
                <a:uFillTx/>
                <a:latin typeface="Calibri" panose="020F0502020204030204"/>
                <a:ea typeface="+mn-ea"/>
                <a:cs typeface="+mn-cs"/>
              </a:rPr>
              <a:t> </a:t>
            </a:r>
          </a:p>
        </p:txBody>
      </p:sp>
      <p:pic>
        <p:nvPicPr>
          <p:cNvPr id="7" name="Picture 6">
            <a:extLst>
              <a:ext uri="{FF2B5EF4-FFF2-40B4-BE49-F238E27FC236}">
                <a16:creationId xmlns:a16="http://schemas.microsoft.com/office/drawing/2014/main" id="{C0D080AB-9490-4146-A6AB-B5E2F68EC180}"/>
              </a:ext>
            </a:extLst>
          </p:cNvPr>
          <p:cNvPicPr>
            <a:picLocks noChangeAspect="1"/>
          </p:cNvPicPr>
          <p:nvPr/>
        </p:nvPicPr>
        <p:blipFill>
          <a:blip r:embed="rId4"/>
          <a:stretch>
            <a:fillRect/>
          </a:stretch>
        </p:blipFill>
        <p:spPr>
          <a:xfrm>
            <a:off x="7061180" y="2343807"/>
            <a:ext cx="5048509" cy="2487534"/>
          </a:xfrm>
          <a:prstGeom prst="rect">
            <a:avLst/>
          </a:prstGeom>
        </p:spPr>
      </p:pic>
    </p:spTree>
    <p:extLst>
      <p:ext uri="{BB962C8B-B14F-4D97-AF65-F5344CB8AC3E}">
        <p14:creationId xmlns:p14="http://schemas.microsoft.com/office/powerpoint/2010/main" val="581936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06E35D-36F0-4770-8D8F-AB79D207E89A}"/>
              </a:ext>
            </a:extLst>
          </p:cNvPr>
          <p:cNvSpPr txBox="1">
            <a:spLocks/>
          </p:cNvSpPr>
          <p:nvPr/>
        </p:nvSpPr>
        <p:spPr>
          <a:xfrm>
            <a:off x="601428" y="1548607"/>
            <a:ext cx="9555701" cy="50206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8CD76943-72AB-4410-B952-EBACAA8ADEEB}"/>
              </a:ext>
            </a:extLst>
          </p:cNvPr>
          <p:cNvSpPr>
            <a:spLocks noGrp="1"/>
          </p:cNvSpPr>
          <p:nvPr>
            <p:ph type="title"/>
          </p:nvPr>
        </p:nvSpPr>
        <p:spPr>
          <a:xfrm>
            <a:off x="601429" y="223044"/>
            <a:ext cx="10515600" cy="1325563"/>
          </a:xfrm>
        </p:spPr>
        <p:txBody>
          <a:bodyPr>
            <a:noAutofit/>
          </a:bodyPr>
          <a:lstStyle/>
          <a:p>
            <a:r>
              <a:rPr lang="en-GB" sz="3600" b="1" dirty="0">
                <a:solidFill>
                  <a:srgbClr val="002945"/>
                </a:solidFill>
                <a:latin typeface="Arial" panose="020B0604020202020204" pitchFamily="34" charset="0"/>
                <a:ea typeface="+mn-ea"/>
                <a:cs typeface="Arial" panose="020B0604020202020204" pitchFamily="34" charset="0"/>
              </a:rPr>
              <a:t>Qualification Review – Level 3</a:t>
            </a:r>
          </a:p>
        </p:txBody>
      </p:sp>
      <p:sp>
        <p:nvSpPr>
          <p:cNvPr id="2" name="TextBox 1">
            <a:extLst>
              <a:ext uri="{FF2B5EF4-FFF2-40B4-BE49-F238E27FC236}">
                <a16:creationId xmlns:a16="http://schemas.microsoft.com/office/drawing/2014/main" id="{847DA59F-3952-43D7-B416-68BB3DA617CA}"/>
              </a:ext>
            </a:extLst>
          </p:cNvPr>
          <p:cNvSpPr txBox="1"/>
          <p:nvPr/>
        </p:nvSpPr>
        <p:spPr>
          <a:xfrm>
            <a:off x="601427" y="1548607"/>
            <a:ext cx="9555701" cy="40575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800" b="1" i="0" u="none" strike="noStrike" kern="1200" cap="none" spc="0" normalizeH="0" baseline="0" noProof="0" dirty="0">
                <a:ln>
                  <a:noFill/>
                </a:ln>
                <a:solidFill>
                  <a:srgbClr val="002945"/>
                </a:solidFill>
                <a:effectLst/>
                <a:uLnTx/>
                <a:uFillTx/>
                <a:latin typeface="Calibri" panose="020F0502020204030204"/>
                <a:ea typeface="+mn-ea"/>
                <a:cs typeface="+mn-cs"/>
              </a:rPr>
              <a:t>Level 3 Diploma in H&amp;SC Practice (NI)</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945"/>
                </a:solidFill>
                <a:effectLst/>
                <a:uLnTx/>
                <a:uFillTx/>
                <a:latin typeface="Calibri" panose="020F0502020204030204"/>
                <a:ea typeface="+mn-ea"/>
                <a:cs typeface="+mn-cs"/>
              </a:rPr>
              <a:t>Redesigned to develop and consolidate skills:</a:t>
            </a:r>
          </a:p>
          <a:p>
            <a:pPr marL="914400" marR="0" lvl="2"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en-GB" sz="2600" b="0" i="0" u="none" strike="noStrike" kern="1200" cap="none" spc="0" normalizeH="0" baseline="0" noProof="0" dirty="0">
                <a:ln>
                  <a:noFill/>
                </a:ln>
                <a:solidFill>
                  <a:srgbClr val="002945"/>
                </a:solidFill>
                <a:effectLst/>
                <a:uLnTx/>
                <a:uFillTx/>
                <a:latin typeface="Calibri" panose="020F0502020204030204"/>
                <a:ea typeface="+mn-ea"/>
                <a:cs typeface="+mn-cs"/>
              </a:rPr>
              <a:t>building on Level 2 knowledge and skills</a:t>
            </a:r>
          </a:p>
          <a:p>
            <a:pPr marL="914400" marR="0" lvl="2"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en-GB" sz="2600" b="0" i="0" u="none" strike="noStrike" kern="1200" cap="none" spc="0" normalizeH="0" baseline="0" noProof="0" dirty="0">
                <a:ln>
                  <a:noFill/>
                </a:ln>
                <a:solidFill>
                  <a:srgbClr val="002945"/>
                </a:solidFill>
                <a:effectLst/>
                <a:uLnTx/>
                <a:uFillTx/>
                <a:latin typeface="Calibri" panose="020F0502020204030204"/>
                <a:ea typeface="+mn-ea"/>
                <a:cs typeface="+mn-cs"/>
              </a:rPr>
              <a:t>providing for progression to the Level 4                                      for those who wish to develop their careers                                 in a way that meets their aspirations. </a:t>
            </a:r>
            <a:endPar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2800" dirty="0">
                <a:solidFill>
                  <a:srgbClr val="002945"/>
                </a:solidFill>
                <a:latin typeface="Calibri" panose="020F0502020204030204"/>
              </a:rPr>
              <a:t>Reviewed and redeveloped January-April 2025</a:t>
            </a:r>
            <a:endParaRPr kumimoji="0" lang="en-GB" sz="2800" b="0" i="0" u="none" strike="noStrike" kern="1200" cap="none" spc="0" normalizeH="0" baseline="0" noProof="0" dirty="0">
              <a:ln>
                <a:noFill/>
              </a:ln>
              <a:solidFill>
                <a:srgbClr val="002945"/>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945"/>
                </a:solidFill>
                <a:effectLst/>
                <a:uLnTx/>
                <a:uFillTx/>
                <a:latin typeface="Calibri" panose="020F0502020204030204"/>
                <a:ea typeface="+mn-ea"/>
                <a:cs typeface="+mn-cs"/>
              </a:rPr>
              <a:t> Should be added soon to Level 3 Apprenticeships Framework </a:t>
            </a:r>
          </a:p>
        </p:txBody>
      </p:sp>
      <p:pic>
        <p:nvPicPr>
          <p:cNvPr id="5" name="Picture 4">
            <a:extLst>
              <a:ext uri="{FF2B5EF4-FFF2-40B4-BE49-F238E27FC236}">
                <a16:creationId xmlns:a16="http://schemas.microsoft.com/office/drawing/2014/main" id="{EEF99F19-A9A4-4CBC-948B-5612E16E3355}"/>
              </a:ext>
            </a:extLst>
          </p:cNvPr>
          <p:cNvPicPr>
            <a:picLocks noChangeAspect="1"/>
          </p:cNvPicPr>
          <p:nvPr/>
        </p:nvPicPr>
        <p:blipFill rotWithShape="1">
          <a:blip r:embed="rId4"/>
          <a:srcRect t="11965" b="8286"/>
          <a:stretch/>
        </p:blipFill>
        <p:spPr>
          <a:xfrm>
            <a:off x="8145518" y="1818290"/>
            <a:ext cx="3846784" cy="2680138"/>
          </a:xfrm>
          <a:prstGeom prst="rect">
            <a:avLst/>
          </a:prstGeom>
        </p:spPr>
      </p:pic>
    </p:spTree>
    <p:extLst>
      <p:ext uri="{BB962C8B-B14F-4D97-AF65-F5344CB8AC3E}">
        <p14:creationId xmlns:p14="http://schemas.microsoft.com/office/powerpoint/2010/main" val="2661721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06E35D-36F0-4770-8D8F-AB79D207E89A}"/>
              </a:ext>
            </a:extLst>
          </p:cNvPr>
          <p:cNvSpPr txBox="1">
            <a:spLocks/>
          </p:cNvSpPr>
          <p:nvPr/>
        </p:nvSpPr>
        <p:spPr>
          <a:xfrm>
            <a:off x="601428" y="1548607"/>
            <a:ext cx="9555701" cy="50206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8CD76943-72AB-4410-B952-EBACAA8ADEEB}"/>
              </a:ext>
            </a:extLst>
          </p:cNvPr>
          <p:cNvSpPr>
            <a:spLocks noGrp="1"/>
          </p:cNvSpPr>
          <p:nvPr>
            <p:ph type="title"/>
          </p:nvPr>
        </p:nvSpPr>
        <p:spPr>
          <a:xfrm>
            <a:off x="601429" y="223044"/>
            <a:ext cx="10515600" cy="1325563"/>
          </a:xfrm>
        </p:spPr>
        <p:txBody>
          <a:bodyPr>
            <a:noAutofit/>
          </a:bodyPr>
          <a:lstStyle/>
          <a:p>
            <a:r>
              <a:rPr lang="en-GB" sz="3600" b="1" dirty="0">
                <a:solidFill>
                  <a:srgbClr val="002945"/>
                </a:solidFill>
                <a:latin typeface="Arial" panose="020B0604020202020204" pitchFamily="34" charset="0"/>
                <a:ea typeface="+mn-ea"/>
                <a:cs typeface="Arial" panose="020B0604020202020204" pitchFamily="34" charset="0"/>
              </a:rPr>
              <a:t>Qualification Review – Level 4</a:t>
            </a:r>
          </a:p>
        </p:txBody>
      </p:sp>
      <p:sp>
        <p:nvSpPr>
          <p:cNvPr id="2" name="TextBox 1">
            <a:extLst>
              <a:ext uri="{FF2B5EF4-FFF2-40B4-BE49-F238E27FC236}">
                <a16:creationId xmlns:a16="http://schemas.microsoft.com/office/drawing/2014/main" id="{847DA59F-3952-43D7-B416-68BB3DA617CA}"/>
              </a:ext>
            </a:extLst>
          </p:cNvPr>
          <p:cNvSpPr txBox="1"/>
          <p:nvPr/>
        </p:nvSpPr>
        <p:spPr>
          <a:xfrm>
            <a:off x="601427" y="1548607"/>
            <a:ext cx="824828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GB" sz="2800" b="1" dirty="0">
                <a:solidFill>
                  <a:srgbClr val="002945"/>
                </a:solidFill>
                <a:latin typeface="Calibri" panose="020F0502020204030204"/>
              </a:rPr>
              <a:t>L</a:t>
            </a:r>
            <a:r>
              <a:rPr kumimoji="0" lang="en-GB" sz="2800" b="1" i="0" u="none" strike="noStrike" kern="1200" cap="none" spc="0" normalizeH="0" baseline="0" noProof="0" dirty="0" err="1">
                <a:ln>
                  <a:noFill/>
                </a:ln>
                <a:solidFill>
                  <a:srgbClr val="002945"/>
                </a:solidFill>
                <a:effectLst/>
                <a:uLnTx/>
                <a:uFillTx/>
                <a:latin typeface="Calibri" panose="020F0502020204030204"/>
                <a:ea typeface="+mn-ea"/>
                <a:cs typeface="+mn-cs"/>
              </a:rPr>
              <a:t>evel</a:t>
            </a:r>
            <a:r>
              <a:rPr kumimoji="0" lang="en-GB" sz="2800" b="1" i="0" u="none" strike="noStrike" kern="1200" cap="none" spc="0" normalizeH="0" baseline="0" noProof="0" dirty="0">
                <a:ln>
                  <a:noFill/>
                </a:ln>
                <a:solidFill>
                  <a:srgbClr val="002945"/>
                </a:solidFill>
                <a:effectLst/>
                <a:uLnTx/>
                <a:uFillTx/>
                <a:latin typeface="Calibri" panose="020F0502020204030204"/>
                <a:ea typeface="+mn-ea"/>
                <a:cs typeface="+mn-cs"/>
              </a:rPr>
              <a:t> 4 Diploma in Enhanced H&amp;SC Practice (NI)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prstClr val="black"/>
                </a:solidFill>
                <a:latin typeface="Calibri" panose="020F0502020204030204"/>
              </a:rPr>
              <a:t>D</a:t>
            </a:r>
            <a:r>
              <a:rPr kumimoji="0" lang="en-GB" sz="2800" b="0" i="0" u="none" strike="noStrike" kern="1200" cap="none" spc="0" normalizeH="0" baseline="0" noProof="0" dirty="0" err="1">
                <a:ln>
                  <a:noFill/>
                </a:ln>
                <a:solidFill>
                  <a:prstClr val="black"/>
                </a:solidFill>
                <a:effectLst/>
                <a:uLnTx/>
                <a:uFillTx/>
                <a:latin typeface="Calibri" panose="020F0502020204030204"/>
                <a:ea typeface="+mn-ea"/>
                <a:cs typeface="+mn-cs"/>
              </a:rPr>
              <a:t>eveloped</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and designed to:</a:t>
            </a:r>
          </a:p>
          <a:p>
            <a:pPr marR="0" lvl="0" algn="l" defTabSz="914400" rtl="0" eaLnBrk="1" fontAlgn="auto" latinLnBrk="0" hangingPunct="1">
              <a:lnSpc>
                <a:spcPct val="100000"/>
              </a:lnSpc>
              <a:spcBef>
                <a:spcPts val="0"/>
              </a:spcBef>
              <a:spcAft>
                <a:spcPts val="0"/>
              </a:spcAft>
              <a:buClrTx/>
              <a:buSzTx/>
              <a:tabLst/>
              <a:defRPr/>
            </a:pPr>
            <a:r>
              <a:rPr lang="en-GB" sz="2800" dirty="0">
                <a:solidFill>
                  <a:prstClr val="black"/>
                </a:solidFill>
                <a:latin typeface="Calibri" panose="020F0502020204030204"/>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provide progressive development </a:t>
            </a:r>
            <a:r>
              <a:rPr kumimoji="0" lang="en-GB" sz="2800" b="0" i="0" u="none" strike="noStrike" kern="1200" cap="none" spc="0" normalizeH="0" baseline="0" noProof="0" dirty="0" err="1">
                <a:ln>
                  <a:noFill/>
                </a:ln>
                <a:solidFill>
                  <a:prstClr val="black"/>
                </a:solidFill>
                <a:effectLst/>
                <a:uLnTx/>
                <a:uFillTx/>
                <a:latin typeface="Calibri" panose="020F0502020204030204"/>
                <a:ea typeface="+mn-ea"/>
                <a:cs typeface="+mn-cs"/>
              </a:rPr>
              <a:t>opps</a:t>
            </a:r>
            <a:endParaRPr lang="en-GB" sz="28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-address key areas of underpinning knowledge</a:t>
            </a:r>
            <a:endParaRPr lang="en-GB" sz="28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-lead to opportunities for competence</a:t>
            </a:r>
          </a:p>
          <a:p>
            <a:pPr marR="0" lvl="0" algn="l" defTabSz="914400" rtl="0" eaLnBrk="1" fontAlgn="auto" latinLnBrk="0" hangingPunct="1">
              <a:lnSpc>
                <a:spcPct val="100000"/>
              </a:lnSpc>
              <a:spcBef>
                <a:spcPts val="0"/>
              </a:spcBef>
              <a:spcAft>
                <a:spcPts val="0"/>
              </a:spcAft>
              <a:buClrTx/>
              <a:buSzTx/>
              <a:tabLst/>
              <a:defRPr/>
            </a:pPr>
            <a:r>
              <a:rPr lang="en-GB" sz="2800" dirty="0">
                <a:solidFill>
                  <a:prstClr val="black"/>
                </a:solidFill>
                <a:latin typeface="Calibri" panose="020F0502020204030204"/>
              </a:rPr>
              <a:t>       </a:t>
            </a:r>
            <a:r>
              <a:rPr lang="en-GB" sz="2800" dirty="0" err="1">
                <a:solidFill>
                  <a:prstClr val="black"/>
                </a:solidFill>
                <a:latin typeface="Calibri" panose="020F0502020204030204"/>
              </a:rPr>
              <a:t>assessm</a:t>
            </a:r>
            <a:r>
              <a:rPr kumimoji="0" lang="en-GB" sz="2800" b="0" i="0" u="none" strike="noStrike" kern="1200" cap="none" spc="0" normalizeH="0" baseline="0" noProof="0" dirty="0" err="1">
                <a:ln>
                  <a:noFill/>
                </a:ln>
                <a:solidFill>
                  <a:prstClr val="black"/>
                </a:solidFill>
                <a:effectLst/>
                <a:uLnTx/>
                <a:uFillTx/>
                <a:latin typeface="Calibri" panose="020F0502020204030204"/>
                <a:ea typeface="+mn-ea"/>
                <a:cs typeface="+mn-cs"/>
              </a:rPr>
              <a:t>ent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in areas aligned to an enhanced </a:t>
            </a:r>
            <a:endParaRPr lang="en-GB" sz="28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social care practitioner role and context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prstClr val="black"/>
                </a:solidFill>
                <a:latin typeface="Calibri" panose="020F0502020204030204"/>
              </a:rPr>
              <a:t>Reviewed in July 2025</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GB" sz="2800"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B2E95213-21A0-40AA-A2AE-F61E99DAD64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1000"/>
                    </a14:imgEffect>
                  </a14:imgLayer>
                </a14:imgProps>
              </a:ext>
            </a:extLst>
          </a:blip>
          <a:stretch>
            <a:fillRect/>
          </a:stretch>
        </p:blipFill>
        <p:spPr>
          <a:xfrm>
            <a:off x="7935310" y="2102069"/>
            <a:ext cx="4120055" cy="2913556"/>
          </a:xfrm>
          <a:prstGeom prst="rect">
            <a:avLst/>
          </a:prstGeom>
        </p:spPr>
      </p:pic>
    </p:spTree>
    <p:extLst>
      <p:ext uri="{BB962C8B-B14F-4D97-AF65-F5344CB8AC3E}">
        <p14:creationId xmlns:p14="http://schemas.microsoft.com/office/powerpoint/2010/main" val="1742900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06E35D-36F0-4770-8D8F-AB79D207E89A}"/>
              </a:ext>
            </a:extLst>
          </p:cNvPr>
          <p:cNvSpPr txBox="1">
            <a:spLocks/>
          </p:cNvSpPr>
          <p:nvPr/>
        </p:nvSpPr>
        <p:spPr>
          <a:xfrm>
            <a:off x="601428" y="1548607"/>
            <a:ext cx="9555701" cy="50206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8CD76943-72AB-4410-B952-EBACAA8ADEEB}"/>
              </a:ext>
            </a:extLst>
          </p:cNvPr>
          <p:cNvSpPr>
            <a:spLocks noGrp="1"/>
          </p:cNvSpPr>
          <p:nvPr>
            <p:ph type="title"/>
          </p:nvPr>
        </p:nvSpPr>
        <p:spPr>
          <a:xfrm>
            <a:off x="601429" y="223044"/>
            <a:ext cx="10515600" cy="1325563"/>
          </a:xfrm>
        </p:spPr>
        <p:txBody>
          <a:bodyPr>
            <a:noAutofit/>
          </a:bodyPr>
          <a:lstStyle/>
          <a:p>
            <a:r>
              <a:rPr lang="en-GB" sz="3600" b="1" dirty="0">
                <a:solidFill>
                  <a:srgbClr val="002945"/>
                </a:solidFill>
                <a:latin typeface="Arial" panose="020B0604020202020204" pitchFamily="34" charset="0"/>
                <a:ea typeface="+mn-ea"/>
                <a:cs typeface="Arial" panose="020B0604020202020204" pitchFamily="34" charset="0"/>
              </a:rPr>
              <a:t>Qualification Review – Level 5</a:t>
            </a:r>
          </a:p>
        </p:txBody>
      </p:sp>
      <p:sp>
        <p:nvSpPr>
          <p:cNvPr id="2" name="TextBox 1">
            <a:extLst>
              <a:ext uri="{FF2B5EF4-FFF2-40B4-BE49-F238E27FC236}">
                <a16:creationId xmlns:a16="http://schemas.microsoft.com/office/drawing/2014/main" id="{847DA59F-3952-43D7-B416-68BB3DA617CA}"/>
              </a:ext>
            </a:extLst>
          </p:cNvPr>
          <p:cNvSpPr txBox="1"/>
          <p:nvPr/>
        </p:nvSpPr>
        <p:spPr>
          <a:xfrm>
            <a:off x="601427" y="1548607"/>
            <a:ext cx="824828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800" b="1" u="none" strike="noStrike" kern="1200" cap="none" spc="0" normalizeH="0" baseline="0" noProof="0" dirty="0">
                <a:ln>
                  <a:noFill/>
                </a:ln>
                <a:solidFill>
                  <a:srgbClr val="002945"/>
                </a:solidFill>
                <a:effectLst/>
                <a:uLnTx/>
                <a:uFillTx/>
                <a:latin typeface="Calibri" panose="020F0502020204030204"/>
                <a:ea typeface="+mn-ea"/>
                <a:cs typeface="+mn-cs"/>
              </a:rPr>
              <a:t>L</a:t>
            </a:r>
            <a:r>
              <a:rPr kumimoji="0" lang="en-GB" sz="2800" b="1" i="0" u="none" strike="noStrike" kern="1200" cap="none" spc="0" normalizeH="0" baseline="0" noProof="0" dirty="0">
                <a:ln>
                  <a:noFill/>
                </a:ln>
                <a:solidFill>
                  <a:srgbClr val="002945"/>
                </a:solidFill>
                <a:effectLst/>
                <a:uLnTx/>
                <a:uFillTx/>
                <a:latin typeface="Calibri" panose="020F0502020204030204"/>
                <a:ea typeface="+mn-ea"/>
                <a:cs typeface="+mn-cs"/>
              </a:rPr>
              <a:t>evel 4 Diplomas in </a:t>
            </a:r>
            <a:r>
              <a:rPr lang="en-GB" sz="2800" b="1" dirty="0">
                <a:solidFill>
                  <a:srgbClr val="002945"/>
                </a:solidFill>
                <a:latin typeface="Calibri" panose="020F0502020204030204"/>
              </a:rPr>
              <a:t>L&amp;M for</a:t>
            </a:r>
            <a:r>
              <a:rPr kumimoji="0" lang="en-GB" sz="2800" b="1" i="0" u="none" strike="noStrike" kern="1200" cap="none" spc="0" normalizeH="0" baseline="0" noProof="0" dirty="0">
                <a:ln>
                  <a:noFill/>
                </a:ln>
                <a:solidFill>
                  <a:srgbClr val="002945"/>
                </a:solidFill>
                <a:effectLst/>
                <a:uLnTx/>
                <a:uFillTx/>
                <a:latin typeface="Calibri" panose="020F0502020204030204"/>
                <a:ea typeface="+mn-ea"/>
                <a:cs typeface="+mn-cs"/>
              </a:rPr>
              <a:t> H&amp;SC (</a:t>
            </a:r>
            <a:r>
              <a:rPr lang="en-GB" sz="2800" b="1" dirty="0">
                <a:solidFill>
                  <a:srgbClr val="002945"/>
                </a:solidFill>
                <a:latin typeface="Calibri" panose="020F0502020204030204"/>
              </a:rPr>
              <a:t>Adult Management &amp; Adult Residential Management</a:t>
            </a:r>
            <a:r>
              <a:rPr kumimoji="0" lang="en-GB" sz="2800" b="1" i="0" u="none" strike="noStrike" kern="1200" cap="none" spc="0" normalizeH="0" baseline="0" noProof="0" dirty="0">
                <a:ln>
                  <a:noFill/>
                </a:ln>
                <a:solidFill>
                  <a:srgbClr val="002945"/>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prstClr val="black"/>
                </a:solidFill>
                <a:latin typeface="Calibri" panose="020F0502020204030204"/>
              </a:rPr>
              <a:t>Reviewed from September 2025</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prstClr val="black"/>
                </a:solidFill>
                <a:latin typeface="Calibri" panose="020F0502020204030204"/>
              </a:rPr>
              <a:t>Qualification specification to be completed in</a:t>
            </a:r>
          </a:p>
          <a:p>
            <a:pPr marR="0" lvl="0" algn="l" defTabSz="914400" rtl="0" eaLnBrk="1" fontAlgn="auto" latinLnBrk="0" hangingPunct="1">
              <a:lnSpc>
                <a:spcPct val="100000"/>
              </a:lnSpc>
              <a:spcBef>
                <a:spcPts val="0"/>
              </a:spcBef>
              <a:spcAft>
                <a:spcPts val="0"/>
              </a:spcAft>
              <a:buClrTx/>
              <a:buSzTx/>
              <a:tabLst/>
              <a:defRPr/>
            </a:pPr>
            <a:r>
              <a:rPr lang="en-GB" sz="2800" dirty="0">
                <a:solidFill>
                  <a:prstClr val="black"/>
                </a:solidFill>
                <a:latin typeface="Calibri" panose="020F0502020204030204"/>
              </a:rPr>
              <a:t>      early 2026</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GB" sz="2800"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B2E95213-21A0-40AA-A2AE-F61E99DAD64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1000"/>
                    </a14:imgEffect>
                  </a14:imgLayer>
                </a14:imgProps>
              </a:ext>
            </a:extLst>
          </a:blip>
          <a:stretch>
            <a:fillRect/>
          </a:stretch>
        </p:blipFill>
        <p:spPr>
          <a:xfrm>
            <a:off x="7935310" y="2102069"/>
            <a:ext cx="4120055" cy="2913556"/>
          </a:xfrm>
          <a:prstGeom prst="rect">
            <a:avLst/>
          </a:prstGeom>
        </p:spPr>
      </p:pic>
    </p:spTree>
    <p:extLst>
      <p:ext uri="{BB962C8B-B14F-4D97-AF65-F5344CB8AC3E}">
        <p14:creationId xmlns:p14="http://schemas.microsoft.com/office/powerpoint/2010/main" val="2129959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06E35D-36F0-4770-8D8F-AB79D207E89A}"/>
              </a:ext>
            </a:extLst>
          </p:cNvPr>
          <p:cNvSpPr txBox="1">
            <a:spLocks/>
          </p:cNvSpPr>
          <p:nvPr/>
        </p:nvSpPr>
        <p:spPr>
          <a:xfrm>
            <a:off x="601429" y="885826"/>
            <a:ext cx="9555701" cy="57190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A38ACE62-ED66-41EE-8D9D-2EC439C5E4D1}"/>
              </a:ext>
            </a:extLst>
          </p:cNvPr>
          <p:cNvSpPr>
            <a:spLocks noGrp="1"/>
          </p:cNvSpPr>
          <p:nvPr>
            <p:ph type="title"/>
          </p:nvPr>
        </p:nvSpPr>
        <p:spPr>
          <a:xfrm>
            <a:off x="838200" y="382040"/>
            <a:ext cx="10515600" cy="1325563"/>
          </a:xfrm>
        </p:spPr>
        <p:txBody>
          <a:bodyPr>
            <a:noAutofit/>
          </a:bodyPr>
          <a:lstStyle/>
          <a:p>
            <a:r>
              <a:rPr lang="en-GB" sz="5400" b="1" dirty="0">
                <a:solidFill>
                  <a:srgbClr val="002945"/>
                </a:solidFill>
                <a:latin typeface="Arial" panose="020B0604020202020204" pitchFamily="34" charset="0"/>
                <a:cs typeface="Arial" panose="020B0604020202020204" pitchFamily="34" charset="0"/>
              </a:rPr>
              <a:t>Next Steps</a:t>
            </a:r>
            <a:endParaRPr lang="en-GB" sz="5400" b="1" dirty="0">
              <a:solidFill>
                <a:srgbClr val="002945"/>
              </a:solidFill>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1F033682-9B70-4497-B787-999579C6DCB0}"/>
              </a:ext>
            </a:extLst>
          </p:cNvPr>
          <p:cNvSpPr>
            <a:spLocks noGrp="1"/>
          </p:cNvSpPr>
          <p:nvPr>
            <p:ph idx="1"/>
          </p:nvPr>
        </p:nvSpPr>
        <p:spPr>
          <a:xfrm>
            <a:off x="838200" y="1909598"/>
            <a:ext cx="7044559" cy="4062576"/>
          </a:xfrm>
        </p:spPr>
        <p:txBody>
          <a:bodyPr>
            <a:noAutofit/>
          </a:bodyPr>
          <a:lstStyle/>
          <a:p>
            <a:pPr>
              <a:lnSpc>
                <a:spcPct val="100000"/>
              </a:lnSpc>
              <a:spcAft>
                <a:spcPts val="800"/>
              </a:spcAft>
            </a:pPr>
            <a:r>
              <a:rPr lang="en-GB" dirty="0"/>
              <a:t>We are on course for all of the reviewed Diploma qualifications to be available for registration from September 2026</a:t>
            </a:r>
          </a:p>
          <a:p>
            <a:pPr>
              <a:lnSpc>
                <a:spcPct val="100000"/>
              </a:lnSpc>
              <a:spcAft>
                <a:spcPts val="800"/>
              </a:spcAft>
            </a:pPr>
            <a:r>
              <a:rPr lang="en-GB" dirty="0"/>
              <a:t>Consideration of development of Level 6 and Level 7 qualifications </a:t>
            </a:r>
          </a:p>
          <a:p>
            <a:pPr>
              <a:lnSpc>
                <a:spcPct val="100000"/>
              </a:lnSpc>
              <a:spcAft>
                <a:spcPts val="800"/>
              </a:spcAft>
            </a:pPr>
            <a:r>
              <a:rPr lang="en-GB" dirty="0"/>
              <a:t>Scoping work re Social Services Practitioner’s</a:t>
            </a:r>
          </a:p>
          <a:p>
            <a:pPr marL="0" indent="0">
              <a:lnSpc>
                <a:spcPct val="100000"/>
              </a:lnSpc>
              <a:spcAft>
                <a:spcPts val="800"/>
              </a:spcAft>
              <a:buNone/>
            </a:pPr>
            <a:r>
              <a:rPr lang="en-GB" dirty="0"/>
              <a:t>   Award-March 2026</a:t>
            </a:r>
          </a:p>
          <a:p>
            <a:pPr marL="0" indent="0">
              <a:lnSpc>
                <a:spcPct val="100000"/>
              </a:lnSpc>
              <a:spcAft>
                <a:spcPts val="800"/>
              </a:spcAft>
              <a:buNone/>
            </a:pPr>
            <a:r>
              <a:rPr lang="en-GB" dirty="0"/>
              <a:t>          </a:t>
            </a:r>
          </a:p>
        </p:txBody>
      </p:sp>
      <p:pic>
        <p:nvPicPr>
          <p:cNvPr id="5" name="Picture 4">
            <a:extLst>
              <a:ext uri="{FF2B5EF4-FFF2-40B4-BE49-F238E27FC236}">
                <a16:creationId xmlns:a16="http://schemas.microsoft.com/office/drawing/2014/main" id="{B1F82BBC-5E6F-4E28-A026-FDEC936D802D}"/>
              </a:ext>
            </a:extLst>
          </p:cNvPr>
          <p:cNvPicPr>
            <a:picLocks noChangeAspect="1"/>
          </p:cNvPicPr>
          <p:nvPr/>
        </p:nvPicPr>
        <p:blipFill rotWithShape="1">
          <a:blip r:embed="rId3"/>
          <a:srcRect t="12908"/>
          <a:stretch/>
        </p:blipFill>
        <p:spPr>
          <a:xfrm>
            <a:off x="7619999" y="2763480"/>
            <a:ext cx="4402241" cy="2354811"/>
          </a:xfrm>
          <a:prstGeom prst="rect">
            <a:avLst/>
          </a:prstGeom>
        </p:spPr>
      </p:pic>
    </p:spTree>
    <p:extLst>
      <p:ext uri="{BB962C8B-B14F-4D97-AF65-F5344CB8AC3E}">
        <p14:creationId xmlns:p14="http://schemas.microsoft.com/office/powerpoint/2010/main" val="3084917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D82C-0CCE-4027-9FAE-7EE54B3EB183}"/>
              </a:ext>
            </a:extLst>
          </p:cNvPr>
          <p:cNvSpPr>
            <a:spLocks noGrp="1"/>
          </p:cNvSpPr>
          <p:nvPr>
            <p:ph type="ctrTitle"/>
          </p:nvPr>
        </p:nvSpPr>
        <p:spPr>
          <a:xfrm>
            <a:off x="914400" y="1168924"/>
            <a:ext cx="7560296" cy="5486400"/>
          </a:xfrm>
        </p:spPr>
        <p:txBody>
          <a:bodyPr>
            <a:normAutofit fontScale="90000"/>
          </a:bodyPr>
          <a:lstStyle/>
          <a:p>
            <a:pPr algn="l"/>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br>
              <a:rPr lang="en-GB" b="1" dirty="0">
                <a:solidFill>
                  <a:srgbClr val="002945"/>
                </a:solidFill>
                <a:latin typeface="Arial" panose="020B0604020202020204" pitchFamily="34" charset="0"/>
                <a:cs typeface="Arial" panose="020B0604020202020204" pitchFamily="34" charset="0"/>
              </a:rPr>
            </a:br>
            <a:endParaRPr lang="en-GB" b="1" dirty="0">
              <a:solidFill>
                <a:srgbClr val="002945"/>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7C67195-4EC7-4376-A45D-B22EBE7F2383}"/>
              </a:ext>
            </a:extLst>
          </p:cNvPr>
          <p:cNvSpPr txBox="1"/>
          <p:nvPr/>
        </p:nvSpPr>
        <p:spPr>
          <a:xfrm>
            <a:off x="514434" y="695614"/>
            <a:ext cx="8360228" cy="446276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National Occupational Standards (NOS) Review 2025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0139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06E35D-36F0-4770-8D8F-AB79D207E89A}"/>
              </a:ext>
            </a:extLst>
          </p:cNvPr>
          <p:cNvSpPr txBox="1">
            <a:spLocks/>
          </p:cNvSpPr>
          <p:nvPr/>
        </p:nvSpPr>
        <p:spPr>
          <a:xfrm>
            <a:off x="601429" y="885826"/>
            <a:ext cx="9555701" cy="57190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A38ACE62-ED66-41EE-8D9D-2EC439C5E4D1}"/>
              </a:ext>
            </a:extLst>
          </p:cNvPr>
          <p:cNvSpPr>
            <a:spLocks noGrp="1"/>
          </p:cNvSpPr>
          <p:nvPr>
            <p:ph type="title"/>
          </p:nvPr>
        </p:nvSpPr>
        <p:spPr/>
        <p:txBody>
          <a:bodyPr>
            <a:noAutofit/>
          </a:bodyPr>
          <a:lstStyle/>
          <a:p>
            <a:r>
              <a:rPr lang="en-GB" sz="3600" b="1" dirty="0">
                <a:solidFill>
                  <a:srgbClr val="002060"/>
                </a:solidFill>
                <a:latin typeface="Arial" panose="020B0604020202020204" pitchFamily="34" charset="0"/>
                <a:ea typeface="+mn-ea"/>
                <a:cs typeface="Arial" panose="020B0604020202020204" pitchFamily="34" charset="0"/>
              </a:rPr>
              <a:t>What are </a:t>
            </a:r>
            <a:r>
              <a:rPr lang="en-GB" sz="3600" b="1" dirty="0">
                <a:solidFill>
                  <a:srgbClr val="002945"/>
                </a:solidFill>
                <a:latin typeface="Arial" panose="020B0604020202020204" pitchFamily="34" charset="0"/>
                <a:ea typeface="+mn-ea"/>
                <a:cs typeface="Arial" panose="020B0604020202020204" pitchFamily="34" charset="0"/>
              </a:rPr>
              <a:t>National</a:t>
            </a:r>
            <a:r>
              <a:rPr lang="en-GB" sz="3600" b="1" dirty="0">
                <a:solidFill>
                  <a:srgbClr val="002060"/>
                </a:solidFill>
                <a:latin typeface="Arial" panose="020B0604020202020204" pitchFamily="34" charset="0"/>
                <a:ea typeface="+mn-ea"/>
                <a:cs typeface="Arial" panose="020B0604020202020204" pitchFamily="34" charset="0"/>
              </a:rPr>
              <a:t> Occupational Standards?</a:t>
            </a:r>
          </a:p>
        </p:txBody>
      </p:sp>
      <p:sp>
        <p:nvSpPr>
          <p:cNvPr id="4" name="Content Placeholder 3">
            <a:extLst>
              <a:ext uri="{FF2B5EF4-FFF2-40B4-BE49-F238E27FC236}">
                <a16:creationId xmlns:a16="http://schemas.microsoft.com/office/drawing/2014/main" id="{1F033682-9B70-4497-B787-999579C6DCB0}"/>
              </a:ext>
            </a:extLst>
          </p:cNvPr>
          <p:cNvSpPr>
            <a:spLocks noGrp="1"/>
          </p:cNvSpPr>
          <p:nvPr>
            <p:ph idx="1"/>
          </p:nvPr>
        </p:nvSpPr>
        <p:spPr>
          <a:xfrm>
            <a:off x="838200" y="1690688"/>
            <a:ext cx="10007009" cy="4632744"/>
          </a:xfrm>
        </p:spPr>
        <p:txBody>
          <a:bodyPr>
            <a:normAutofit/>
          </a:bodyPr>
          <a:lstStyle/>
          <a:p>
            <a:r>
              <a:rPr lang="en-GB" dirty="0">
                <a:solidFill>
                  <a:srgbClr val="002945"/>
                </a:solidFill>
              </a:rPr>
              <a:t>NOS are </a:t>
            </a:r>
            <a:r>
              <a:rPr lang="en-GB" b="1" dirty="0">
                <a:solidFill>
                  <a:srgbClr val="002945"/>
                </a:solidFill>
              </a:rPr>
              <a:t>benchmarks of good practice</a:t>
            </a:r>
            <a:endParaRPr lang="en-GB" dirty="0">
              <a:solidFill>
                <a:srgbClr val="002945"/>
              </a:solidFill>
            </a:endParaRPr>
          </a:p>
          <a:p>
            <a:pPr marL="0" indent="0">
              <a:buNone/>
            </a:pPr>
            <a:endParaRPr lang="en-US" dirty="0">
              <a:solidFill>
                <a:srgbClr val="002945"/>
              </a:solidFill>
            </a:endParaRPr>
          </a:p>
          <a:p>
            <a:r>
              <a:rPr lang="en-GB" dirty="0">
                <a:solidFill>
                  <a:srgbClr val="002945"/>
                </a:solidFill>
              </a:rPr>
              <a:t>They describe what employees in any occupation:</a:t>
            </a:r>
            <a:endParaRPr lang="en-US" dirty="0">
              <a:solidFill>
                <a:srgbClr val="002945"/>
              </a:solidFill>
            </a:endParaRPr>
          </a:p>
          <a:p>
            <a:pPr marL="1257300" lvl="2" indent="-342900"/>
            <a:r>
              <a:rPr lang="en-GB" sz="2600" dirty="0">
                <a:solidFill>
                  <a:srgbClr val="002945"/>
                </a:solidFill>
              </a:rPr>
              <a:t>should be </a:t>
            </a:r>
            <a:r>
              <a:rPr lang="en-GB" sz="2600" b="1" dirty="0">
                <a:solidFill>
                  <a:srgbClr val="002945"/>
                </a:solidFill>
              </a:rPr>
              <a:t>able</a:t>
            </a:r>
            <a:r>
              <a:rPr lang="en-GB" sz="2600" dirty="0">
                <a:solidFill>
                  <a:srgbClr val="002945"/>
                </a:solidFill>
              </a:rPr>
              <a:t> to do </a:t>
            </a:r>
            <a:endParaRPr lang="en-US" sz="2600" dirty="0">
              <a:solidFill>
                <a:srgbClr val="002945"/>
              </a:solidFill>
            </a:endParaRPr>
          </a:p>
          <a:p>
            <a:pPr marL="1257300" lvl="2" indent="-342900"/>
            <a:r>
              <a:rPr lang="en-GB" sz="2600" dirty="0">
                <a:solidFill>
                  <a:srgbClr val="002945"/>
                </a:solidFill>
              </a:rPr>
              <a:t>the </a:t>
            </a:r>
            <a:r>
              <a:rPr lang="en-GB" sz="2600" b="1" dirty="0">
                <a:solidFill>
                  <a:srgbClr val="002945"/>
                </a:solidFill>
              </a:rPr>
              <a:t>standard</a:t>
            </a:r>
            <a:r>
              <a:rPr lang="en-GB" sz="2600" dirty="0">
                <a:solidFill>
                  <a:srgbClr val="002945"/>
                </a:solidFill>
              </a:rPr>
              <a:t> they should achieve in practice </a:t>
            </a:r>
            <a:endParaRPr lang="en-US" sz="2600" dirty="0">
              <a:solidFill>
                <a:srgbClr val="002945"/>
              </a:solidFill>
            </a:endParaRPr>
          </a:p>
          <a:p>
            <a:pPr marL="1257300" lvl="2" indent="-342900"/>
            <a:r>
              <a:rPr lang="en-GB" sz="2600" dirty="0">
                <a:solidFill>
                  <a:srgbClr val="002945"/>
                </a:solidFill>
              </a:rPr>
              <a:t>the </a:t>
            </a:r>
            <a:r>
              <a:rPr lang="en-GB" sz="2600" b="1" dirty="0">
                <a:solidFill>
                  <a:srgbClr val="002945"/>
                </a:solidFill>
              </a:rPr>
              <a:t>knowledge and understanding</a:t>
            </a:r>
            <a:r>
              <a:rPr lang="en-GB" sz="2600" dirty="0">
                <a:solidFill>
                  <a:srgbClr val="002945"/>
                </a:solidFill>
              </a:rPr>
              <a:t> they need to do their job, safely and effectively</a:t>
            </a:r>
          </a:p>
          <a:p>
            <a:pPr marL="914400" lvl="2" indent="0">
              <a:buNone/>
            </a:pPr>
            <a:endParaRPr lang="en-GB" dirty="0">
              <a:solidFill>
                <a:srgbClr val="002945"/>
              </a:solidFill>
            </a:endParaRPr>
          </a:p>
          <a:p>
            <a:pPr>
              <a:lnSpc>
                <a:spcPct val="110000"/>
              </a:lnSpc>
              <a:defRPr/>
            </a:pPr>
            <a:r>
              <a:rPr lang="en-GB" dirty="0">
                <a:solidFill>
                  <a:srgbClr val="002945"/>
                </a:solidFill>
              </a:rPr>
              <a:t>NOS form the basis of qualifications and training programmes required to work in the social care sector. </a:t>
            </a:r>
          </a:p>
        </p:txBody>
      </p:sp>
      <p:pic>
        <p:nvPicPr>
          <p:cNvPr id="5" name="Picture 4">
            <a:extLst>
              <a:ext uri="{FF2B5EF4-FFF2-40B4-BE49-F238E27FC236}">
                <a16:creationId xmlns:a16="http://schemas.microsoft.com/office/drawing/2014/main" id="{F2E5FC9F-94E9-4938-8276-6A1113432190}"/>
              </a:ext>
            </a:extLst>
          </p:cNvPr>
          <p:cNvPicPr>
            <a:picLocks noChangeAspect="1"/>
          </p:cNvPicPr>
          <p:nvPr/>
        </p:nvPicPr>
        <p:blipFill rotWithShape="1">
          <a:blip r:embed="rId3"/>
          <a:srcRect l="7137" t="6545" r="7677" b="7882"/>
          <a:stretch/>
        </p:blipFill>
        <p:spPr>
          <a:xfrm>
            <a:off x="9602319" y="5677500"/>
            <a:ext cx="2589681" cy="1180500"/>
          </a:xfrm>
          <a:prstGeom prst="rect">
            <a:avLst/>
          </a:prstGeom>
        </p:spPr>
      </p:pic>
    </p:spTree>
    <p:extLst>
      <p:ext uri="{BB962C8B-B14F-4D97-AF65-F5344CB8AC3E}">
        <p14:creationId xmlns:p14="http://schemas.microsoft.com/office/powerpoint/2010/main" val="2456663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06E35D-36F0-4770-8D8F-AB79D207E89A}"/>
              </a:ext>
            </a:extLst>
          </p:cNvPr>
          <p:cNvSpPr txBox="1">
            <a:spLocks/>
          </p:cNvSpPr>
          <p:nvPr/>
        </p:nvSpPr>
        <p:spPr>
          <a:xfrm>
            <a:off x="601429" y="885826"/>
            <a:ext cx="9555701" cy="57190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A38ACE62-ED66-41EE-8D9D-2EC439C5E4D1}"/>
              </a:ext>
            </a:extLst>
          </p:cNvPr>
          <p:cNvSpPr>
            <a:spLocks noGrp="1"/>
          </p:cNvSpPr>
          <p:nvPr>
            <p:ph type="title"/>
          </p:nvPr>
        </p:nvSpPr>
        <p:spPr/>
        <p:txBody>
          <a:bodyPr>
            <a:noAutofit/>
          </a:bodyPr>
          <a:lstStyle/>
          <a:p>
            <a:r>
              <a:rPr lang="en-GB" sz="5400" b="1" dirty="0">
                <a:solidFill>
                  <a:srgbClr val="002945"/>
                </a:solidFill>
                <a:latin typeface="Arial" panose="020B0604020202020204" pitchFamily="34" charset="0"/>
                <a:cs typeface="Arial" panose="020B0604020202020204" pitchFamily="34" charset="0"/>
              </a:rPr>
              <a:t>Aims of the NOS Review</a:t>
            </a:r>
            <a:endParaRPr lang="en-GB" sz="5400" b="1" dirty="0">
              <a:solidFill>
                <a:srgbClr val="002945"/>
              </a:solidFill>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1F033682-9B70-4497-B787-999579C6DCB0}"/>
              </a:ext>
            </a:extLst>
          </p:cNvPr>
          <p:cNvSpPr>
            <a:spLocks noGrp="1"/>
          </p:cNvSpPr>
          <p:nvPr>
            <p:ph idx="1"/>
          </p:nvPr>
        </p:nvSpPr>
        <p:spPr>
          <a:xfrm>
            <a:off x="838200" y="1436398"/>
            <a:ext cx="10515600" cy="5056478"/>
          </a:xfrm>
        </p:spPr>
        <p:txBody>
          <a:bodyPr>
            <a:noAutofit/>
          </a:bodyPr>
          <a:lstStyle/>
          <a:p>
            <a:pPr marL="0" indent="0">
              <a:buNone/>
              <a:defRPr/>
            </a:pPr>
            <a:r>
              <a:rPr lang="en-GB" b="1" dirty="0">
                <a:solidFill>
                  <a:srgbClr val="002945"/>
                </a:solidFill>
              </a:rPr>
              <a:t>To ensure:</a:t>
            </a:r>
          </a:p>
          <a:p>
            <a:pPr>
              <a:defRPr/>
            </a:pPr>
            <a:r>
              <a:rPr lang="en-GB" dirty="0">
                <a:solidFill>
                  <a:srgbClr val="002945"/>
                </a:solidFill>
              </a:rPr>
              <a:t>   All </a:t>
            </a:r>
            <a:r>
              <a:rPr lang="en-GB" b="1" dirty="0">
                <a:solidFill>
                  <a:srgbClr val="002945"/>
                </a:solidFill>
              </a:rPr>
              <a:t>212 NOS </a:t>
            </a:r>
            <a:r>
              <a:rPr lang="en-GB" dirty="0">
                <a:solidFill>
                  <a:srgbClr val="002945"/>
                </a:solidFill>
              </a:rPr>
              <a:t>(150 H&amp;SC and 62 CCLD) are reviewed.</a:t>
            </a:r>
          </a:p>
          <a:p>
            <a:pPr marL="457200" indent="-457200">
              <a:lnSpc>
                <a:spcPct val="100000"/>
              </a:lnSpc>
              <a:defRPr/>
            </a:pPr>
            <a:r>
              <a:rPr lang="en-GB" dirty="0">
                <a:solidFill>
                  <a:srgbClr val="002945"/>
                </a:solidFill>
              </a:rPr>
              <a:t>The NOS are </a:t>
            </a:r>
            <a:r>
              <a:rPr lang="en-GB" b="1" dirty="0">
                <a:solidFill>
                  <a:srgbClr val="002945"/>
                </a:solidFill>
              </a:rPr>
              <a:t>current</a:t>
            </a:r>
            <a:r>
              <a:rPr lang="en-GB" dirty="0">
                <a:solidFill>
                  <a:srgbClr val="002945"/>
                </a:solidFill>
              </a:rPr>
              <a:t>, reflect </a:t>
            </a:r>
            <a:r>
              <a:rPr lang="en-GB" b="1" dirty="0">
                <a:solidFill>
                  <a:srgbClr val="002945"/>
                </a:solidFill>
              </a:rPr>
              <a:t>sector needs</a:t>
            </a:r>
            <a:r>
              <a:rPr lang="en-GB" dirty="0">
                <a:solidFill>
                  <a:srgbClr val="002945"/>
                </a:solidFill>
              </a:rPr>
              <a:t>, support </a:t>
            </a:r>
            <a:r>
              <a:rPr lang="en-GB" b="1" dirty="0">
                <a:solidFill>
                  <a:srgbClr val="002945"/>
                </a:solidFill>
              </a:rPr>
              <a:t>effective best practice </a:t>
            </a:r>
            <a:r>
              <a:rPr lang="en-GB" dirty="0">
                <a:solidFill>
                  <a:srgbClr val="002945"/>
                </a:solidFill>
              </a:rPr>
              <a:t>and embed </a:t>
            </a:r>
            <a:r>
              <a:rPr lang="en-GB" b="1" dirty="0">
                <a:solidFill>
                  <a:srgbClr val="002945"/>
                </a:solidFill>
              </a:rPr>
              <a:t>government priorities </a:t>
            </a:r>
            <a:r>
              <a:rPr lang="en-GB" dirty="0">
                <a:solidFill>
                  <a:srgbClr val="002945"/>
                </a:solidFill>
              </a:rPr>
              <a:t>into occupational competence.</a:t>
            </a:r>
          </a:p>
          <a:p>
            <a:pPr marL="457200" indent="-457200">
              <a:lnSpc>
                <a:spcPct val="100000"/>
              </a:lnSpc>
              <a:defRPr/>
            </a:pPr>
            <a:r>
              <a:rPr lang="en-GB" b="1" dirty="0">
                <a:solidFill>
                  <a:srgbClr val="002945"/>
                </a:solidFill>
              </a:rPr>
              <a:t>Gaps</a:t>
            </a:r>
            <a:r>
              <a:rPr lang="en-GB" dirty="0">
                <a:solidFill>
                  <a:srgbClr val="002945"/>
                </a:solidFill>
              </a:rPr>
              <a:t> in the NOS are identified and addressed.</a:t>
            </a:r>
          </a:p>
          <a:p>
            <a:pPr marL="457200" indent="-457200">
              <a:lnSpc>
                <a:spcPct val="100000"/>
              </a:lnSpc>
              <a:defRPr/>
            </a:pPr>
            <a:r>
              <a:rPr lang="en-GB" dirty="0">
                <a:solidFill>
                  <a:srgbClr val="002945"/>
                </a:solidFill>
              </a:rPr>
              <a:t>The </a:t>
            </a:r>
            <a:r>
              <a:rPr lang="en-GB" b="1" dirty="0">
                <a:solidFill>
                  <a:srgbClr val="002945"/>
                </a:solidFill>
              </a:rPr>
              <a:t>language is appropriate and relevant </a:t>
            </a:r>
            <a:r>
              <a:rPr lang="en-GB" dirty="0">
                <a:solidFill>
                  <a:srgbClr val="002945"/>
                </a:solidFill>
              </a:rPr>
              <a:t>to the practitioner’s role.</a:t>
            </a:r>
          </a:p>
          <a:p>
            <a:pPr marL="457200" indent="-457200">
              <a:lnSpc>
                <a:spcPct val="100000"/>
              </a:lnSpc>
              <a:defRPr/>
            </a:pPr>
            <a:r>
              <a:rPr lang="en-GB" dirty="0">
                <a:solidFill>
                  <a:srgbClr val="002945"/>
                </a:solidFill>
              </a:rPr>
              <a:t>A </a:t>
            </a:r>
            <a:r>
              <a:rPr lang="en-GB" b="1" dirty="0">
                <a:solidFill>
                  <a:srgbClr val="002945"/>
                </a:solidFill>
              </a:rPr>
              <a:t>reduction in duplication </a:t>
            </a:r>
            <a:r>
              <a:rPr lang="en-GB" dirty="0">
                <a:solidFill>
                  <a:srgbClr val="002945"/>
                </a:solidFill>
              </a:rPr>
              <a:t>across individual and the                </a:t>
            </a:r>
            <a:r>
              <a:rPr lang="en-GB" dirty="0" err="1">
                <a:solidFill>
                  <a:srgbClr val="002945"/>
                </a:solidFill>
              </a:rPr>
              <a:t>su</a:t>
            </a:r>
            <a:r>
              <a:rPr lang="en-GB" dirty="0">
                <a:solidFill>
                  <a:srgbClr val="002945"/>
                </a:solidFill>
              </a:rPr>
              <a:t>         suites of NOS.</a:t>
            </a:r>
          </a:p>
          <a:p>
            <a:pPr marL="457200" indent="-457200">
              <a:lnSpc>
                <a:spcPct val="100000"/>
              </a:lnSpc>
              <a:defRPr/>
            </a:pPr>
            <a:r>
              <a:rPr lang="en-GB" dirty="0">
                <a:solidFill>
                  <a:srgbClr val="002945"/>
                </a:solidFill>
              </a:rPr>
              <a:t>Are </a:t>
            </a:r>
            <a:r>
              <a:rPr lang="en-GB" b="1" dirty="0">
                <a:solidFill>
                  <a:srgbClr val="002945"/>
                </a:solidFill>
              </a:rPr>
              <a:t>fit for purpose </a:t>
            </a:r>
            <a:r>
              <a:rPr lang="en-GB" dirty="0">
                <a:solidFill>
                  <a:srgbClr val="002945"/>
                </a:solidFill>
              </a:rPr>
              <a:t>and </a:t>
            </a:r>
            <a:r>
              <a:rPr lang="en-GB" b="1" dirty="0">
                <a:solidFill>
                  <a:srgbClr val="002945"/>
                </a:solidFill>
              </a:rPr>
              <a:t>fit for the future</a:t>
            </a:r>
          </a:p>
        </p:txBody>
      </p:sp>
      <p:pic>
        <p:nvPicPr>
          <p:cNvPr id="5" name="Picture 4">
            <a:extLst>
              <a:ext uri="{FF2B5EF4-FFF2-40B4-BE49-F238E27FC236}">
                <a16:creationId xmlns:a16="http://schemas.microsoft.com/office/drawing/2014/main" id="{DA96640A-8746-469D-8249-0AA591A1EC6A}"/>
              </a:ext>
            </a:extLst>
          </p:cNvPr>
          <p:cNvPicPr>
            <a:picLocks noChangeAspect="1"/>
          </p:cNvPicPr>
          <p:nvPr/>
        </p:nvPicPr>
        <p:blipFill>
          <a:blip r:embed="rId3"/>
          <a:stretch>
            <a:fillRect/>
          </a:stretch>
        </p:blipFill>
        <p:spPr>
          <a:xfrm>
            <a:off x="9942785" y="5171090"/>
            <a:ext cx="2064949" cy="1548688"/>
          </a:xfrm>
          <a:prstGeom prst="rect">
            <a:avLst/>
          </a:prstGeom>
        </p:spPr>
      </p:pic>
    </p:spTree>
    <p:extLst>
      <p:ext uri="{BB962C8B-B14F-4D97-AF65-F5344CB8AC3E}">
        <p14:creationId xmlns:p14="http://schemas.microsoft.com/office/powerpoint/2010/main" val="1163991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5AD8F26-54A2-C04C-066F-0725DA166B71}"/>
              </a:ext>
            </a:extLst>
          </p:cNvPr>
          <p:cNvSpPr>
            <a:spLocks noGrp="1"/>
          </p:cNvSpPr>
          <p:nvPr>
            <p:ph type="ctrTitle"/>
          </p:nvPr>
        </p:nvSpPr>
        <p:spPr>
          <a:xfrm>
            <a:off x="640080" y="320040"/>
            <a:ext cx="6692827" cy="3892669"/>
          </a:xfrm>
        </p:spPr>
        <p:txBody>
          <a:bodyPr>
            <a:normAutofit/>
          </a:bodyPr>
          <a:lstStyle/>
          <a:p>
            <a:pPr algn="l"/>
            <a:r>
              <a:rPr lang="en-US" sz="6600"/>
              <a:t>The Social Care Workforce Strategy 2025-2035</a:t>
            </a:r>
            <a:endParaRPr lang="en-GB" sz="6600"/>
          </a:p>
        </p:txBody>
      </p:sp>
      <p:sp>
        <p:nvSpPr>
          <p:cNvPr id="3" name="Subtitle 2">
            <a:extLst>
              <a:ext uri="{FF2B5EF4-FFF2-40B4-BE49-F238E27FC236}">
                <a16:creationId xmlns:a16="http://schemas.microsoft.com/office/drawing/2014/main" id="{9AF51DB9-0A6A-EEDB-138C-286564837757}"/>
              </a:ext>
            </a:extLst>
          </p:cNvPr>
          <p:cNvSpPr>
            <a:spLocks noGrp="1"/>
          </p:cNvSpPr>
          <p:nvPr>
            <p:ph type="subTitle" idx="1"/>
          </p:nvPr>
        </p:nvSpPr>
        <p:spPr>
          <a:xfrm>
            <a:off x="640080" y="4631161"/>
            <a:ext cx="6692827" cy="1569486"/>
          </a:xfrm>
        </p:spPr>
        <p:txBody>
          <a:bodyPr>
            <a:normAutofit/>
          </a:bodyPr>
          <a:lstStyle/>
          <a:p>
            <a:pPr algn="l"/>
            <a:endParaRPr lang="en-GB" dirty="0"/>
          </a:p>
        </p:txBody>
      </p:sp>
      <p:sp>
        <p:nvSpPr>
          <p:cNvPr id="2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ue and white hexagon with people and text">
            <a:extLst>
              <a:ext uri="{FF2B5EF4-FFF2-40B4-BE49-F238E27FC236}">
                <a16:creationId xmlns:a16="http://schemas.microsoft.com/office/drawing/2014/main" id="{A3AB40E5-D1DD-2DF4-018A-D2C87361122F}"/>
              </a:ext>
            </a:extLst>
          </p:cNvPr>
          <p:cNvPicPr>
            <a:picLocks noChangeAspect="1"/>
          </p:cNvPicPr>
          <p:nvPr/>
        </p:nvPicPr>
        <p:blipFill>
          <a:blip r:embed="rId3">
            <a:extLst>
              <a:ext uri="{28A0092B-C50C-407E-A947-70E740481C1C}">
                <a14:useLocalDpi xmlns:a14="http://schemas.microsoft.com/office/drawing/2010/main" val="0"/>
              </a:ext>
            </a:extLst>
          </a:blip>
          <a:srcRect b="2823"/>
          <a:stretch>
            <a:fillRect/>
          </a:stretch>
        </p:blipFill>
        <p:spPr>
          <a:xfrm>
            <a:off x="7781544" y="503709"/>
            <a:ext cx="4087368" cy="5614107"/>
          </a:xfrm>
          <a:prstGeom prst="rect">
            <a:avLst/>
          </a:prstGeom>
        </p:spPr>
      </p:pic>
    </p:spTree>
    <p:extLst>
      <p:ext uri="{BB962C8B-B14F-4D97-AF65-F5344CB8AC3E}">
        <p14:creationId xmlns:p14="http://schemas.microsoft.com/office/powerpoint/2010/main" val="3986731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06E35D-36F0-4770-8D8F-AB79D207E89A}"/>
              </a:ext>
            </a:extLst>
          </p:cNvPr>
          <p:cNvSpPr txBox="1">
            <a:spLocks/>
          </p:cNvSpPr>
          <p:nvPr/>
        </p:nvSpPr>
        <p:spPr>
          <a:xfrm>
            <a:off x="601429" y="885826"/>
            <a:ext cx="9555701" cy="57190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A38ACE62-ED66-41EE-8D9D-2EC439C5E4D1}"/>
              </a:ext>
            </a:extLst>
          </p:cNvPr>
          <p:cNvSpPr>
            <a:spLocks noGrp="1"/>
          </p:cNvSpPr>
          <p:nvPr>
            <p:ph type="title"/>
          </p:nvPr>
        </p:nvSpPr>
        <p:spPr/>
        <p:txBody>
          <a:bodyPr>
            <a:noAutofit/>
          </a:bodyPr>
          <a:lstStyle/>
          <a:p>
            <a:r>
              <a:rPr lang="en-GB" sz="5400" b="1" dirty="0">
                <a:solidFill>
                  <a:srgbClr val="002945"/>
                </a:solidFill>
                <a:latin typeface="Arial" panose="020B0604020202020204" pitchFamily="34" charset="0"/>
                <a:cs typeface="Arial" panose="020B0604020202020204" pitchFamily="34" charset="0"/>
              </a:rPr>
              <a:t>So far….</a:t>
            </a:r>
          </a:p>
        </p:txBody>
      </p:sp>
      <p:sp>
        <p:nvSpPr>
          <p:cNvPr id="4" name="Content Placeholder 3">
            <a:extLst>
              <a:ext uri="{FF2B5EF4-FFF2-40B4-BE49-F238E27FC236}">
                <a16:creationId xmlns:a16="http://schemas.microsoft.com/office/drawing/2014/main" id="{1F033682-9B70-4497-B787-999579C6DCB0}"/>
              </a:ext>
            </a:extLst>
          </p:cNvPr>
          <p:cNvSpPr>
            <a:spLocks noGrp="1"/>
          </p:cNvSpPr>
          <p:nvPr>
            <p:ph idx="1"/>
          </p:nvPr>
        </p:nvSpPr>
        <p:spPr>
          <a:xfrm>
            <a:off x="838200" y="1921460"/>
            <a:ext cx="10515600" cy="4281486"/>
          </a:xfrm>
        </p:spPr>
        <p:txBody>
          <a:bodyPr>
            <a:normAutofit/>
          </a:bodyPr>
          <a:lstStyle/>
          <a:p>
            <a:pPr marL="457200" indent="-457200">
              <a:lnSpc>
                <a:spcPct val="110000"/>
              </a:lnSpc>
              <a:defRPr/>
            </a:pPr>
            <a:r>
              <a:rPr lang="en-GB" dirty="0">
                <a:solidFill>
                  <a:srgbClr val="002945"/>
                </a:solidFill>
              </a:rPr>
              <a:t>147 NOS have been reviewed</a:t>
            </a:r>
          </a:p>
          <a:p>
            <a:pPr marL="457200" indent="-457200">
              <a:lnSpc>
                <a:spcPct val="110000"/>
              </a:lnSpc>
              <a:defRPr/>
            </a:pPr>
            <a:r>
              <a:rPr lang="en-GB" dirty="0">
                <a:solidFill>
                  <a:srgbClr val="002945"/>
                </a:solidFill>
              </a:rPr>
              <a:t>National consultation took place 04 August-19 Sept</a:t>
            </a:r>
          </a:p>
          <a:p>
            <a:pPr marL="457200" indent="-457200">
              <a:lnSpc>
                <a:spcPct val="110000"/>
              </a:lnSpc>
              <a:defRPr/>
            </a:pPr>
            <a:r>
              <a:rPr lang="en-GB" dirty="0">
                <a:solidFill>
                  <a:srgbClr val="002945"/>
                </a:solidFill>
              </a:rPr>
              <a:t>UK partners reviewed survey analysis and made</a:t>
            </a:r>
          </a:p>
          <a:p>
            <a:pPr marL="0" indent="0">
              <a:lnSpc>
                <a:spcPct val="110000"/>
              </a:lnSpc>
              <a:buNone/>
              <a:defRPr/>
            </a:pPr>
            <a:r>
              <a:rPr lang="en-GB" dirty="0">
                <a:solidFill>
                  <a:srgbClr val="002945"/>
                </a:solidFill>
              </a:rPr>
              <a:t>      final decisions on changes</a:t>
            </a:r>
          </a:p>
          <a:p>
            <a:pPr>
              <a:lnSpc>
                <a:spcPct val="110000"/>
              </a:lnSpc>
              <a:defRPr/>
            </a:pPr>
            <a:r>
              <a:rPr lang="en-GB" dirty="0">
                <a:solidFill>
                  <a:srgbClr val="002945"/>
                </a:solidFill>
              </a:rPr>
              <a:t>   Release in 2026 </a:t>
            </a:r>
          </a:p>
        </p:txBody>
      </p:sp>
      <p:pic>
        <p:nvPicPr>
          <p:cNvPr id="5" name="Picture 4">
            <a:extLst>
              <a:ext uri="{FF2B5EF4-FFF2-40B4-BE49-F238E27FC236}">
                <a16:creationId xmlns:a16="http://schemas.microsoft.com/office/drawing/2014/main" id="{3AFE0679-860F-477F-B01D-34D8C1458E32}"/>
              </a:ext>
            </a:extLst>
          </p:cNvPr>
          <p:cNvPicPr>
            <a:picLocks noChangeAspect="1"/>
          </p:cNvPicPr>
          <p:nvPr/>
        </p:nvPicPr>
        <p:blipFill rotWithShape="1">
          <a:blip r:embed="rId3"/>
          <a:srcRect l="22344"/>
          <a:stretch/>
        </p:blipFill>
        <p:spPr>
          <a:xfrm>
            <a:off x="8849710" y="2478507"/>
            <a:ext cx="2921711" cy="2533650"/>
          </a:xfrm>
          <a:prstGeom prst="rect">
            <a:avLst/>
          </a:prstGeom>
        </p:spPr>
      </p:pic>
    </p:spTree>
    <p:extLst>
      <p:ext uri="{BB962C8B-B14F-4D97-AF65-F5344CB8AC3E}">
        <p14:creationId xmlns:p14="http://schemas.microsoft.com/office/powerpoint/2010/main" val="2459828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06E35D-36F0-4770-8D8F-AB79D207E89A}"/>
              </a:ext>
            </a:extLst>
          </p:cNvPr>
          <p:cNvSpPr txBox="1">
            <a:spLocks/>
          </p:cNvSpPr>
          <p:nvPr/>
        </p:nvSpPr>
        <p:spPr>
          <a:xfrm>
            <a:off x="601429" y="885826"/>
            <a:ext cx="9555701" cy="57190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A38ACE62-ED66-41EE-8D9D-2EC439C5E4D1}"/>
              </a:ext>
            </a:extLst>
          </p:cNvPr>
          <p:cNvSpPr>
            <a:spLocks noGrp="1"/>
          </p:cNvSpPr>
          <p:nvPr>
            <p:ph type="title"/>
          </p:nvPr>
        </p:nvSpPr>
        <p:spPr>
          <a:xfrm>
            <a:off x="838200" y="382040"/>
            <a:ext cx="10515600" cy="1325563"/>
          </a:xfrm>
        </p:spPr>
        <p:txBody>
          <a:bodyPr>
            <a:noAutofit/>
          </a:bodyPr>
          <a:lstStyle/>
          <a:p>
            <a:r>
              <a:rPr lang="en-GB" sz="5400" b="1" dirty="0">
                <a:solidFill>
                  <a:srgbClr val="002945"/>
                </a:solidFill>
                <a:latin typeface="Arial" panose="020B0604020202020204" pitchFamily="34" charset="0"/>
                <a:ea typeface="+mn-ea"/>
                <a:cs typeface="Arial" panose="020B0604020202020204" pitchFamily="34" charset="0"/>
              </a:rPr>
              <a:t>Training Support Programme</a:t>
            </a:r>
          </a:p>
        </p:txBody>
      </p:sp>
      <p:sp>
        <p:nvSpPr>
          <p:cNvPr id="4" name="Content Placeholder 3">
            <a:extLst>
              <a:ext uri="{FF2B5EF4-FFF2-40B4-BE49-F238E27FC236}">
                <a16:creationId xmlns:a16="http://schemas.microsoft.com/office/drawing/2014/main" id="{1F033682-9B70-4497-B787-999579C6DCB0}"/>
              </a:ext>
            </a:extLst>
          </p:cNvPr>
          <p:cNvSpPr>
            <a:spLocks noGrp="1"/>
          </p:cNvSpPr>
          <p:nvPr>
            <p:ph idx="1"/>
          </p:nvPr>
        </p:nvSpPr>
        <p:spPr>
          <a:xfrm>
            <a:off x="838199" y="1707603"/>
            <a:ext cx="8347841" cy="4609114"/>
          </a:xfrm>
        </p:spPr>
        <p:txBody>
          <a:bodyPr>
            <a:noAutofit/>
          </a:bodyPr>
          <a:lstStyle/>
          <a:p>
            <a:pPr marL="457200" indent="-457200">
              <a:lnSpc>
                <a:spcPct val="100000"/>
              </a:lnSpc>
              <a:spcAft>
                <a:spcPts val="800"/>
              </a:spcAft>
            </a:pPr>
            <a:r>
              <a:rPr lang="en-GB" dirty="0">
                <a:cs typeface="Times New Roman" panose="02020603050405020304" pitchFamily="18" charset="0"/>
              </a:rPr>
              <a:t>Administered on behalf of </a:t>
            </a:r>
            <a:r>
              <a:rPr lang="en-GB" dirty="0" err="1">
                <a:cs typeface="Times New Roman" panose="02020603050405020304" pitchFamily="18" charset="0"/>
              </a:rPr>
              <a:t>DoH</a:t>
            </a:r>
            <a:endParaRPr lang="en-GB" dirty="0">
              <a:cs typeface="Times New Roman" panose="02020603050405020304" pitchFamily="18" charset="0"/>
            </a:endParaRPr>
          </a:p>
          <a:p>
            <a:pPr marL="457200" indent="-457200">
              <a:lnSpc>
                <a:spcPct val="100000"/>
              </a:lnSpc>
              <a:spcAft>
                <a:spcPts val="800"/>
              </a:spcAft>
            </a:pPr>
            <a:r>
              <a:rPr lang="en-GB" dirty="0">
                <a:cs typeface="Times New Roman" panose="02020603050405020304" pitchFamily="18" charset="0"/>
              </a:rPr>
              <a:t>Available across Independent sector and to organisations supporting adults and children</a:t>
            </a:r>
          </a:p>
          <a:p>
            <a:pPr marL="457200" indent="-457200">
              <a:lnSpc>
                <a:spcPct val="100000"/>
              </a:lnSpc>
              <a:spcAft>
                <a:spcPts val="800"/>
              </a:spcAft>
            </a:pPr>
            <a:r>
              <a:rPr lang="en-GB" dirty="0">
                <a:cs typeface="Times New Roman" panose="02020603050405020304" pitchFamily="18" charset="0"/>
              </a:rPr>
              <a:t>Qualifications and training initiatives </a:t>
            </a:r>
          </a:p>
          <a:p>
            <a:pPr marL="457200" indent="-457200">
              <a:lnSpc>
                <a:spcPct val="100000"/>
              </a:lnSpc>
              <a:spcAft>
                <a:spcPts val="800"/>
              </a:spcAft>
            </a:pPr>
            <a:r>
              <a:rPr lang="en-GB" dirty="0">
                <a:cs typeface="Times New Roman" panose="02020603050405020304" pitchFamily="18" charset="0"/>
              </a:rPr>
              <a:t>Oversubscribed-55 organisations; £331k</a:t>
            </a:r>
          </a:p>
          <a:p>
            <a:pPr marL="457200" indent="-457200">
              <a:lnSpc>
                <a:spcPct val="100000"/>
              </a:lnSpc>
              <a:spcAft>
                <a:spcPts val="800"/>
              </a:spcAft>
            </a:pPr>
            <a:r>
              <a:rPr lang="en-GB" dirty="0">
                <a:cs typeface="Times New Roman" panose="02020603050405020304" pitchFamily="18" charset="0"/>
              </a:rPr>
              <a:t>Funding of assessors </a:t>
            </a:r>
          </a:p>
        </p:txBody>
      </p:sp>
    </p:spTree>
    <p:extLst>
      <p:ext uri="{BB962C8B-B14F-4D97-AF65-F5344CB8AC3E}">
        <p14:creationId xmlns:p14="http://schemas.microsoft.com/office/powerpoint/2010/main" val="1052871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9C8A58-CA82-4210-A563-1A0BB36C5F34}"/>
              </a:ext>
            </a:extLst>
          </p:cNvPr>
          <p:cNvSpPr txBox="1"/>
          <p:nvPr/>
        </p:nvSpPr>
        <p:spPr>
          <a:xfrm>
            <a:off x="357350" y="2274838"/>
            <a:ext cx="691580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National Occupational Standards (NOS) Review 2024 – 2025 - NISCC Learning Zone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Mervyn.bothwell@niscc.hscni.net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096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Content Placeholder 4" descr="A blue background with white text&#10;&#10;Description automatically generated">
            <a:extLst>
              <a:ext uri="{FF2B5EF4-FFF2-40B4-BE49-F238E27FC236}">
                <a16:creationId xmlns:a16="http://schemas.microsoft.com/office/drawing/2014/main" id="{E4107AB5-8395-3541-4B5A-173B18C8277D}"/>
              </a:ext>
            </a:extLst>
          </p:cNvPr>
          <p:cNvPicPr>
            <a:picLocks noChangeAspect="1"/>
          </p:cNvPicPr>
          <p:nvPr/>
        </p:nvPicPr>
        <p:blipFill>
          <a:blip r:embed="rId3">
            <a:extLst>
              <a:ext uri="{28A0092B-C50C-407E-A947-70E740481C1C}">
                <a14:useLocalDpi xmlns:a14="http://schemas.microsoft.com/office/drawing/2010/main" val="0"/>
              </a:ext>
            </a:extLst>
          </a:blip>
          <a:srcRect t="282" b="2331"/>
          <a:stretch/>
        </p:blipFill>
        <p:spPr>
          <a:xfrm>
            <a:off x="990600" y="1634585"/>
            <a:ext cx="10134600" cy="3528448"/>
          </a:xfrm>
          <a:prstGeom prst="rect">
            <a:avLst/>
          </a:prstGeom>
        </p:spPr>
      </p:pic>
    </p:spTree>
    <p:extLst>
      <p:ext uri="{BB962C8B-B14F-4D97-AF65-F5344CB8AC3E}">
        <p14:creationId xmlns:p14="http://schemas.microsoft.com/office/powerpoint/2010/main" val="612618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circular diagram with text&#10;&#10;AI-generated content may be incorrect.">
            <a:extLst>
              <a:ext uri="{FF2B5EF4-FFF2-40B4-BE49-F238E27FC236}">
                <a16:creationId xmlns:a16="http://schemas.microsoft.com/office/drawing/2014/main" id="{7ABF4C9E-28E1-BAA7-CE66-52320AF86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972" y="147828"/>
            <a:ext cx="6544056" cy="6562344"/>
          </a:xfrm>
          <a:prstGeom prst="rect">
            <a:avLst/>
          </a:prstGeom>
        </p:spPr>
      </p:pic>
    </p:spTree>
    <p:extLst>
      <p:ext uri="{BB962C8B-B14F-4D97-AF65-F5344CB8AC3E}">
        <p14:creationId xmlns:p14="http://schemas.microsoft.com/office/powerpoint/2010/main" val="299258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0B4A113E-D208-4EF0-8BAB-25FDD2E588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0814"/>
            <a:ext cx="0" cy="3710227"/>
          </a:xfrm>
          <a:prstGeom prst="line">
            <a:avLst/>
          </a:prstGeom>
          <a:ln w="19050">
            <a:solidFill>
              <a:srgbClr val="E77C61"/>
            </a:solidFill>
          </a:ln>
        </p:spPr>
        <p:style>
          <a:lnRef idx="1">
            <a:schemeClr val="accent1"/>
          </a:lnRef>
          <a:fillRef idx="0">
            <a:schemeClr val="accent1"/>
          </a:fillRef>
          <a:effectRef idx="0">
            <a:schemeClr val="accent1"/>
          </a:effectRef>
          <a:fontRef idx="minor">
            <a:schemeClr val="tx1"/>
          </a:fontRef>
        </p:style>
      </p:cxnSp>
      <p:pic>
        <p:nvPicPr>
          <p:cNvPr id="3" name="Picture 2" descr="A purple background with white text&#10;&#10;Description automatically generated">
            <a:extLst>
              <a:ext uri="{FF2B5EF4-FFF2-40B4-BE49-F238E27FC236}">
                <a16:creationId xmlns:a16="http://schemas.microsoft.com/office/drawing/2014/main" id="{53AD9803-9843-EAEE-9CEF-E1A4819D5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2359586"/>
            <a:ext cx="6181688" cy="2132682"/>
          </a:xfrm>
          <a:prstGeom prst="rect">
            <a:avLst/>
          </a:prstGeom>
        </p:spPr>
      </p:pic>
      <p:cxnSp>
        <p:nvCxnSpPr>
          <p:cNvPr id="37" name="Straight Connector 36">
            <a:extLst>
              <a:ext uri="{FF2B5EF4-FFF2-40B4-BE49-F238E27FC236}">
                <a16:creationId xmlns:a16="http://schemas.microsoft.com/office/drawing/2014/main" id="{2FE16547-5205-4F0E-B809-89D18FF4C8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49896" y="1573887"/>
            <a:ext cx="0" cy="3710227"/>
          </a:xfrm>
          <a:prstGeom prst="line">
            <a:avLst/>
          </a:prstGeom>
          <a:ln w="19050">
            <a:solidFill>
              <a:srgbClr val="E77C61"/>
            </a:solidFill>
          </a:ln>
        </p:spPr>
        <p:style>
          <a:lnRef idx="1">
            <a:schemeClr val="accent1"/>
          </a:lnRef>
          <a:fillRef idx="0">
            <a:schemeClr val="accent1"/>
          </a:fillRef>
          <a:effectRef idx="0">
            <a:schemeClr val="accent1"/>
          </a:effectRef>
          <a:fontRef idx="minor">
            <a:schemeClr val="tx1"/>
          </a:fontRef>
        </p:style>
      </p:cxnSp>
      <p:pic>
        <p:nvPicPr>
          <p:cNvPr id="8" name="Picture 7" descr="A person waving her hand to a child">
            <a:extLst>
              <a:ext uri="{FF2B5EF4-FFF2-40B4-BE49-F238E27FC236}">
                <a16:creationId xmlns:a16="http://schemas.microsoft.com/office/drawing/2014/main" id="{48C76928-01D4-46A9-A52A-FDE1DAD3A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008" y="2514510"/>
            <a:ext cx="3299247" cy="1822833"/>
          </a:xfrm>
          <a:prstGeom prst="rect">
            <a:avLst/>
          </a:prstGeom>
        </p:spPr>
      </p:pic>
    </p:spTree>
    <p:extLst>
      <p:ext uri="{BB962C8B-B14F-4D97-AF65-F5344CB8AC3E}">
        <p14:creationId xmlns:p14="http://schemas.microsoft.com/office/powerpoint/2010/main" val="2868920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A815D4F-6A9A-0AF6-A0CE-BCA9F7E4C44B}"/>
              </a:ext>
            </a:extLst>
          </p:cNvPr>
          <p:cNvSpPr>
            <a:spLocks noGrp="1"/>
          </p:cNvSpPr>
          <p:nvPr>
            <p:ph type="title"/>
          </p:nvPr>
        </p:nvSpPr>
        <p:spPr>
          <a:xfrm>
            <a:off x="6657715" y="467271"/>
            <a:ext cx="4195674" cy="2052522"/>
          </a:xfrm>
        </p:spPr>
        <p:txBody>
          <a:bodyPr anchor="b">
            <a:normAutofit/>
          </a:bodyPr>
          <a:lstStyle/>
          <a:p>
            <a:r>
              <a:rPr lang="en-US" sz="5600" b="1"/>
              <a:t>What we need to do</a:t>
            </a:r>
            <a:endParaRPr lang="en-GB" sz="5600" b="1"/>
          </a:p>
        </p:txBody>
      </p:sp>
      <p:sp>
        <p:nvSpPr>
          <p:cNvPr id="35" name="Oval 3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person wearing a badge&#10;&#10;Description automatically generated">
            <a:extLst>
              <a:ext uri="{FF2B5EF4-FFF2-40B4-BE49-F238E27FC236}">
                <a16:creationId xmlns:a16="http://schemas.microsoft.com/office/drawing/2014/main" id="{92466793-01C4-BCFB-691B-6C98ACFB5D29}"/>
              </a:ext>
            </a:extLst>
          </p:cNvPr>
          <p:cNvPicPr>
            <a:picLocks noChangeAspect="1"/>
          </p:cNvPicPr>
          <p:nvPr/>
        </p:nvPicPr>
        <p:blipFill>
          <a:blip r:embed="rId3">
            <a:extLst>
              <a:ext uri="{28A0092B-C50C-407E-A947-70E740481C1C}">
                <a14:useLocalDpi xmlns:a14="http://schemas.microsoft.com/office/drawing/2010/main" val="0"/>
              </a:ext>
            </a:extLst>
          </a:blip>
          <a:srcRect t="2846" r="2" b="23172"/>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7"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B912CF1-BD08-A1C9-5C1A-6C35F036217A}"/>
              </a:ext>
            </a:extLst>
          </p:cNvPr>
          <p:cNvSpPr>
            <a:spLocks noGrp="1"/>
          </p:cNvSpPr>
          <p:nvPr>
            <p:ph idx="1"/>
          </p:nvPr>
        </p:nvSpPr>
        <p:spPr>
          <a:xfrm>
            <a:off x="6657715" y="2990818"/>
            <a:ext cx="4195673" cy="2913872"/>
          </a:xfrm>
        </p:spPr>
        <p:txBody>
          <a:bodyPr anchor="t">
            <a:normAutofit/>
          </a:bodyPr>
          <a:lstStyle/>
          <a:p>
            <a:r>
              <a:rPr lang="en-US" sz="1900" b="1">
                <a:solidFill>
                  <a:schemeClr val="tx1">
                    <a:alpha val="80000"/>
                  </a:schemeClr>
                </a:solidFill>
              </a:rPr>
              <a:t>Create a learning culture </a:t>
            </a:r>
            <a:r>
              <a:rPr lang="en-US" sz="1900">
                <a:solidFill>
                  <a:schemeClr val="tx1">
                    <a:alpha val="80000"/>
                  </a:schemeClr>
                </a:solidFill>
              </a:rPr>
              <a:t>in which social care practitioners can continuously improve their practice by developing their skills and knowledge</a:t>
            </a:r>
          </a:p>
          <a:p>
            <a:pPr marL="0" indent="0">
              <a:buNone/>
            </a:pPr>
            <a:endParaRPr lang="en-US" sz="1900">
              <a:solidFill>
                <a:schemeClr val="tx1">
                  <a:alpha val="80000"/>
                </a:schemeClr>
              </a:solidFill>
            </a:endParaRPr>
          </a:p>
          <a:p>
            <a:r>
              <a:rPr lang="en-US" sz="1900">
                <a:solidFill>
                  <a:schemeClr val="tx1">
                    <a:alpha val="80000"/>
                  </a:schemeClr>
                </a:solidFill>
              </a:rPr>
              <a:t>Ensure social care practitioners can </a:t>
            </a:r>
            <a:r>
              <a:rPr lang="en-US" sz="1900" b="1">
                <a:solidFill>
                  <a:schemeClr val="tx1">
                    <a:alpha val="80000"/>
                  </a:schemeClr>
                </a:solidFill>
              </a:rPr>
              <a:t>access training and qualifications</a:t>
            </a:r>
            <a:r>
              <a:rPr lang="en-US" sz="1900">
                <a:solidFill>
                  <a:schemeClr val="tx1">
                    <a:alpha val="80000"/>
                  </a:schemeClr>
                </a:solidFill>
              </a:rPr>
              <a:t> tailored to individual circumstances</a:t>
            </a:r>
          </a:p>
          <a:p>
            <a:pPr marL="0" indent="0">
              <a:buNone/>
            </a:pPr>
            <a:endParaRPr lang="en-US" sz="1900">
              <a:solidFill>
                <a:schemeClr val="tx1">
                  <a:alpha val="80000"/>
                </a:schemeClr>
              </a:solidFill>
            </a:endParaRPr>
          </a:p>
          <a:p>
            <a:pPr marL="0" indent="0">
              <a:buNone/>
            </a:pPr>
            <a:endParaRPr lang="en-US" sz="1900">
              <a:solidFill>
                <a:schemeClr val="tx1">
                  <a:alpha val="80000"/>
                </a:schemeClr>
              </a:solidFill>
            </a:endParaRPr>
          </a:p>
        </p:txBody>
      </p:sp>
      <p:sp>
        <p:nvSpPr>
          <p:cNvPr id="41"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4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359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8" name="Rectangle 17">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5CF987-3185-4BAC-39DF-F4B2ABA6918D}"/>
              </a:ext>
            </a:extLst>
          </p:cNvPr>
          <p:cNvSpPr>
            <a:spLocks noGrp="1"/>
          </p:cNvSpPr>
          <p:nvPr>
            <p:ph type="title"/>
          </p:nvPr>
        </p:nvSpPr>
        <p:spPr>
          <a:xfrm>
            <a:off x="1115568" y="548640"/>
            <a:ext cx="10168128" cy="1179576"/>
          </a:xfrm>
        </p:spPr>
        <p:txBody>
          <a:bodyPr>
            <a:normAutofit/>
          </a:bodyPr>
          <a:lstStyle/>
          <a:p>
            <a:r>
              <a:rPr lang="en-US" sz="4000" b="1" dirty="0"/>
              <a:t>Key Actions:</a:t>
            </a:r>
            <a:endParaRPr lang="en-GB" sz="4000" b="1" dirty="0"/>
          </a:p>
        </p:txBody>
      </p:sp>
      <p:sp>
        <p:nvSpPr>
          <p:cNvPr id="16" name="Rectangle 15">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7E5CBFFC-F243-C54E-7EAC-6310D4ABA2E5}"/>
              </a:ext>
            </a:extLst>
          </p:cNvPr>
          <p:cNvGraphicFramePr>
            <a:graphicFrameLocks noGrp="1"/>
          </p:cNvGraphicFramePr>
          <p:nvPr>
            <p:ph idx="1"/>
            <p:extLst>
              <p:ext uri="{D42A27DB-BD31-4B8C-83A1-F6EECF244321}">
                <p14:modId xmlns:p14="http://schemas.microsoft.com/office/powerpoint/2010/main" val="3037731699"/>
              </p:ext>
            </p:extLst>
          </p:nvPr>
        </p:nvGraphicFramePr>
        <p:xfrm>
          <a:off x="1115568" y="2315450"/>
          <a:ext cx="10607040" cy="3993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2846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7" name="object 6">
            <a:extLst>
              <a:ext uri="{FF2B5EF4-FFF2-40B4-BE49-F238E27FC236}">
                <a16:creationId xmlns:a16="http://schemas.microsoft.com/office/drawing/2014/main" id="{CB18C293-6A40-4C72-B8A9-FC2267A91A9C}"/>
              </a:ext>
            </a:extLst>
          </p:cNvPr>
          <p:cNvSpPr txBox="1"/>
          <p:nvPr/>
        </p:nvSpPr>
        <p:spPr>
          <a:xfrm>
            <a:off x="3225674" y="100874"/>
            <a:ext cx="5750077" cy="382156"/>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GB" sz="24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Care in Practice – the journey so far</a:t>
            </a:r>
            <a:endParaRPr kumimoji="0"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69" name="object 5">
            <a:extLst>
              <a:ext uri="{FF2B5EF4-FFF2-40B4-BE49-F238E27FC236}">
                <a16:creationId xmlns:a16="http://schemas.microsoft.com/office/drawing/2014/main" id="{A152FE4E-C3E6-456E-BEC7-CDE712420832}"/>
              </a:ext>
            </a:extLst>
          </p:cNvPr>
          <p:cNvSpPr txBox="1">
            <a:spLocks/>
          </p:cNvSpPr>
          <p:nvPr/>
        </p:nvSpPr>
        <p:spPr>
          <a:xfrm>
            <a:off x="6137123" y="1524000"/>
            <a:ext cx="5750077" cy="889859"/>
          </a:xfrm>
          <a:prstGeom prst="rect">
            <a:avLst/>
          </a:prstGeom>
        </p:spPr>
        <p:txBody>
          <a:bodyPr vert="horz" wrap="square" lIns="0" tIns="83820"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indent="0" algn="l" defTabSz="914400" rtl="0" eaLnBrk="1" fontAlgn="auto" latinLnBrk="0" hangingPunct="1">
              <a:lnSpc>
                <a:spcPct val="100000"/>
              </a:lnSpc>
              <a:spcBef>
                <a:spcPts val="660"/>
              </a:spcBef>
              <a:spcAft>
                <a:spcPts val="0"/>
              </a:spcAft>
              <a:buClrTx/>
              <a:buSzTx/>
              <a:buFontTx/>
              <a:buNone/>
              <a:tabLst/>
              <a:defRPr/>
            </a:pPr>
            <a:r>
              <a:rPr kumimoji="0" lang="en-GB" sz="1600" b="1"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Qualification</a:t>
            </a:r>
            <a:r>
              <a:rPr kumimoji="0" lang="en-GB" sz="1600" b="1" i="0" u="none" strike="noStrike" kern="0" cap="none" spc="5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1"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Based</a:t>
            </a:r>
            <a:r>
              <a:rPr kumimoji="0" lang="en-GB" sz="1600" b="1" i="0" u="none" strike="noStrike" kern="0" cap="none" spc="5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1"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Register</a:t>
            </a:r>
            <a:r>
              <a:rPr kumimoji="0" lang="en-GB" sz="1600" b="1" i="0" u="none" strike="noStrike" kern="0" cap="none" spc="5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1" i="0" u="none" strike="noStrike" kern="0" cap="none" spc="-1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(QBR)</a:t>
            </a:r>
          </a:p>
          <a:p>
            <a:pPr marL="12700" marR="542925" lvl="0" indent="0" algn="l" defTabSz="914400" rtl="0" eaLnBrk="1" fontAlgn="auto" latinLnBrk="0" hangingPunct="1">
              <a:lnSpc>
                <a:spcPct val="104200"/>
              </a:lnSpc>
              <a:spcBef>
                <a:spcPts val="500"/>
              </a:spcBef>
              <a:spcAft>
                <a:spcPts val="0"/>
              </a:spcAft>
              <a:buClrTx/>
              <a:buSzTx/>
              <a:buFontTx/>
              <a:buNone/>
              <a:tabLst/>
              <a:defRPr/>
            </a:pP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Develop</a:t>
            </a:r>
            <a:r>
              <a:rPr kumimoji="0" lang="en-GB" sz="1600" b="0" i="0" u="none" strike="noStrike" kern="0" cap="none" spc="4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and</a:t>
            </a:r>
            <a:r>
              <a:rPr kumimoji="0" lang="en-GB" sz="1600" b="0" i="0" u="none" strike="noStrike" kern="0" cap="none" spc="4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deliver</a:t>
            </a:r>
            <a:r>
              <a:rPr kumimoji="0" lang="en-GB" sz="1600" b="0" i="0" u="none" strike="noStrike" kern="0" cap="none" spc="50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a</a:t>
            </a:r>
            <a:r>
              <a:rPr kumimoji="0" lang="en-GB" sz="1600" b="0" i="0" u="none" strike="noStrike" kern="0" cap="none" spc="4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proposal</a:t>
            </a:r>
            <a:r>
              <a:rPr kumimoji="0" lang="en-GB" sz="1600" b="0" i="0" u="none" strike="noStrike" kern="0" cap="none" spc="4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for</a:t>
            </a:r>
            <a:r>
              <a:rPr kumimoji="0" lang="en-GB" sz="1600" b="0" i="0" u="none" strike="noStrike" kern="0" cap="none" spc="5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the</a:t>
            </a:r>
            <a:r>
              <a:rPr kumimoji="0" lang="en-GB" sz="1600" b="0" i="0" u="none" strike="noStrike" kern="0" cap="none" spc="4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introduction</a:t>
            </a:r>
            <a:r>
              <a:rPr kumimoji="0" lang="en-GB" sz="1600" b="0" i="0" u="none" strike="noStrike" kern="0" cap="none" spc="5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of</a:t>
            </a:r>
            <a:r>
              <a:rPr kumimoji="0" lang="en-GB" sz="1600" b="0" i="0" u="none" strike="noStrike" kern="0" cap="none" spc="4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a</a:t>
            </a:r>
            <a:r>
              <a:rPr kumimoji="0" lang="en-GB" sz="1600" b="0" i="0" u="none" strike="noStrike" kern="0" cap="none" spc="5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QBR</a:t>
            </a:r>
            <a:r>
              <a:rPr kumimoji="0" lang="en-GB" sz="1600" b="0" i="0" u="none" strike="noStrike" kern="0" cap="none" spc="4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for</a:t>
            </a:r>
            <a:r>
              <a:rPr kumimoji="0" lang="en-GB" sz="1600" b="0" i="0" u="none" strike="noStrike" kern="0" cap="none" spc="5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the</a:t>
            </a:r>
            <a:r>
              <a:rPr kumimoji="0" lang="en-GB" sz="1600" b="0" i="0" u="none" strike="noStrike" kern="0" cap="none" spc="4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social</a:t>
            </a:r>
            <a:r>
              <a:rPr kumimoji="0" lang="en-GB" sz="1600" b="0" i="0" u="none" strike="noStrike" kern="0" cap="none" spc="5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2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care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workforce</a:t>
            </a:r>
            <a:r>
              <a:rPr kumimoji="0" lang="en-GB" sz="1600" b="0" i="0" u="none" strike="noStrike" kern="0" cap="none" spc="8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1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register.</a:t>
            </a:r>
          </a:p>
        </p:txBody>
      </p:sp>
      <p:pic>
        <p:nvPicPr>
          <p:cNvPr id="70" name="Picture 69">
            <a:extLst>
              <a:ext uri="{FF2B5EF4-FFF2-40B4-BE49-F238E27FC236}">
                <a16:creationId xmlns:a16="http://schemas.microsoft.com/office/drawing/2014/main" id="{1B23F2A7-A6E7-4587-86D7-F6197B847A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9278" y="609600"/>
            <a:ext cx="1007922" cy="1090442"/>
          </a:xfrm>
          <a:prstGeom prst="rect">
            <a:avLst/>
          </a:prstGeom>
        </p:spPr>
      </p:pic>
      <p:sp>
        <p:nvSpPr>
          <p:cNvPr id="7" name="Rectangle 6">
            <a:extLst>
              <a:ext uri="{FF2B5EF4-FFF2-40B4-BE49-F238E27FC236}">
                <a16:creationId xmlns:a16="http://schemas.microsoft.com/office/drawing/2014/main" id="{DD4CA4C2-C2D2-4DD7-9844-3A0663B3F57A}"/>
              </a:ext>
            </a:extLst>
          </p:cNvPr>
          <p:cNvSpPr/>
          <p:nvPr/>
        </p:nvSpPr>
        <p:spPr>
          <a:xfrm>
            <a:off x="6100713" y="2971800"/>
            <a:ext cx="5750077" cy="897553"/>
          </a:xfrm>
          <a:prstGeom prst="rect">
            <a:avLst/>
          </a:prstGeom>
        </p:spPr>
        <p:txBody>
          <a:bodyPr wrap="square">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Career</a:t>
            </a:r>
            <a:r>
              <a:rPr kumimoji="0" lang="en-GB" sz="1600" b="1"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1"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Pathway</a:t>
            </a:r>
            <a:r>
              <a:rPr kumimoji="0" lang="en-GB" sz="1600" b="1" i="0" u="none" strike="noStrike" kern="0" cap="none" spc="6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1"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for</a:t>
            </a:r>
            <a:r>
              <a:rPr kumimoji="0" lang="en-GB" sz="1600" b="1"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1"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Social</a:t>
            </a:r>
            <a:r>
              <a:rPr kumimoji="0" lang="en-GB" sz="1600" b="1" i="0" u="none" strike="noStrike" kern="0" cap="none" spc="6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1" i="0" u="none" strike="noStrike" kern="0" cap="none" spc="-2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Care</a:t>
            </a:r>
          </a:p>
          <a:p>
            <a:pPr marL="12700" marR="5080" lvl="0" indent="0" algn="l" defTabSz="914400" rtl="0" eaLnBrk="1" fontAlgn="auto" latinLnBrk="0" hangingPunct="1">
              <a:lnSpc>
                <a:spcPct val="104200"/>
              </a:lnSpc>
              <a:spcBef>
                <a:spcPts val="500"/>
              </a:spcBef>
              <a:spcAft>
                <a:spcPts val="0"/>
              </a:spcAft>
              <a:buClrTx/>
              <a:buSzTx/>
              <a:buFontTx/>
              <a:buNone/>
              <a:tabLst/>
              <a:defRPr/>
            </a:pP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D</a:t>
            </a:r>
            <a:r>
              <a:rPr kumimoji="0" lang="en-GB" sz="1600" b="0" i="0" u="none" strike="noStrike" kern="0" cap="none" spc="-10" normalizeH="0" baseline="0" noProof="0" dirty="0" err="1">
                <a:ln>
                  <a:noFill/>
                </a:ln>
                <a:solidFill>
                  <a:srgbClr val="002945"/>
                </a:solidFill>
                <a:effectLst/>
                <a:uLnTx/>
                <a:uFillTx/>
                <a:latin typeface="Arial" panose="020B0604020202020204" pitchFamily="34" charset="0"/>
                <a:ea typeface="+mn-ea"/>
                <a:cs typeface="Arial" panose="020B0604020202020204" pitchFamily="34" charset="0"/>
              </a:rPr>
              <a:t>evelop</a:t>
            </a:r>
            <a:r>
              <a:rPr kumimoji="0" lang="en-GB" sz="1600" b="0" i="0" u="none" strike="noStrike" kern="0" cap="none" spc="-1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and</a:t>
            </a:r>
            <a:r>
              <a:rPr kumimoji="0" lang="en-GB" sz="1600" b="0" i="0" u="none" strike="noStrike" kern="0" cap="none" spc="4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deliver</a:t>
            </a:r>
            <a:r>
              <a:rPr kumimoji="0" lang="en-GB" sz="1600" b="0" i="0" u="none" strike="noStrike" kern="0" cap="none" spc="5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a</a:t>
            </a:r>
            <a:r>
              <a:rPr kumimoji="0" lang="en-GB" sz="1600" b="0" i="0" u="none" strike="noStrike" kern="0" cap="none" spc="5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career</a:t>
            </a:r>
            <a:r>
              <a:rPr kumimoji="0" lang="en-GB" sz="1600" b="0" i="0" u="none" strike="noStrike" kern="0" cap="none" spc="5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pathway</a:t>
            </a:r>
            <a:r>
              <a:rPr kumimoji="0" lang="en-GB" sz="1600" b="0" i="0" u="none" strike="noStrike" kern="0" cap="none" spc="5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framework</a:t>
            </a:r>
            <a:r>
              <a:rPr kumimoji="0" lang="en-GB" sz="1600" b="0" i="0" u="none" strike="noStrike" kern="0" cap="none" spc="5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for</a:t>
            </a:r>
            <a:r>
              <a:rPr kumimoji="0" lang="en-GB" sz="1600" b="0" i="0" u="none" strike="noStrike" kern="0" cap="none" spc="5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the</a:t>
            </a:r>
            <a:r>
              <a:rPr kumimoji="0" lang="en-GB" sz="1600" b="0" i="0" u="none" strike="noStrike" kern="0" cap="none" spc="5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registered</a:t>
            </a:r>
            <a:r>
              <a:rPr kumimoji="0" lang="en-GB" sz="1600" b="0" i="0" u="none" strike="noStrike" kern="0" cap="none" spc="5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1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social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care</a:t>
            </a:r>
            <a:r>
              <a:rPr kumimoji="0" lang="en-GB" sz="1600" b="0" i="0" u="none" strike="noStrike" kern="0" cap="none" spc="5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workforce</a:t>
            </a:r>
            <a:r>
              <a:rPr kumimoji="0" lang="en-GB" sz="1600" b="0" i="0" u="none" strike="noStrike" kern="0" cap="none" spc="6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in</a:t>
            </a:r>
            <a:r>
              <a:rPr kumimoji="0" lang="en-GB" sz="1600" b="0" i="0" u="none" strike="noStrike" kern="0" cap="none" spc="6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Northern</a:t>
            </a:r>
            <a:r>
              <a:rPr kumimoji="0" lang="en-GB" sz="1600" b="0" i="0" u="none" strike="noStrike" kern="0" cap="none" spc="6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1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Ireland.</a:t>
            </a:r>
          </a:p>
        </p:txBody>
      </p:sp>
      <p:sp>
        <p:nvSpPr>
          <p:cNvPr id="9" name="Rectangle 8">
            <a:extLst>
              <a:ext uri="{FF2B5EF4-FFF2-40B4-BE49-F238E27FC236}">
                <a16:creationId xmlns:a16="http://schemas.microsoft.com/office/drawing/2014/main" id="{C34CF71F-BD4C-4AED-9301-29AA63EF4729}"/>
              </a:ext>
            </a:extLst>
          </p:cNvPr>
          <p:cNvSpPr/>
          <p:nvPr/>
        </p:nvSpPr>
        <p:spPr>
          <a:xfrm>
            <a:off x="6137123" y="4495800"/>
            <a:ext cx="5750076" cy="1153649"/>
          </a:xfrm>
          <a:prstGeom prst="rect">
            <a:avLst/>
          </a:prstGeom>
        </p:spPr>
        <p:txBody>
          <a:bodyPr wrap="square">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Continuous</a:t>
            </a:r>
            <a:r>
              <a:rPr kumimoji="0" lang="en-GB" sz="1600" b="1" i="0" u="none" strike="noStrike" kern="0" cap="none" spc="9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1"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Learning</a:t>
            </a:r>
            <a:r>
              <a:rPr kumimoji="0" lang="en-GB" sz="1600" b="1" i="0" u="none" strike="noStrike" kern="0" cap="none" spc="9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1" i="0" u="none" strike="noStrike" kern="0" cap="none" spc="-1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Framework</a:t>
            </a:r>
          </a:p>
          <a:p>
            <a:pPr marL="12700" marR="67945" lvl="0" indent="0" algn="l" defTabSz="914400" rtl="0" eaLnBrk="1" fontAlgn="auto" latinLnBrk="0" hangingPunct="1">
              <a:lnSpc>
                <a:spcPct val="104200"/>
              </a:lnSpc>
              <a:spcBef>
                <a:spcPts val="500"/>
              </a:spcBef>
              <a:spcAft>
                <a:spcPts val="0"/>
              </a:spcAft>
              <a:buClrTx/>
              <a:buSzTx/>
              <a:buFontTx/>
              <a:buNone/>
              <a:tabLst/>
              <a:defRPr/>
            </a:pP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Develop</a:t>
            </a:r>
            <a:r>
              <a:rPr kumimoji="0" lang="en-GB" sz="1600" b="0"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and</a:t>
            </a:r>
            <a:r>
              <a:rPr kumimoji="0" lang="en-GB" sz="1600" b="0"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deliver</a:t>
            </a:r>
            <a:r>
              <a:rPr kumimoji="0" lang="en-GB" sz="1600" b="0" i="0" u="none" strike="noStrike" kern="0" cap="none" spc="6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a</a:t>
            </a:r>
            <a:r>
              <a:rPr kumimoji="0" lang="en-GB" sz="1600" b="0"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continuous</a:t>
            </a:r>
            <a:r>
              <a:rPr kumimoji="0" lang="en-GB" sz="1600" b="0" i="0" u="none" strike="noStrike" kern="0" cap="none" spc="6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professional</a:t>
            </a:r>
            <a:r>
              <a:rPr kumimoji="0" lang="en-GB" sz="1600" b="0"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learning</a:t>
            </a:r>
            <a:r>
              <a:rPr kumimoji="0" lang="en-GB" sz="1600" b="0" i="0" u="none" strike="noStrike" kern="0" cap="none" spc="6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2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and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development</a:t>
            </a:r>
            <a:r>
              <a:rPr kumimoji="0" lang="en-GB" sz="1600" b="0"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framework</a:t>
            </a:r>
            <a:r>
              <a:rPr kumimoji="0" lang="en-GB" sz="1600" b="0"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for</a:t>
            </a:r>
            <a:r>
              <a:rPr kumimoji="0" lang="en-GB" sz="1600" b="0"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the</a:t>
            </a:r>
            <a:r>
              <a:rPr kumimoji="0" lang="en-GB" sz="1600" b="0"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registered</a:t>
            </a:r>
            <a:r>
              <a:rPr kumimoji="0" lang="en-GB" sz="1600" b="0"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social</a:t>
            </a:r>
            <a:r>
              <a:rPr kumimoji="0" lang="en-GB" sz="1600" b="0"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care</a:t>
            </a:r>
            <a:r>
              <a:rPr kumimoji="0" lang="en-GB" sz="1600" b="0"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1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workforce,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aligned</a:t>
            </a:r>
            <a:r>
              <a:rPr kumimoji="0" lang="en-GB" sz="1600" b="0" i="0" u="none" strike="noStrike" kern="0" cap="none" spc="4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to</a:t>
            </a:r>
            <a:r>
              <a:rPr kumimoji="0" lang="en-GB" sz="1600" b="0" i="0" u="none" strike="noStrike" kern="0" cap="none" spc="55"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registration</a:t>
            </a:r>
            <a:r>
              <a:rPr kumimoji="0" lang="en-GB" sz="1600" b="0" i="0" u="none" strike="noStrike" kern="0" cap="none" spc="6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 </a:t>
            </a:r>
            <a:r>
              <a:rPr kumimoji="0" lang="en-GB" sz="1600" b="0" i="0" u="none" strike="noStrike" kern="0" cap="none" spc="-1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rPr>
              <a:t>requirements.</a:t>
            </a:r>
          </a:p>
        </p:txBody>
      </p:sp>
    </p:spTree>
    <p:extLst>
      <p:ext uri="{BB962C8B-B14F-4D97-AF65-F5344CB8AC3E}">
        <p14:creationId xmlns:p14="http://schemas.microsoft.com/office/powerpoint/2010/main" val="3623072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06E35D-36F0-4770-8D8F-AB79D207E89A}"/>
              </a:ext>
            </a:extLst>
          </p:cNvPr>
          <p:cNvSpPr txBox="1">
            <a:spLocks/>
          </p:cNvSpPr>
          <p:nvPr/>
        </p:nvSpPr>
        <p:spPr>
          <a:xfrm>
            <a:off x="601429" y="434898"/>
            <a:ext cx="9555701" cy="61699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2945"/>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0EAB2585-9872-489B-B061-CD9E4258ACA7}"/>
              </a:ext>
            </a:extLst>
          </p:cNvPr>
          <p:cNvSpPr/>
          <p:nvPr/>
        </p:nvSpPr>
        <p:spPr>
          <a:xfrm>
            <a:off x="739214" y="295504"/>
            <a:ext cx="929090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70C0"/>
                </a:solidFill>
                <a:effectLst/>
                <a:uLnTx/>
                <a:uFillTx/>
                <a:latin typeface="Calibri" panose="020F0502020204030204"/>
                <a:ea typeface="+mn-ea"/>
                <a:cs typeface="+mn-cs"/>
              </a:rPr>
              <a:t>The Care in Practice Framework (</a:t>
            </a:r>
            <a:r>
              <a:rPr kumimoji="0" lang="en-GB" sz="4400" b="1" i="0" u="none" strike="noStrike" kern="1200" cap="none" spc="0" normalizeH="0" baseline="0" noProof="0" dirty="0" err="1">
                <a:ln>
                  <a:noFill/>
                </a:ln>
                <a:solidFill>
                  <a:srgbClr val="0070C0"/>
                </a:solidFill>
                <a:effectLst/>
                <a:uLnTx/>
                <a:uFillTx/>
                <a:latin typeface="Calibri" panose="020F0502020204030204"/>
                <a:ea typeface="+mn-ea"/>
                <a:cs typeface="+mn-cs"/>
              </a:rPr>
              <a:t>CiP</a:t>
            </a:r>
            <a:r>
              <a:rPr kumimoji="0" lang="en-GB" sz="4400" b="1"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pic>
        <p:nvPicPr>
          <p:cNvPr id="6" name="Picture 5">
            <a:extLst>
              <a:ext uri="{FF2B5EF4-FFF2-40B4-BE49-F238E27FC236}">
                <a16:creationId xmlns:a16="http://schemas.microsoft.com/office/drawing/2014/main" id="{E623E7E8-3EE7-4568-8E07-FA43C9B6AD6A}"/>
              </a:ext>
            </a:extLst>
          </p:cNvPr>
          <p:cNvPicPr>
            <a:picLocks noChangeAspect="1"/>
          </p:cNvPicPr>
          <p:nvPr/>
        </p:nvPicPr>
        <p:blipFill>
          <a:blip r:embed="rId3"/>
          <a:stretch>
            <a:fillRect/>
          </a:stretch>
        </p:blipFill>
        <p:spPr>
          <a:xfrm>
            <a:off x="5430644" y="925550"/>
            <a:ext cx="5218770" cy="5670893"/>
          </a:xfrm>
          <a:prstGeom prst="rect">
            <a:avLst/>
          </a:prstGeom>
        </p:spPr>
      </p:pic>
      <p:pic>
        <p:nvPicPr>
          <p:cNvPr id="8" name="Picture 7">
            <a:extLst>
              <a:ext uri="{FF2B5EF4-FFF2-40B4-BE49-F238E27FC236}">
                <a16:creationId xmlns:a16="http://schemas.microsoft.com/office/drawing/2014/main" id="{2663B525-4607-40B0-ABFC-6CF19D5E69A3}"/>
              </a:ext>
            </a:extLst>
          </p:cNvPr>
          <p:cNvPicPr>
            <a:picLocks noChangeAspect="1"/>
          </p:cNvPicPr>
          <p:nvPr/>
        </p:nvPicPr>
        <p:blipFill>
          <a:blip r:embed="rId4"/>
          <a:stretch>
            <a:fillRect/>
          </a:stretch>
        </p:blipFill>
        <p:spPr>
          <a:xfrm>
            <a:off x="657576" y="1440785"/>
            <a:ext cx="4076597" cy="4277152"/>
          </a:xfrm>
          <a:prstGeom prst="rect">
            <a:avLst/>
          </a:prstGeom>
        </p:spPr>
      </p:pic>
      <p:pic>
        <p:nvPicPr>
          <p:cNvPr id="7" name="Picture 6">
            <a:extLst>
              <a:ext uri="{FF2B5EF4-FFF2-40B4-BE49-F238E27FC236}">
                <a16:creationId xmlns:a16="http://schemas.microsoft.com/office/drawing/2014/main" id="{C961E9E3-FBBF-42AF-B183-070143C5E2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1830" y="325099"/>
            <a:ext cx="1007922" cy="1090442"/>
          </a:xfrm>
          <a:prstGeom prst="rect">
            <a:avLst/>
          </a:prstGeom>
        </p:spPr>
      </p:pic>
    </p:spTree>
    <p:extLst>
      <p:ext uri="{BB962C8B-B14F-4D97-AF65-F5344CB8AC3E}">
        <p14:creationId xmlns:p14="http://schemas.microsoft.com/office/powerpoint/2010/main" val="3333371719"/>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1204</TotalTime>
  <Words>1361</Words>
  <Application>Microsoft Office PowerPoint</Application>
  <PresentationFormat>Widescreen</PresentationFormat>
  <Paragraphs>150</Paragraphs>
  <Slides>22</Slides>
  <Notes>13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22</vt:i4>
      </vt:variant>
    </vt:vector>
  </HeadingPairs>
  <TitlesOfParts>
    <vt:vector size="37" baseType="lpstr">
      <vt:lpstr>Aptos</vt:lpstr>
      <vt:lpstr>Aptos Display</vt:lpstr>
      <vt:lpstr>Arial</vt:lpstr>
      <vt:lpstr>Calibri</vt:lpstr>
      <vt:lpstr>Calibri Light</vt:lpstr>
      <vt:lpstr>Galano Grotesque</vt:lpstr>
      <vt:lpstr>GalanoGrotesque-Bold</vt:lpstr>
      <vt:lpstr>Helvetica</vt:lpstr>
      <vt:lpstr>Times New Roman</vt:lpstr>
      <vt:lpstr>Wingdings</vt:lpstr>
      <vt:lpstr>3_Office Theme</vt:lpstr>
      <vt:lpstr>Custom Design</vt:lpstr>
      <vt:lpstr>4_Office Theme</vt:lpstr>
      <vt:lpstr>5_Office Theme</vt:lpstr>
      <vt:lpstr>7_Office Theme</vt:lpstr>
      <vt:lpstr>PowerPoint Presentation</vt:lpstr>
      <vt:lpstr>The Social Care Workforce Strategy 2025-2035</vt:lpstr>
      <vt:lpstr>PowerPoint Presentation</vt:lpstr>
      <vt:lpstr>PowerPoint Presentation</vt:lpstr>
      <vt:lpstr>PowerPoint Presentation</vt:lpstr>
      <vt:lpstr>What we need to do</vt:lpstr>
      <vt:lpstr>Key Actions:</vt:lpstr>
      <vt:lpstr>PowerPoint Presentation</vt:lpstr>
      <vt:lpstr>PowerPoint Presentation</vt:lpstr>
      <vt:lpstr>PowerPoint Presentation</vt:lpstr>
      <vt:lpstr>H&amp;SC Diplomas Review</vt:lpstr>
      <vt:lpstr>Qualification Review – Level 2</vt:lpstr>
      <vt:lpstr>Qualification Review – Level 3</vt:lpstr>
      <vt:lpstr>Qualification Review – Level 4</vt:lpstr>
      <vt:lpstr>Qualification Review – Level 5</vt:lpstr>
      <vt:lpstr>Next Steps</vt:lpstr>
      <vt:lpstr>               </vt:lpstr>
      <vt:lpstr>What are National Occupational Standards?</vt:lpstr>
      <vt:lpstr>Aims of the NOS Review</vt:lpstr>
      <vt:lpstr>So far….</vt:lpstr>
      <vt:lpstr>Training Support Programme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Shaw</dc:creator>
  <cp:lastModifiedBy>Alison Shaw</cp:lastModifiedBy>
  <cp:revision>63</cp:revision>
  <dcterms:created xsi:type="dcterms:W3CDTF">2025-05-30T07:49:23Z</dcterms:created>
  <dcterms:modified xsi:type="dcterms:W3CDTF">2025-11-10T10:44:27Z</dcterms:modified>
</cp:coreProperties>
</file>