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57" r:id="rId5"/>
    <p:sldId id="259" r:id="rId6"/>
    <p:sldId id="27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413F0-8549-4728-A0E9-23937C741F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C7646-C30A-47CF-A389-C61B524A9FDB}">
      <dgm:prSet/>
      <dgm:spPr/>
      <dgm:t>
        <a:bodyPr/>
        <a:lstStyle/>
        <a:p>
          <a:r>
            <a:rPr lang="en-GB" dirty="0"/>
            <a:t>Who is coaching and mentoring for ?</a:t>
          </a:r>
          <a:endParaRPr lang="en-US" dirty="0"/>
        </a:p>
      </dgm:t>
    </dgm:pt>
    <dgm:pt modelId="{97223935-FE73-4893-A78E-63FB8BB4EBB2}" type="parTrans" cxnId="{3E3D6213-CF00-4340-ACA2-76E1F8FAE52A}">
      <dgm:prSet/>
      <dgm:spPr/>
      <dgm:t>
        <a:bodyPr/>
        <a:lstStyle/>
        <a:p>
          <a:endParaRPr lang="en-US"/>
        </a:p>
      </dgm:t>
    </dgm:pt>
    <dgm:pt modelId="{2E1C6D7C-3F53-4722-BCC4-1FAF4F3746A0}" type="sibTrans" cxnId="{3E3D6213-CF00-4340-ACA2-76E1F8FAE52A}">
      <dgm:prSet/>
      <dgm:spPr/>
      <dgm:t>
        <a:bodyPr/>
        <a:lstStyle/>
        <a:p>
          <a:endParaRPr lang="en-US"/>
        </a:p>
      </dgm:t>
    </dgm:pt>
    <dgm:pt modelId="{DA7ED591-FDC2-4588-B1C0-CE1E085130DC}">
      <dgm:prSet/>
      <dgm:spPr/>
      <dgm:t>
        <a:bodyPr/>
        <a:lstStyle/>
        <a:p>
          <a:r>
            <a:rPr lang="en-GB" dirty="0"/>
            <a:t>The difference between coaching and mentoring </a:t>
          </a:r>
          <a:endParaRPr lang="en-US" dirty="0"/>
        </a:p>
      </dgm:t>
    </dgm:pt>
    <dgm:pt modelId="{ADAF9BBA-3F20-4D18-85E3-32C1AD9485CD}" type="parTrans" cxnId="{91E784B9-7732-43B3-8F76-E539680C0E04}">
      <dgm:prSet/>
      <dgm:spPr/>
      <dgm:t>
        <a:bodyPr/>
        <a:lstStyle/>
        <a:p>
          <a:endParaRPr lang="en-US"/>
        </a:p>
      </dgm:t>
    </dgm:pt>
    <dgm:pt modelId="{FA220084-2E08-471A-9E86-9624F7D78408}" type="sibTrans" cxnId="{91E784B9-7732-43B3-8F76-E539680C0E04}">
      <dgm:prSet/>
      <dgm:spPr/>
      <dgm:t>
        <a:bodyPr/>
        <a:lstStyle/>
        <a:p>
          <a:endParaRPr lang="en-US"/>
        </a:p>
      </dgm:t>
    </dgm:pt>
    <dgm:pt modelId="{B4995564-E1CE-4F94-8FDF-53E565B59DFA}">
      <dgm:prSet/>
      <dgm:spPr/>
      <dgm:t>
        <a:bodyPr/>
        <a:lstStyle/>
        <a:p>
          <a:r>
            <a:rPr lang="en-GB" dirty="0"/>
            <a:t>The benefits to coaching and mentoring </a:t>
          </a:r>
          <a:endParaRPr lang="en-US" dirty="0"/>
        </a:p>
      </dgm:t>
    </dgm:pt>
    <dgm:pt modelId="{BDC0AD64-E40B-4737-A22A-78A58D0BCA4A}" type="parTrans" cxnId="{5B9BF168-A307-42DA-8D94-BE8F3EFD9DC5}">
      <dgm:prSet/>
      <dgm:spPr/>
      <dgm:t>
        <a:bodyPr/>
        <a:lstStyle/>
        <a:p>
          <a:endParaRPr lang="en-US"/>
        </a:p>
      </dgm:t>
    </dgm:pt>
    <dgm:pt modelId="{63870C4C-BA98-4C5A-9832-D86178780C68}" type="sibTrans" cxnId="{5B9BF168-A307-42DA-8D94-BE8F3EFD9DC5}">
      <dgm:prSet/>
      <dgm:spPr/>
      <dgm:t>
        <a:bodyPr/>
        <a:lstStyle/>
        <a:p>
          <a:endParaRPr lang="en-US"/>
        </a:p>
      </dgm:t>
    </dgm:pt>
    <dgm:pt modelId="{F925ED6B-CD66-4494-B0A4-39F970ABA97D}">
      <dgm:prSet/>
      <dgm:spPr/>
      <dgm:t>
        <a:bodyPr/>
        <a:lstStyle/>
        <a:p>
          <a:r>
            <a:rPr lang="en-GB" dirty="0"/>
            <a:t>Top tips from Guidance for managers on coaching and mentoring</a:t>
          </a:r>
          <a:endParaRPr lang="en-US" dirty="0"/>
        </a:p>
      </dgm:t>
    </dgm:pt>
    <dgm:pt modelId="{786F1A8E-B05E-4A0E-BA70-4470A2294C97}" type="parTrans" cxnId="{E4DF4E3D-B7F3-472E-939E-8219937DF2BE}">
      <dgm:prSet/>
      <dgm:spPr/>
      <dgm:t>
        <a:bodyPr/>
        <a:lstStyle/>
        <a:p>
          <a:endParaRPr lang="en-US"/>
        </a:p>
      </dgm:t>
    </dgm:pt>
    <dgm:pt modelId="{42EEC673-C8A6-4764-BD7D-9DAAE98E47B7}" type="sibTrans" cxnId="{E4DF4E3D-B7F3-472E-939E-8219937DF2BE}">
      <dgm:prSet/>
      <dgm:spPr/>
      <dgm:t>
        <a:bodyPr/>
        <a:lstStyle/>
        <a:p>
          <a:endParaRPr lang="en-US"/>
        </a:p>
      </dgm:t>
    </dgm:pt>
    <dgm:pt modelId="{09234229-E5C8-4942-B2C6-195C4ED5D49D}" type="pres">
      <dgm:prSet presAssocID="{DE6413F0-8549-4728-A0E9-23937C741F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0164CB-380C-412F-BC03-C8E4703E6CC1}" type="pres">
      <dgm:prSet presAssocID="{584C7646-C30A-47CF-A389-C61B524A9FDB}" presName="hierRoot1" presStyleCnt="0"/>
      <dgm:spPr/>
    </dgm:pt>
    <dgm:pt modelId="{2E5A36D8-4ADB-4C7C-9670-AFC8E939DFA2}" type="pres">
      <dgm:prSet presAssocID="{584C7646-C30A-47CF-A389-C61B524A9FDB}" presName="composite" presStyleCnt="0"/>
      <dgm:spPr/>
    </dgm:pt>
    <dgm:pt modelId="{F4331F63-9D90-4E01-8A45-71A9C4175792}" type="pres">
      <dgm:prSet presAssocID="{584C7646-C30A-47CF-A389-C61B524A9FDB}" presName="background" presStyleLbl="node0" presStyleIdx="0" presStyleCnt="4"/>
      <dgm:spPr/>
    </dgm:pt>
    <dgm:pt modelId="{6C6AAD20-9EC6-4A42-B627-2A0AAFA7D4FE}" type="pres">
      <dgm:prSet presAssocID="{584C7646-C30A-47CF-A389-C61B524A9FDB}" presName="text" presStyleLbl="fgAcc0" presStyleIdx="0" presStyleCnt="4">
        <dgm:presLayoutVars>
          <dgm:chPref val="3"/>
        </dgm:presLayoutVars>
      </dgm:prSet>
      <dgm:spPr/>
    </dgm:pt>
    <dgm:pt modelId="{71291242-97E2-436F-995E-B28441CA32AB}" type="pres">
      <dgm:prSet presAssocID="{584C7646-C30A-47CF-A389-C61B524A9FDB}" presName="hierChild2" presStyleCnt="0"/>
      <dgm:spPr/>
    </dgm:pt>
    <dgm:pt modelId="{F2FFF304-FDF0-4A50-BD37-6AE09D9ED8A8}" type="pres">
      <dgm:prSet presAssocID="{DA7ED591-FDC2-4588-B1C0-CE1E085130DC}" presName="hierRoot1" presStyleCnt="0"/>
      <dgm:spPr/>
    </dgm:pt>
    <dgm:pt modelId="{65A860AA-3D6A-4D45-A6B6-16E041A17FF4}" type="pres">
      <dgm:prSet presAssocID="{DA7ED591-FDC2-4588-B1C0-CE1E085130DC}" presName="composite" presStyleCnt="0"/>
      <dgm:spPr/>
    </dgm:pt>
    <dgm:pt modelId="{C223BE6D-5E83-4315-8ED3-46D29A8ACCFF}" type="pres">
      <dgm:prSet presAssocID="{DA7ED591-FDC2-4588-B1C0-CE1E085130DC}" presName="background" presStyleLbl="node0" presStyleIdx="1" presStyleCnt="4"/>
      <dgm:spPr/>
    </dgm:pt>
    <dgm:pt modelId="{FA1B3400-7299-48EB-8C41-1A5D4FBE76A3}" type="pres">
      <dgm:prSet presAssocID="{DA7ED591-FDC2-4588-B1C0-CE1E085130DC}" presName="text" presStyleLbl="fgAcc0" presStyleIdx="1" presStyleCnt="4">
        <dgm:presLayoutVars>
          <dgm:chPref val="3"/>
        </dgm:presLayoutVars>
      </dgm:prSet>
      <dgm:spPr/>
    </dgm:pt>
    <dgm:pt modelId="{3355B980-AC7F-4623-9634-4CB05EE84CD8}" type="pres">
      <dgm:prSet presAssocID="{DA7ED591-FDC2-4588-B1C0-CE1E085130DC}" presName="hierChild2" presStyleCnt="0"/>
      <dgm:spPr/>
    </dgm:pt>
    <dgm:pt modelId="{158106F7-2170-4A8E-B362-FEBCA6B91C3C}" type="pres">
      <dgm:prSet presAssocID="{B4995564-E1CE-4F94-8FDF-53E565B59DFA}" presName="hierRoot1" presStyleCnt="0"/>
      <dgm:spPr/>
    </dgm:pt>
    <dgm:pt modelId="{19232210-5B23-4344-833D-EFA53642CD0C}" type="pres">
      <dgm:prSet presAssocID="{B4995564-E1CE-4F94-8FDF-53E565B59DFA}" presName="composite" presStyleCnt="0"/>
      <dgm:spPr/>
    </dgm:pt>
    <dgm:pt modelId="{8227D526-D9D9-4C70-947A-27BCDFC1D576}" type="pres">
      <dgm:prSet presAssocID="{B4995564-E1CE-4F94-8FDF-53E565B59DFA}" presName="background" presStyleLbl="node0" presStyleIdx="2" presStyleCnt="4"/>
      <dgm:spPr/>
    </dgm:pt>
    <dgm:pt modelId="{08283EDC-884E-40A7-8DC9-9C14723EAA2A}" type="pres">
      <dgm:prSet presAssocID="{B4995564-E1CE-4F94-8FDF-53E565B59DFA}" presName="text" presStyleLbl="fgAcc0" presStyleIdx="2" presStyleCnt="4">
        <dgm:presLayoutVars>
          <dgm:chPref val="3"/>
        </dgm:presLayoutVars>
      </dgm:prSet>
      <dgm:spPr/>
    </dgm:pt>
    <dgm:pt modelId="{B256BE41-2CBF-432C-9B57-7B7176A631C6}" type="pres">
      <dgm:prSet presAssocID="{B4995564-E1CE-4F94-8FDF-53E565B59DFA}" presName="hierChild2" presStyleCnt="0"/>
      <dgm:spPr/>
    </dgm:pt>
    <dgm:pt modelId="{AA4A6E48-A09A-45FE-A54B-2C6B93B190B3}" type="pres">
      <dgm:prSet presAssocID="{F925ED6B-CD66-4494-B0A4-39F970ABA97D}" presName="hierRoot1" presStyleCnt="0"/>
      <dgm:spPr/>
    </dgm:pt>
    <dgm:pt modelId="{78D8703D-D201-43D7-BAEA-0320596F2D57}" type="pres">
      <dgm:prSet presAssocID="{F925ED6B-CD66-4494-B0A4-39F970ABA97D}" presName="composite" presStyleCnt="0"/>
      <dgm:spPr/>
    </dgm:pt>
    <dgm:pt modelId="{5EFF1745-BED8-4E3D-A4EC-205433CDC587}" type="pres">
      <dgm:prSet presAssocID="{F925ED6B-CD66-4494-B0A4-39F970ABA97D}" presName="background" presStyleLbl="node0" presStyleIdx="3" presStyleCnt="4"/>
      <dgm:spPr/>
    </dgm:pt>
    <dgm:pt modelId="{82EC89C3-171B-4D29-933E-495252188E4A}" type="pres">
      <dgm:prSet presAssocID="{F925ED6B-CD66-4494-B0A4-39F970ABA97D}" presName="text" presStyleLbl="fgAcc0" presStyleIdx="3" presStyleCnt="4">
        <dgm:presLayoutVars>
          <dgm:chPref val="3"/>
        </dgm:presLayoutVars>
      </dgm:prSet>
      <dgm:spPr/>
    </dgm:pt>
    <dgm:pt modelId="{754DE7E1-F04E-48AE-8047-DD6EE7776BA7}" type="pres">
      <dgm:prSet presAssocID="{F925ED6B-CD66-4494-B0A4-39F970ABA97D}" presName="hierChild2" presStyleCnt="0"/>
      <dgm:spPr/>
    </dgm:pt>
  </dgm:ptLst>
  <dgm:cxnLst>
    <dgm:cxn modelId="{3E3D6213-CF00-4340-ACA2-76E1F8FAE52A}" srcId="{DE6413F0-8549-4728-A0E9-23937C741F71}" destId="{584C7646-C30A-47CF-A389-C61B524A9FDB}" srcOrd="0" destOrd="0" parTransId="{97223935-FE73-4893-A78E-63FB8BB4EBB2}" sibTransId="{2E1C6D7C-3F53-4722-BCC4-1FAF4F3746A0}"/>
    <dgm:cxn modelId="{21A32F1B-BCC0-440E-89DC-7065B7402935}" type="presOf" srcId="{B4995564-E1CE-4F94-8FDF-53E565B59DFA}" destId="{08283EDC-884E-40A7-8DC9-9C14723EAA2A}" srcOrd="0" destOrd="0" presId="urn:microsoft.com/office/officeart/2005/8/layout/hierarchy1"/>
    <dgm:cxn modelId="{01F6B136-B067-46E6-9CF3-FDAFD85FB73B}" type="presOf" srcId="{DE6413F0-8549-4728-A0E9-23937C741F71}" destId="{09234229-E5C8-4942-B2C6-195C4ED5D49D}" srcOrd="0" destOrd="0" presId="urn:microsoft.com/office/officeart/2005/8/layout/hierarchy1"/>
    <dgm:cxn modelId="{E4DF4E3D-B7F3-472E-939E-8219937DF2BE}" srcId="{DE6413F0-8549-4728-A0E9-23937C741F71}" destId="{F925ED6B-CD66-4494-B0A4-39F970ABA97D}" srcOrd="3" destOrd="0" parTransId="{786F1A8E-B05E-4A0E-BA70-4470A2294C97}" sibTransId="{42EEC673-C8A6-4764-BD7D-9DAAE98E47B7}"/>
    <dgm:cxn modelId="{5B9BF168-A307-42DA-8D94-BE8F3EFD9DC5}" srcId="{DE6413F0-8549-4728-A0E9-23937C741F71}" destId="{B4995564-E1CE-4F94-8FDF-53E565B59DFA}" srcOrd="2" destOrd="0" parTransId="{BDC0AD64-E40B-4737-A22A-78A58D0BCA4A}" sibTransId="{63870C4C-BA98-4C5A-9832-D86178780C68}"/>
    <dgm:cxn modelId="{5781507A-E687-4FED-ADB3-133FCE7196C4}" type="presOf" srcId="{F925ED6B-CD66-4494-B0A4-39F970ABA97D}" destId="{82EC89C3-171B-4D29-933E-495252188E4A}" srcOrd="0" destOrd="0" presId="urn:microsoft.com/office/officeart/2005/8/layout/hierarchy1"/>
    <dgm:cxn modelId="{91E784B9-7732-43B3-8F76-E539680C0E04}" srcId="{DE6413F0-8549-4728-A0E9-23937C741F71}" destId="{DA7ED591-FDC2-4588-B1C0-CE1E085130DC}" srcOrd="1" destOrd="0" parTransId="{ADAF9BBA-3F20-4D18-85E3-32C1AD9485CD}" sibTransId="{FA220084-2E08-471A-9E86-9624F7D78408}"/>
    <dgm:cxn modelId="{1798D0DA-CD08-4266-A917-2B00221C620A}" type="presOf" srcId="{584C7646-C30A-47CF-A389-C61B524A9FDB}" destId="{6C6AAD20-9EC6-4A42-B627-2A0AAFA7D4FE}" srcOrd="0" destOrd="0" presId="urn:microsoft.com/office/officeart/2005/8/layout/hierarchy1"/>
    <dgm:cxn modelId="{FF6CC1DB-7806-4162-9617-883D282C4DB7}" type="presOf" srcId="{DA7ED591-FDC2-4588-B1C0-CE1E085130DC}" destId="{FA1B3400-7299-48EB-8C41-1A5D4FBE76A3}" srcOrd="0" destOrd="0" presId="urn:microsoft.com/office/officeart/2005/8/layout/hierarchy1"/>
    <dgm:cxn modelId="{E4AFF412-8E99-4B6A-98AC-A12980D23229}" type="presParOf" srcId="{09234229-E5C8-4942-B2C6-195C4ED5D49D}" destId="{DC0164CB-380C-412F-BC03-C8E4703E6CC1}" srcOrd="0" destOrd="0" presId="urn:microsoft.com/office/officeart/2005/8/layout/hierarchy1"/>
    <dgm:cxn modelId="{12D53B53-2CB2-48CB-A6B4-DCAF779F4C82}" type="presParOf" srcId="{DC0164CB-380C-412F-BC03-C8E4703E6CC1}" destId="{2E5A36D8-4ADB-4C7C-9670-AFC8E939DFA2}" srcOrd="0" destOrd="0" presId="urn:microsoft.com/office/officeart/2005/8/layout/hierarchy1"/>
    <dgm:cxn modelId="{DC1540DD-4583-4037-A792-76C56C4C869A}" type="presParOf" srcId="{2E5A36D8-4ADB-4C7C-9670-AFC8E939DFA2}" destId="{F4331F63-9D90-4E01-8A45-71A9C4175792}" srcOrd="0" destOrd="0" presId="urn:microsoft.com/office/officeart/2005/8/layout/hierarchy1"/>
    <dgm:cxn modelId="{5E66F646-0901-488A-98D7-1743DE453A4F}" type="presParOf" srcId="{2E5A36D8-4ADB-4C7C-9670-AFC8E939DFA2}" destId="{6C6AAD20-9EC6-4A42-B627-2A0AAFA7D4FE}" srcOrd="1" destOrd="0" presId="urn:microsoft.com/office/officeart/2005/8/layout/hierarchy1"/>
    <dgm:cxn modelId="{80824E5A-04C5-4B8F-983A-E6163634F29B}" type="presParOf" srcId="{DC0164CB-380C-412F-BC03-C8E4703E6CC1}" destId="{71291242-97E2-436F-995E-B28441CA32AB}" srcOrd="1" destOrd="0" presId="urn:microsoft.com/office/officeart/2005/8/layout/hierarchy1"/>
    <dgm:cxn modelId="{CA936E43-AB5F-4679-86CF-C8458BA7E783}" type="presParOf" srcId="{09234229-E5C8-4942-B2C6-195C4ED5D49D}" destId="{F2FFF304-FDF0-4A50-BD37-6AE09D9ED8A8}" srcOrd="1" destOrd="0" presId="urn:microsoft.com/office/officeart/2005/8/layout/hierarchy1"/>
    <dgm:cxn modelId="{03800391-48A1-4317-8CED-5028447C4768}" type="presParOf" srcId="{F2FFF304-FDF0-4A50-BD37-6AE09D9ED8A8}" destId="{65A860AA-3D6A-4D45-A6B6-16E041A17FF4}" srcOrd="0" destOrd="0" presId="urn:microsoft.com/office/officeart/2005/8/layout/hierarchy1"/>
    <dgm:cxn modelId="{2E95E7DA-D8BD-49BB-B7D3-B0975B2D806C}" type="presParOf" srcId="{65A860AA-3D6A-4D45-A6B6-16E041A17FF4}" destId="{C223BE6D-5E83-4315-8ED3-46D29A8ACCFF}" srcOrd="0" destOrd="0" presId="urn:microsoft.com/office/officeart/2005/8/layout/hierarchy1"/>
    <dgm:cxn modelId="{BEA7184C-7E2E-4B64-B43F-1790AC7C2008}" type="presParOf" srcId="{65A860AA-3D6A-4D45-A6B6-16E041A17FF4}" destId="{FA1B3400-7299-48EB-8C41-1A5D4FBE76A3}" srcOrd="1" destOrd="0" presId="urn:microsoft.com/office/officeart/2005/8/layout/hierarchy1"/>
    <dgm:cxn modelId="{4EC0F1E6-91BB-4DC7-B0C0-BB68EDD5F512}" type="presParOf" srcId="{F2FFF304-FDF0-4A50-BD37-6AE09D9ED8A8}" destId="{3355B980-AC7F-4623-9634-4CB05EE84CD8}" srcOrd="1" destOrd="0" presId="urn:microsoft.com/office/officeart/2005/8/layout/hierarchy1"/>
    <dgm:cxn modelId="{513DC23A-CB9C-439B-8557-4DEFB4A58D80}" type="presParOf" srcId="{09234229-E5C8-4942-B2C6-195C4ED5D49D}" destId="{158106F7-2170-4A8E-B362-FEBCA6B91C3C}" srcOrd="2" destOrd="0" presId="urn:microsoft.com/office/officeart/2005/8/layout/hierarchy1"/>
    <dgm:cxn modelId="{E7EE3CE8-BB38-4BCA-A102-C3E3A544B61E}" type="presParOf" srcId="{158106F7-2170-4A8E-B362-FEBCA6B91C3C}" destId="{19232210-5B23-4344-833D-EFA53642CD0C}" srcOrd="0" destOrd="0" presId="urn:microsoft.com/office/officeart/2005/8/layout/hierarchy1"/>
    <dgm:cxn modelId="{DEBC86E2-A842-4E55-8BB7-8390B3CC6853}" type="presParOf" srcId="{19232210-5B23-4344-833D-EFA53642CD0C}" destId="{8227D526-D9D9-4C70-947A-27BCDFC1D576}" srcOrd="0" destOrd="0" presId="urn:microsoft.com/office/officeart/2005/8/layout/hierarchy1"/>
    <dgm:cxn modelId="{40A2E643-E8A1-4B3C-9520-E2CB4D6DFAAF}" type="presParOf" srcId="{19232210-5B23-4344-833D-EFA53642CD0C}" destId="{08283EDC-884E-40A7-8DC9-9C14723EAA2A}" srcOrd="1" destOrd="0" presId="urn:microsoft.com/office/officeart/2005/8/layout/hierarchy1"/>
    <dgm:cxn modelId="{854EE005-AADA-485B-A002-8C32FE38E1C7}" type="presParOf" srcId="{158106F7-2170-4A8E-B362-FEBCA6B91C3C}" destId="{B256BE41-2CBF-432C-9B57-7B7176A631C6}" srcOrd="1" destOrd="0" presId="urn:microsoft.com/office/officeart/2005/8/layout/hierarchy1"/>
    <dgm:cxn modelId="{77103684-496A-42A2-904F-55CA384DE8A1}" type="presParOf" srcId="{09234229-E5C8-4942-B2C6-195C4ED5D49D}" destId="{AA4A6E48-A09A-45FE-A54B-2C6B93B190B3}" srcOrd="3" destOrd="0" presId="urn:microsoft.com/office/officeart/2005/8/layout/hierarchy1"/>
    <dgm:cxn modelId="{EC366725-A232-4F28-A53D-22692169F6A5}" type="presParOf" srcId="{AA4A6E48-A09A-45FE-A54B-2C6B93B190B3}" destId="{78D8703D-D201-43D7-BAEA-0320596F2D57}" srcOrd="0" destOrd="0" presId="urn:microsoft.com/office/officeart/2005/8/layout/hierarchy1"/>
    <dgm:cxn modelId="{AABDDCE6-AEA3-406F-9C1F-3DED67EDB566}" type="presParOf" srcId="{78D8703D-D201-43D7-BAEA-0320596F2D57}" destId="{5EFF1745-BED8-4E3D-A4EC-205433CDC587}" srcOrd="0" destOrd="0" presId="urn:microsoft.com/office/officeart/2005/8/layout/hierarchy1"/>
    <dgm:cxn modelId="{6BEAD66D-178B-4B16-854E-E548FE8DBB8F}" type="presParOf" srcId="{78D8703D-D201-43D7-BAEA-0320596F2D57}" destId="{82EC89C3-171B-4D29-933E-495252188E4A}" srcOrd="1" destOrd="0" presId="urn:microsoft.com/office/officeart/2005/8/layout/hierarchy1"/>
    <dgm:cxn modelId="{7194EFB4-F775-4A8B-B242-2FF9F45EEECC}" type="presParOf" srcId="{AA4A6E48-A09A-45FE-A54B-2C6B93B190B3}" destId="{754DE7E1-F04E-48AE-8047-DD6EE7776B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31F63-9D90-4E01-8A45-71A9C4175792}">
      <dsp:nvSpPr>
        <dsp:cNvPr id="0" name=""/>
        <dsp:cNvSpPr/>
      </dsp:nvSpPr>
      <dsp:spPr>
        <a:xfrm>
          <a:off x="2971" y="932091"/>
          <a:ext cx="2121849" cy="134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AAD20-9EC6-4A42-B627-2A0AAFA7D4FE}">
      <dsp:nvSpPr>
        <dsp:cNvPr id="0" name=""/>
        <dsp:cNvSpPr/>
      </dsp:nvSpPr>
      <dsp:spPr>
        <a:xfrm>
          <a:off x="238732" y="1156064"/>
          <a:ext cx="2121849" cy="134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Who is coaching and mentoring for ?</a:t>
          </a:r>
          <a:endParaRPr lang="en-US" sz="1600" kern="1200" dirty="0"/>
        </a:p>
      </dsp:txBody>
      <dsp:txXfrm>
        <a:off x="278195" y="1195527"/>
        <a:ext cx="2042923" cy="1268448"/>
      </dsp:txXfrm>
    </dsp:sp>
    <dsp:sp modelId="{C223BE6D-5E83-4315-8ED3-46D29A8ACCFF}">
      <dsp:nvSpPr>
        <dsp:cNvPr id="0" name=""/>
        <dsp:cNvSpPr/>
      </dsp:nvSpPr>
      <dsp:spPr>
        <a:xfrm>
          <a:off x="2596343" y="932091"/>
          <a:ext cx="2121849" cy="134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B3400-7299-48EB-8C41-1A5D4FBE76A3}">
      <dsp:nvSpPr>
        <dsp:cNvPr id="0" name=""/>
        <dsp:cNvSpPr/>
      </dsp:nvSpPr>
      <dsp:spPr>
        <a:xfrm>
          <a:off x="2832104" y="1156064"/>
          <a:ext cx="2121849" cy="134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difference between coaching and mentoring </a:t>
          </a:r>
          <a:endParaRPr lang="en-US" sz="1600" kern="1200" dirty="0"/>
        </a:p>
      </dsp:txBody>
      <dsp:txXfrm>
        <a:off x="2871567" y="1195527"/>
        <a:ext cx="2042923" cy="1268448"/>
      </dsp:txXfrm>
    </dsp:sp>
    <dsp:sp modelId="{8227D526-D9D9-4C70-947A-27BCDFC1D576}">
      <dsp:nvSpPr>
        <dsp:cNvPr id="0" name=""/>
        <dsp:cNvSpPr/>
      </dsp:nvSpPr>
      <dsp:spPr>
        <a:xfrm>
          <a:off x="5189714" y="932091"/>
          <a:ext cx="2121849" cy="134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83EDC-884E-40A7-8DC9-9C14723EAA2A}">
      <dsp:nvSpPr>
        <dsp:cNvPr id="0" name=""/>
        <dsp:cNvSpPr/>
      </dsp:nvSpPr>
      <dsp:spPr>
        <a:xfrm>
          <a:off x="5425475" y="1156064"/>
          <a:ext cx="2121849" cy="134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benefits to coaching and mentoring </a:t>
          </a:r>
          <a:endParaRPr lang="en-US" sz="1600" kern="1200" dirty="0"/>
        </a:p>
      </dsp:txBody>
      <dsp:txXfrm>
        <a:off x="5464938" y="1195527"/>
        <a:ext cx="2042923" cy="1268448"/>
      </dsp:txXfrm>
    </dsp:sp>
    <dsp:sp modelId="{5EFF1745-BED8-4E3D-A4EC-205433CDC587}">
      <dsp:nvSpPr>
        <dsp:cNvPr id="0" name=""/>
        <dsp:cNvSpPr/>
      </dsp:nvSpPr>
      <dsp:spPr>
        <a:xfrm>
          <a:off x="7783085" y="932091"/>
          <a:ext cx="2121849" cy="134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C89C3-171B-4D29-933E-495252188E4A}">
      <dsp:nvSpPr>
        <dsp:cNvPr id="0" name=""/>
        <dsp:cNvSpPr/>
      </dsp:nvSpPr>
      <dsp:spPr>
        <a:xfrm>
          <a:off x="8018846" y="1156064"/>
          <a:ext cx="2121849" cy="134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Top tips from Guidance for managers on coaching and mentoring</a:t>
          </a:r>
          <a:endParaRPr lang="en-US" sz="1600" kern="1200" dirty="0"/>
        </a:p>
      </dsp:txBody>
      <dsp:txXfrm>
        <a:off x="8058309" y="1195527"/>
        <a:ext cx="2042923" cy="1268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15DB-611A-56C4-FC68-E107D843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42832-12A3-D893-9FA7-D0D906BC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5BE2A-A5EF-CEE9-0D7F-FF39A8A2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1FA7-78E8-FA27-71BC-965A10C8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B599B-3A49-4385-2AA2-E916F5B6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71EB-A725-C3E1-7E3E-6C54C60E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69DAD-F3E6-A760-2803-27BFE23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FBAAB-12A9-C33E-81EA-B631640C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5B14-DE87-98C8-8C0A-8AECD468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355B-92F7-4E9D-28DD-F49F783E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DFDFE-0C83-1EAB-C051-ACDF06976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23250-15C5-947F-43AF-9251A4AA4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C3CC-F02E-A153-50F7-4A8E6BBA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6540-A81C-B223-D8E2-EA3823B9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8ADC5-F0D0-A92B-F18B-CD8D403E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2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E0CF-8C44-920C-D339-1518752F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9F07A-2CFC-B0ED-83E8-DDE3416F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830D-F7E3-86A1-BF9F-E8CA0C9E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8601-2D7A-C692-525D-D80D6A2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5F92-150B-01C1-8E57-CFA2A59C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1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CDBD-969A-0DDA-588C-CC266AEB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00DCA-C9CD-1ACD-9F8D-C9DF881F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806E5-9D4D-5F64-8372-F6D0943E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3A72F-4AE1-46A0-A67F-E0861AEA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C6A5-AAD5-5539-37FC-F9DB8FB6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7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927-CAA8-3F91-73BD-02B2216F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BE66-3378-B92B-4267-CB4219FD1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364AE-82BF-BE82-85AC-5262808E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1A6C8-9722-CB76-6DCD-D1CED0A1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5045C-24EC-4A13-B1E3-FD40F8AF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F9C38-9AB1-1327-E620-F59D8C8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1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E440-4375-805E-A531-71EFF4B5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28AED-8E15-97EC-5D7E-E5CC72AF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EB2F3-7E30-0F0F-F438-05FD7E96F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3ACCF-6EDD-4C43-E3ED-D0675E5BE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C0710-9449-C09F-049F-C197EFD16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62053-9743-1130-CDDD-6F2E7B6E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D3520-E399-A990-5BAC-8F58EB3A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19382-32A5-21D3-DB31-30F1A3CD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5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8C95-50B6-C8E5-F5FB-130F56B5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BCE7E-FAEA-D3C9-CE38-798CAE58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884DB-46FE-C0CC-DF5E-F713F3ED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C8E01-2EFA-70A9-CE95-76274D50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8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527A6-26F3-60CC-38B3-65F673D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A9190-FBCC-B024-E026-21D96C4E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DA41E-D5CA-90CD-0D14-665812A7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3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5C38-B25F-544F-0074-4E3D458D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4F78-B068-DB35-0ED9-0B2356132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02F31-F0B1-031C-2375-D11C2E501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FA587-14E5-9AE9-62AA-8ACE8676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2735-9E2F-BADA-A95E-3FDBF7C5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42319-CB7A-8381-C363-3BBACC0D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5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7F69-354C-470C-E4A0-C89814D0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35AA1-D7FC-E2EF-40D9-4D3EB25C2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A9D0F-4A2B-D27D-ABC1-46CC5460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C39E6-050D-C1DE-BF08-1EA61D9E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36A70-2CFC-524B-C45D-21F88921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C907-15F4-1FC3-2A0C-DD04A94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F545D-7BF4-4655-A968-3DB512E4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F3363-9F14-4744-34A5-01C9E8520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002E4-32E6-D6F4-DB6D-23659854C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25771-63A7-4FF5-9FFB-541C0283F796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2E20-3D12-6727-F11E-7D9731126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3CAF6-876A-DC4A-2ECE-5A3604663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E0120-C139-4010-A282-25097D3DA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mcstravick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92BBF-5B50-B529-B1F3-B4FDF903F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GB" sz="8000" dirty="0"/>
              <a:t>Coaching and Mentoring </a:t>
            </a:r>
            <a:br>
              <a:rPr lang="en-GB" sz="8000" dirty="0"/>
            </a:br>
            <a:r>
              <a:rPr lang="en-GB" sz="1800" dirty="0">
                <a:solidFill>
                  <a:srgbClr val="00B0F0"/>
                </a:solidFill>
              </a:rPr>
              <a:t>Suzanne Mc </a:t>
            </a:r>
            <a:r>
              <a:rPr lang="en-GB" sz="1800" dirty="0" err="1">
                <a:solidFill>
                  <a:srgbClr val="00B0F0"/>
                </a:solidFill>
              </a:rPr>
              <a:t>Stravick</a:t>
            </a:r>
            <a:r>
              <a:rPr lang="en-GB" sz="1800" dirty="0">
                <a:solidFill>
                  <a:srgbClr val="00B0F0"/>
                </a:solidFill>
              </a:rPr>
              <a:t>, Social Care Practitioner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5B816-8C92-433F-B7CF-1F3D610D5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>
                <a:solidFill>
                  <a:srgbClr val="00B0F0"/>
                </a:solidFill>
              </a:rPr>
              <a:t>Top tips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CA959-AD3E-713F-81C1-492C0408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2244D-89C2-AF7B-3AB9-4BE679C1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3400" b="1" dirty="0"/>
              <a:t>Level 2 Certificate in Safe and Effective Practice </a:t>
            </a:r>
            <a:br>
              <a:rPr lang="en-GB" sz="3400" dirty="0"/>
            </a:br>
            <a:r>
              <a:rPr lang="en-GB" sz="3400" b="1" dirty="0"/>
              <a:t>Coaching and Mentoring Guidance for Managers</a:t>
            </a:r>
            <a:endParaRPr lang="en-GB" sz="3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4B86-175F-073D-2AAD-3F7C8521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5. Consider using a learning contract </a:t>
            </a:r>
          </a:p>
          <a:p>
            <a:pPr marL="0" indent="0">
              <a:buNone/>
            </a:pPr>
            <a:r>
              <a:rPr lang="en-GB" sz="2400" dirty="0"/>
              <a:t>What happens if the learner leaves the organisation mid course, what happens if the person drops out?</a:t>
            </a:r>
          </a:p>
          <a:p>
            <a:pPr marL="0" indent="0">
              <a:buNone/>
            </a:pPr>
            <a:r>
              <a:rPr lang="en-GB" sz="2400" b="1" dirty="0"/>
              <a:t>6 Align induction training with Level 2 certificate safe and effective practice</a:t>
            </a:r>
          </a:p>
          <a:p>
            <a:pPr marL="0" indent="0">
              <a:buNone/>
            </a:pPr>
            <a:r>
              <a:rPr lang="en-GB" sz="2400" dirty="0"/>
              <a:t>Using the learning outcomes to inform the induction training will reduce duplication in learning and could provide certificate of knowledge and competency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88FA7-7B6A-E489-6B89-9330B334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98" y="507076"/>
            <a:ext cx="1784183" cy="13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3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44136-2A27-0AE0-2654-58F33727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E927C-F26B-8241-3EA1-C77A4A52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3400" b="1"/>
              <a:t>Level 2 Certificate in Safe and Effective Practice </a:t>
            </a:r>
            <a:br>
              <a:rPr lang="en-GB" sz="3400"/>
            </a:br>
            <a:r>
              <a:rPr lang="en-GB" sz="3400" b="1"/>
              <a:t>Coaching and mentoring guidance for Managers</a:t>
            </a:r>
            <a:endParaRPr lang="en-GB" sz="3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75B4-5DC9-7A2A-9587-93A20C9F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7. Are all units relevant to all work settings</a:t>
            </a:r>
          </a:p>
          <a:p>
            <a:pPr marL="0" indent="0">
              <a:buNone/>
            </a:pPr>
            <a:r>
              <a:rPr lang="en-GB" sz="2400" dirty="0"/>
              <a:t>All units provide a basic level of skill and knowledge. Having  a minimum level of understanding enables the social care practitioner to be flexible to changing needs.</a:t>
            </a:r>
          </a:p>
          <a:p>
            <a:pPr marL="0" indent="0">
              <a:buNone/>
            </a:pPr>
            <a:r>
              <a:rPr lang="en-GB" sz="2400" b="1" dirty="0"/>
              <a:t>8. Remain in contact with the training provider</a:t>
            </a:r>
          </a:p>
          <a:p>
            <a:pPr marL="0" indent="0">
              <a:buNone/>
            </a:pPr>
            <a:r>
              <a:rPr lang="en-GB" sz="2400" dirty="0"/>
              <a:t>Don’t wait to the end of the course to find out the learner has been struggling or failing to submit units. Good communication leads to positive, timely support.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124D7-83B8-2229-7953-B0FE885C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693" y="394429"/>
            <a:ext cx="2085269" cy="1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2188D-8954-BED5-4344-1D84CE03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GB" sz="4000"/>
              <a:t>What next…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A0CF7-1ED7-6238-9508-BCBABA8248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9" b="12354"/>
          <a:stretch>
            <a:fillRect/>
          </a:stretch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518F-C408-288E-7164-E5906236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10" y="691912"/>
            <a:ext cx="4585646" cy="5474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Contact details</a:t>
            </a:r>
          </a:p>
          <a:p>
            <a:pPr marL="0" indent="0">
              <a:buNone/>
            </a:pPr>
            <a:r>
              <a:rPr lang="en-GB" sz="2000" dirty="0"/>
              <a:t>Suzanne Mc </a:t>
            </a:r>
            <a:r>
              <a:rPr lang="en-GB" sz="2000" dirty="0" err="1"/>
              <a:t>Stravick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Suzannemcstravick@gmail.com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Tel No. 07793366370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Coaching and Mentoring </a:t>
            </a:r>
          </a:p>
          <a:p>
            <a:pPr marL="0" indent="0">
              <a:buNone/>
            </a:pPr>
            <a:r>
              <a:rPr lang="en-GB" sz="2000" i="1" dirty="0"/>
              <a:t>Enabling individuals to make conscious decisions, empowering them to become leaders on their own lives.   </a:t>
            </a:r>
            <a:r>
              <a:rPr lang="en-GB" sz="1400" i="1" dirty="0"/>
              <a:t>Wise 2010</a:t>
            </a:r>
          </a:p>
        </p:txBody>
      </p:sp>
    </p:spTree>
    <p:extLst>
      <p:ext uri="{BB962C8B-B14F-4D97-AF65-F5344CB8AC3E}">
        <p14:creationId xmlns:p14="http://schemas.microsoft.com/office/powerpoint/2010/main" val="429370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C347C-D0EF-C26B-EA76-F7FDF836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aim is to highlight…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9FEE2735-70B1-2218-D8D0-0EECF34CF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27890"/>
              </p:ext>
            </p:extLst>
          </p:nvPr>
        </p:nvGraphicFramePr>
        <p:xfrm>
          <a:off x="793660" y="2599509"/>
          <a:ext cx="10143668" cy="343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36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820EC-8C4A-4E0B-1A3D-92604D4E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Who is coaching and mentoring for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99A6-3B80-F6B8-A8DD-5DE2AA97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828386" cy="3639450"/>
          </a:xfrm>
        </p:spPr>
        <p:txBody>
          <a:bodyPr anchor="ctr">
            <a:normAutofit/>
          </a:bodyPr>
          <a:lstStyle/>
          <a:p>
            <a:r>
              <a:rPr lang="en-GB" sz="1800" dirty="0"/>
              <a:t>Coaching and mentoring is funded through NISCC and available to those who have received funding from NISCC to undertake a qualification in Health and Social Care.</a:t>
            </a:r>
          </a:p>
          <a:p>
            <a:r>
              <a:rPr lang="en-GB" sz="1800" dirty="0"/>
              <a:t>Coaching and mentoring is available to support  organisations, managers, and individual learners.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03824-B716-87E5-31FC-8919F0DE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13" y="2984778"/>
            <a:ext cx="4607496" cy="30755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How to Use Coaching and Mentoring to Upskill Your Employees">
            <a:extLst>
              <a:ext uri="{FF2B5EF4-FFF2-40B4-BE49-F238E27FC236}">
                <a16:creationId xmlns:a16="http://schemas.microsoft.com/office/drawing/2014/main" id="{FA2C3F2B-FFC6-AB2D-08B1-C9527E250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to Use Coaching and Mentoring to Upskill Your Employees">
            <a:extLst>
              <a:ext uri="{FF2B5EF4-FFF2-40B4-BE49-F238E27FC236}">
                <a16:creationId xmlns:a16="http://schemas.microsoft.com/office/drawing/2014/main" id="{21EC802D-6031-77B0-E933-D8E8272A0C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5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0DCBF-22F2-23AD-34CA-9DFCBB36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dirty="0"/>
              <a:t>What is Coaching?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D2C1-C572-5D02-5E1F-1463B9A6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5518649" cy="3639450"/>
          </a:xfrm>
        </p:spPr>
        <p:txBody>
          <a:bodyPr anchor="ctr">
            <a:normAutofit/>
          </a:bodyPr>
          <a:lstStyle/>
          <a:p>
            <a:r>
              <a:rPr lang="en-GB" sz="1700" dirty="0"/>
              <a:t>Coaching is a structured conversation that aims to enhance performance, facilitate learning, and unlock potential. </a:t>
            </a:r>
          </a:p>
          <a:p>
            <a:r>
              <a:rPr lang="en-GB" sz="1700" dirty="0"/>
              <a:t>It is a supportive process that empowers individuals to overcome challenges, build new skills, and achieve their desired goals</a:t>
            </a:r>
          </a:p>
          <a:p>
            <a:r>
              <a:rPr lang="en-GB" sz="1700" dirty="0"/>
              <a:t>It helps individuals to navigate obstacles, identify strengths, and reach their full potential.</a:t>
            </a:r>
          </a:p>
          <a:p>
            <a:r>
              <a:rPr lang="en-GB" sz="1700" dirty="0"/>
              <a:t>Importantly, it provides space for a person to access the answers that are already there – they just haven’t realised 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27856-606D-1D1C-9484-9E848267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011" y="2484255"/>
            <a:ext cx="3377138" cy="33856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6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FF88-CDB4-F525-F2A2-1B98872B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dirty="0"/>
              <a:t>What is Mentoring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5821-CB73-1CF2-60F8-4C631652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2599509"/>
            <a:ext cx="6351638" cy="3639450"/>
          </a:xfrm>
        </p:spPr>
        <p:txBody>
          <a:bodyPr anchor="ctr">
            <a:noAutofit/>
          </a:bodyPr>
          <a:lstStyle/>
          <a:p>
            <a:r>
              <a:rPr lang="en-GB" sz="1800" dirty="0"/>
              <a:t>Identifying gaps in understanding and providing guidance, knowledge and skills through shared experience and insights.</a:t>
            </a:r>
          </a:p>
          <a:p>
            <a:r>
              <a:rPr lang="en-GB" sz="1800" dirty="0"/>
              <a:t>Mentors act as role models to the mentees in their growth and learning in both personal and  professional development.</a:t>
            </a:r>
          </a:p>
          <a:p>
            <a:r>
              <a:rPr lang="en-GB" sz="1800" dirty="0"/>
              <a:t>Mentoring is providing advice and encouragement. Demonstrating behaviours, attitudes and core principles and empowering informed decision making.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D3857-7DB8-0452-1CD0-0C02B2F1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90" r="10318" b="-2"/>
          <a:stretch>
            <a:fillRect/>
          </a:stretch>
        </p:blipFill>
        <p:spPr>
          <a:xfrm>
            <a:off x="7256205" y="2599509"/>
            <a:ext cx="3789575" cy="27329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5902FB6-A2B0-07D7-EAF0-2F60347A5B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Coaching V.s Mentoring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980F0-0DC0-8B7F-7FFB-A08DA62B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30" y="2829231"/>
            <a:ext cx="3110819" cy="3404421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AE10982-9DA0-501E-C5C6-009145E26BD7}"/>
              </a:ext>
            </a:extLst>
          </p:cNvPr>
          <p:cNvSpPr/>
          <p:nvPr/>
        </p:nvSpPr>
        <p:spPr>
          <a:xfrm>
            <a:off x="-64194" y="1364262"/>
            <a:ext cx="4247324" cy="4986620"/>
          </a:xfrm>
          <a:prstGeom prst="cloudCallout">
            <a:avLst>
              <a:gd name="adj1" fmla="val 64442"/>
              <a:gd name="adj2" fmla="val 4610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Coaching is…</a:t>
            </a:r>
          </a:p>
          <a:p>
            <a:r>
              <a:rPr lang="en-GB" dirty="0"/>
              <a:t>Helping to clarify the destination</a:t>
            </a:r>
          </a:p>
          <a:p>
            <a:endParaRPr lang="en-GB" dirty="0"/>
          </a:p>
          <a:p>
            <a:r>
              <a:rPr lang="en-GB" dirty="0"/>
              <a:t>Enabling the drivers to </a:t>
            </a:r>
          </a:p>
          <a:p>
            <a:r>
              <a:rPr lang="en-GB" dirty="0"/>
              <a:t>map out their own route</a:t>
            </a:r>
          </a:p>
          <a:p>
            <a:endParaRPr lang="en-GB" dirty="0"/>
          </a:p>
          <a:p>
            <a:r>
              <a:rPr lang="en-GB" dirty="0"/>
              <a:t>Use questions to explore barriers and issues</a:t>
            </a:r>
          </a:p>
          <a:p>
            <a:endParaRPr lang="en-GB" dirty="0"/>
          </a:p>
          <a:p>
            <a:r>
              <a:rPr lang="en-GB" dirty="0"/>
              <a:t>Allow driver to find their own solutions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5A77535-29F2-0397-37FE-766FF8CDD11A}"/>
              </a:ext>
            </a:extLst>
          </p:cNvPr>
          <p:cNvSpPr/>
          <p:nvPr/>
        </p:nvSpPr>
        <p:spPr>
          <a:xfrm>
            <a:off x="7384026" y="1560907"/>
            <a:ext cx="4247324" cy="3982064"/>
          </a:xfrm>
          <a:prstGeom prst="wedgeRoundRectCallout">
            <a:avLst>
              <a:gd name="adj1" fmla="val -54237"/>
              <a:gd name="adj2" fmla="val 637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Mentoring is…</a:t>
            </a:r>
          </a:p>
          <a:p>
            <a:r>
              <a:rPr lang="en-GB" dirty="0"/>
              <a:t>Be the copilot with dual controls</a:t>
            </a:r>
          </a:p>
          <a:p>
            <a:endParaRPr lang="en-GB" dirty="0"/>
          </a:p>
          <a:p>
            <a:r>
              <a:rPr lang="en-GB" dirty="0"/>
              <a:t>Talk through the process of getting started</a:t>
            </a:r>
          </a:p>
          <a:p>
            <a:endParaRPr lang="en-GB" dirty="0"/>
          </a:p>
          <a:p>
            <a:r>
              <a:rPr lang="en-GB" dirty="0"/>
              <a:t>Offer step by step instructions</a:t>
            </a:r>
          </a:p>
          <a:p>
            <a:endParaRPr lang="en-GB" dirty="0"/>
          </a:p>
          <a:p>
            <a:r>
              <a:rPr lang="en-GB" dirty="0"/>
              <a:t>Share your knowledge of the road ahead</a:t>
            </a:r>
          </a:p>
          <a:p>
            <a:endParaRPr lang="en-GB" dirty="0"/>
          </a:p>
          <a:p>
            <a:r>
              <a:rPr lang="en-GB" dirty="0"/>
              <a:t>Encourage and reassure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304493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BA4A5-823F-C3A6-B1C9-A969DCEF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Why is coaching and mentoring helpful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FC14-40AF-6BEB-9D2C-00FAA7EB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5194198" cy="363945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Challenges and changes the way we work </a:t>
            </a:r>
          </a:p>
          <a:p>
            <a:r>
              <a:rPr lang="en-GB" sz="2000" dirty="0"/>
              <a:t>Identify and solves problems </a:t>
            </a:r>
          </a:p>
          <a:p>
            <a:r>
              <a:rPr lang="en-GB" sz="2000" dirty="0"/>
              <a:t>Overcomes obstacles</a:t>
            </a:r>
          </a:p>
          <a:p>
            <a:r>
              <a:rPr lang="en-GB" sz="2000" dirty="0"/>
              <a:t>Make decisions </a:t>
            </a:r>
          </a:p>
          <a:p>
            <a:r>
              <a:rPr lang="en-GB" sz="2000" dirty="0"/>
              <a:t>Implement changes </a:t>
            </a:r>
          </a:p>
          <a:p>
            <a:r>
              <a:rPr lang="en-GB" sz="2000" dirty="0"/>
              <a:t>Changes the culture of our organisations </a:t>
            </a:r>
          </a:p>
          <a:p>
            <a:r>
              <a:rPr lang="en-GB" sz="2000" dirty="0"/>
              <a:t>Leads to better recruitment and retention</a:t>
            </a:r>
          </a:p>
          <a:p>
            <a:r>
              <a:rPr lang="en-GB" sz="2000" dirty="0"/>
              <a:t>Gains a qualification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ellness Coaching - Fit Solutions Health and Wellness Services">
            <a:extLst>
              <a:ext uri="{FF2B5EF4-FFF2-40B4-BE49-F238E27FC236}">
                <a16:creationId xmlns:a16="http://schemas.microsoft.com/office/drawing/2014/main" id="{20D6CA99-6057-770A-6333-B44E4D75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5" y="2481616"/>
            <a:ext cx="4134519" cy="37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54383-09BB-7AC1-9077-61DF7B49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3400" b="1" dirty="0"/>
              <a:t>Level 2 Certificate in Safe and Effective Practice </a:t>
            </a:r>
            <a:br>
              <a:rPr lang="en-GB" sz="3400" dirty="0"/>
            </a:br>
            <a:r>
              <a:rPr lang="en-GB" sz="3400" b="1" dirty="0"/>
              <a:t>Coaching and Mentoring Guidance for Managers</a:t>
            </a:r>
            <a:endParaRPr lang="en-GB" sz="3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7E13C-68F1-BEC1-08F5-E5DC312A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3" y="2851354"/>
            <a:ext cx="10835147" cy="341179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/>
              <a:t>1. Is it the right time to undertake a qualification?</a:t>
            </a:r>
          </a:p>
          <a:p>
            <a:pPr marL="0" indent="0">
              <a:buNone/>
            </a:pPr>
            <a:r>
              <a:rPr lang="en-GB" sz="2400" dirty="0"/>
              <a:t>From the organisational  point of view do you have the time to support the social care practitioner ?</a:t>
            </a:r>
          </a:p>
          <a:p>
            <a:pPr marL="0" indent="0">
              <a:buNone/>
            </a:pPr>
            <a:r>
              <a:rPr lang="en-GB" sz="2400" dirty="0"/>
              <a:t>From the Social Care Practitioners perspective is it the right time to undertake the qualification?</a:t>
            </a:r>
          </a:p>
          <a:p>
            <a:pPr marL="0" indent="0">
              <a:buNone/>
            </a:pPr>
            <a:r>
              <a:rPr lang="en-GB" sz="2400" b="1" dirty="0"/>
              <a:t>2. Does the social care practitioner understand the amount of time required to achieving the qualification?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Understanding of the total qualification time which includes Classroom training, written assessments, observations,  independent study, etc</a:t>
            </a:r>
          </a:p>
          <a:p>
            <a:pPr marL="0" indent="0">
              <a:buNone/>
            </a:pPr>
            <a:r>
              <a:rPr lang="en-GB" sz="2400" dirty="0"/>
              <a:t>How much of this is in paid time and how much is in the Social Care Practitioners own time 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D247D-A29C-E07C-637B-345A615F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603" y="457740"/>
            <a:ext cx="2150746" cy="12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0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5208A-24F8-1444-D58E-E311DCE8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D9616-3804-76AF-D6A6-9E764ECD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3400" b="1" dirty="0"/>
              <a:t>Level 2 Certificate in Safe and Effective Practice </a:t>
            </a:r>
            <a:br>
              <a:rPr lang="en-GB" sz="3400" dirty="0"/>
            </a:br>
            <a:r>
              <a:rPr lang="en-GB" sz="3400" b="1" dirty="0"/>
              <a:t>Coaching and Mentoring Guidance for Managers</a:t>
            </a:r>
            <a:endParaRPr lang="en-GB" sz="3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EEF4-8396-62B2-65A5-9A72AD1D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3. </a:t>
            </a:r>
            <a:r>
              <a:rPr lang="en-GB" sz="2400" b="1" dirty="0"/>
              <a:t>Identifying the learning needs of the Social care practitioner</a:t>
            </a:r>
          </a:p>
          <a:p>
            <a:pPr marL="0" indent="0">
              <a:buNone/>
            </a:pPr>
            <a:r>
              <a:rPr lang="en-GB" sz="2400" dirty="0"/>
              <a:t>Literacy skills, confidence levels, IT skills, access to IT equipment, is English the learners first language</a:t>
            </a:r>
          </a:p>
          <a:p>
            <a:pPr marL="0" indent="0">
              <a:buNone/>
            </a:pPr>
            <a:r>
              <a:rPr lang="en-GB" sz="2400" dirty="0"/>
              <a:t>None of these should stop someone undertaking a qualification it just helps with the preparations</a:t>
            </a:r>
          </a:p>
          <a:p>
            <a:pPr marL="0" indent="0">
              <a:buNone/>
            </a:pPr>
            <a:r>
              <a:rPr lang="en-GB" sz="2400" dirty="0"/>
              <a:t>4. </a:t>
            </a:r>
            <a:r>
              <a:rPr lang="en-GB" sz="2400" b="1" dirty="0"/>
              <a:t>Support available to the Social care practitioner for the duration of the qualification</a:t>
            </a:r>
          </a:p>
          <a:p>
            <a:pPr marL="0" indent="0">
              <a:buNone/>
            </a:pPr>
            <a:r>
              <a:rPr lang="en-GB" sz="2400" dirty="0"/>
              <a:t>Peer support, Managers support, in house mentoring, external coaching and mentoring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AutoShape 2" descr="Bereavement support Stock Photos, Royalty Free Bereavement support ...">
            <a:extLst>
              <a:ext uri="{FF2B5EF4-FFF2-40B4-BE49-F238E27FC236}">
                <a16:creationId xmlns:a16="http://schemas.microsoft.com/office/drawing/2014/main" id="{2E9BC9A7-D530-9115-4B02-EF78CB6BD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47699-F70B-7A50-EB06-0FBB439E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081" y="392779"/>
            <a:ext cx="1955789" cy="13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3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762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Coaching and Mentoring  Suzanne Mc Stravick, Social Care Practitioner</vt:lpstr>
      <vt:lpstr>The aim is to highlight… </vt:lpstr>
      <vt:lpstr>Who is coaching and mentoring for</vt:lpstr>
      <vt:lpstr>What is Coaching?</vt:lpstr>
      <vt:lpstr>What is Mentoring ?</vt:lpstr>
      <vt:lpstr>Coaching V.s Mentoring </vt:lpstr>
      <vt:lpstr>Why is coaching and mentoring helpful</vt:lpstr>
      <vt:lpstr>Level 2 Certificate in Safe and Effective Practice  Coaching and Mentoring Guidance for Managers</vt:lpstr>
      <vt:lpstr>Level 2 Certificate in Safe and Effective Practice  Coaching and Mentoring Guidance for Managers</vt:lpstr>
      <vt:lpstr>Level 2 Certificate in Safe and Effective Practice  Coaching and Mentoring Guidance for Managers</vt:lpstr>
      <vt:lpstr>Level 2 Certificate in Safe and Effective Practice  Coaching and mentoring guidance for Managers</vt:lpstr>
      <vt:lpstr>What next…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and Mentoring  Suzanne Mc Stravick, Social Care Practitioner</dc:title>
  <dc:creator>Suzanne McStravick</dc:creator>
  <cp:lastModifiedBy>Alison Shaw</cp:lastModifiedBy>
  <cp:revision>10</cp:revision>
  <dcterms:created xsi:type="dcterms:W3CDTF">2025-10-27T17:07:14Z</dcterms:created>
  <dcterms:modified xsi:type="dcterms:W3CDTF">2025-11-10T10:39:35Z</dcterms:modified>
</cp:coreProperties>
</file>