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6"/>
    <p:sldMasterId id="2147483771" r:id="rId7"/>
    <p:sldMasterId id="2147483863" r:id="rId8"/>
    <p:sldMasterId id="2147483817" r:id="rId9"/>
    <p:sldMasterId id="2147483927" r:id="rId10"/>
  </p:sldMasterIdLst>
  <p:notesMasterIdLst>
    <p:notesMasterId r:id="rId74"/>
  </p:notesMasterIdLst>
  <p:handoutMasterIdLst>
    <p:handoutMasterId r:id="rId75"/>
  </p:handoutMasterIdLst>
  <p:sldIdLst>
    <p:sldId id="256" r:id="rId11"/>
    <p:sldId id="334" r:id="rId12"/>
    <p:sldId id="404" r:id="rId13"/>
    <p:sldId id="333" r:id="rId14"/>
    <p:sldId id="336" r:id="rId15"/>
    <p:sldId id="337" r:id="rId16"/>
    <p:sldId id="338" r:id="rId17"/>
    <p:sldId id="339" r:id="rId18"/>
    <p:sldId id="340" r:id="rId19"/>
    <p:sldId id="341" r:id="rId20"/>
    <p:sldId id="403" r:id="rId21"/>
    <p:sldId id="344" r:id="rId22"/>
    <p:sldId id="345" r:id="rId23"/>
    <p:sldId id="346" r:id="rId24"/>
    <p:sldId id="347" r:id="rId25"/>
    <p:sldId id="342" r:id="rId26"/>
    <p:sldId id="348" r:id="rId27"/>
    <p:sldId id="349" r:id="rId28"/>
    <p:sldId id="350" r:id="rId29"/>
    <p:sldId id="351" r:id="rId30"/>
    <p:sldId id="352" r:id="rId31"/>
    <p:sldId id="353" r:id="rId32"/>
    <p:sldId id="401" r:id="rId33"/>
    <p:sldId id="354" r:id="rId34"/>
    <p:sldId id="355" r:id="rId35"/>
    <p:sldId id="394" r:id="rId36"/>
    <p:sldId id="356" r:id="rId37"/>
    <p:sldId id="358" r:id="rId38"/>
    <p:sldId id="357" r:id="rId39"/>
    <p:sldId id="359" r:id="rId40"/>
    <p:sldId id="360" r:id="rId41"/>
    <p:sldId id="361" r:id="rId42"/>
    <p:sldId id="362" r:id="rId43"/>
    <p:sldId id="389" r:id="rId44"/>
    <p:sldId id="363" r:id="rId45"/>
    <p:sldId id="364" r:id="rId46"/>
    <p:sldId id="392" r:id="rId47"/>
    <p:sldId id="365" r:id="rId48"/>
    <p:sldId id="366" r:id="rId49"/>
    <p:sldId id="367" r:id="rId50"/>
    <p:sldId id="368" r:id="rId51"/>
    <p:sldId id="370" r:id="rId52"/>
    <p:sldId id="371" r:id="rId53"/>
    <p:sldId id="376" r:id="rId54"/>
    <p:sldId id="375" r:id="rId55"/>
    <p:sldId id="372" r:id="rId56"/>
    <p:sldId id="373" r:id="rId57"/>
    <p:sldId id="387" r:id="rId58"/>
    <p:sldId id="374" r:id="rId59"/>
    <p:sldId id="377" r:id="rId60"/>
    <p:sldId id="378" r:id="rId61"/>
    <p:sldId id="379" r:id="rId62"/>
    <p:sldId id="393" r:id="rId63"/>
    <p:sldId id="405" r:id="rId64"/>
    <p:sldId id="388" r:id="rId65"/>
    <p:sldId id="380" r:id="rId66"/>
    <p:sldId id="381" r:id="rId67"/>
    <p:sldId id="382" r:id="rId68"/>
    <p:sldId id="383" r:id="rId69"/>
    <p:sldId id="384" r:id="rId70"/>
    <p:sldId id="385" r:id="rId71"/>
    <p:sldId id="304" r:id="rId72"/>
    <p:sldId id="318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92C21D-9C31-DAEC-E611-E76D7525B8BA}" name="Hannah.King" initials="H" userId="S::hlk63@open.ac.uk::a66496f2-2df4-4361-8801-89f9e25bfc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45"/>
    <a:srgbClr val="FFD7FD"/>
    <a:srgbClr val="FF8A76"/>
    <a:srgbClr val="FFB4FF"/>
    <a:srgbClr val="D6FFF2"/>
    <a:srgbClr val="CAD2FF"/>
    <a:srgbClr val="FEE3E9"/>
    <a:srgbClr val="4F9AE9"/>
    <a:srgbClr val="8AFFD7"/>
    <a:srgbClr val="BA8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9DCA1C-D066-423C-84EF-568B0F515F64}" v="60" dt="2025-05-20T07:39:50.0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447" autoAdjust="0"/>
  </p:normalViewPr>
  <p:slideViewPr>
    <p:cSldViewPr snapToGrid="0">
      <p:cViewPr varScale="1">
        <p:scale>
          <a:sx n="67" d="100"/>
          <a:sy n="67" d="100"/>
        </p:scale>
        <p:origin x="6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2.xml"/><Relationship Id="rId71" Type="http://schemas.openxmlformats.org/officeDocument/2006/relationships/slide" Target="slides/slide6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customXml" Target="../customXml/item5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theme" Target="theme/theme1.xml"/><Relationship Id="rId81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50AFA1-2D98-83E6-6B45-1BA4EFFA09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92458-5F54-BBF5-A700-E864B64DF8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0FF1-B4C8-4A7A-A50B-9837D279A5B3}" type="datetimeFigureOut">
              <a:rPr lang="en-GB" smtClean="0">
                <a:latin typeface="Poppins" panose="00000500000000000000" pitchFamily="2" charset="0"/>
              </a:rPr>
              <a:t>17/11/2025</a:t>
            </a:fld>
            <a:endParaRPr lang="en-GB">
              <a:latin typeface="Poppins" panose="000005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85C0A-89EE-3D17-E818-2781A8FCA1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9F12D-2392-5BCA-470C-1326218C7E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0D4E1-3C06-412A-A8F6-CECF698F9984}" type="slidenum">
              <a:rPr lang="en-GB" smtClean="0">
                <a:latin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1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16C2FE4-2A89-2C48-B077-AF8EE4693F31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CCD80B4-3417-B74B-BDCD-C7836226A2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87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70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Other- 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+mn-ea"/>
                <a:cs typeface="+mn-cs"/>
              </a:rPr>
              <a:t>outh conference Co-ordinator, Youth worker JNC, Project Manager , sure start Leader, Housing Practitioner in Supported Accommodation for 16-21 yr olds , Project Worker - Families/children/friends of prisoners, Family Services Manager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80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Poppins" panose="00000500000000000000" pitchFamily="2" charset="0"/>
                <a:ea typeface="+mn-ea"/>
                <a:cs typeface="+mn-cs"/>
              </a:rPr>
              <a:t>Other- homeless, Early Years, children with a confirmed diagnosis of Autism and ADHD, Youth homelessness, Children with families involved in Criminal Justice System, Unaccompanied asylum seeking children (LCAC)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2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85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8" y="0"/>
            <a:ext cx="6098726" cy="3810000"/>
          </a:xfrm>
          <a:custGeom>
            <a:avLst/>
            <a:gdLst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1626032 h 3810000"/>
              <a:gd name="connsiteX3" fmla="*/ 7810500 w 7810500"/>
              <a:gd name="connsiteY3" fmla="*/ 3625329 h 3810000"/>
              <a:gd name="connsiteX4" fmla="*/ 7625829 w 7810500"/>
              <a:gd name="connsiteY4" fmla="*/ 3810000 h 3810000"/>
              <a:gd name="connsiteX5" fmla="*/ 184671 w 7810500"/>
              <a:gd name="connsiteY5" fmla="*/ 3810000 h 3810000"/>
              <a:gd name="connsiteX6" fmla="*/ 0 w 7810500"/>
              <a:gd name="connsiteY6" fmla="*/ 3625329 h 3810000"/>
              <a:gd name="connsiteX7" fmla="*/ 0 w 7810500"/>
              <a:gd name="connsiteY7" fmla="*/ 1626032 h 3810000"/>
              <a:gd name="connsiteX8" fmla="*/ 1626032 w 7810500"/>
              <a:gd name="connsiteY8" fmla="*/ 0 h 3810000"/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3625329 h 3810000"/>
              <a:gd name="connsiteX3" fmla="*/ 7625829 w 7810500"/>
              <a:gd name="connsiteY3" fmla="*/ 3810000 h 3810000"/>
              <a:gd name="connsiteX4" fmla="*/ 184671 w 7810500"/>
              <a:gd name="connsiteY4" fmla="*/ 3810000 h 3810000"/>
              <a:gd name="connsiteX5" fmla="*/ 0 w 7810500"/>
              <a:gd name="connsiteY5" fmla="*/ 3625329 h 3810000"/>
              <a:gd name="connsiteX6" fmla="*/ 0 w 7810500"/>
              <a:gd name="connsiteY6" fmla="*/ 1626032 h 3810000"/>
              <a:gd name="connsiteX7" fmla="*/ 1626032 w 7810500"/>
              <a:gd name="connsiteY7" fmla="*/ 0 h 3810000"/>
              <a:gd name="connsiteX0" fmla="*/ 1626032 w 7963808"/>
              <a:gd name="connsiteY0" fmla="*/ 0 h 3810000"/>
              <a:gd name="connsiteX1" fmla="*/ 6184468 w 7963808"/>
              <a:gd name="connsiteY1" fmla="*/ 0 h 3810000"/>
              <a:gd name="connsiteX2" fmla="*/ 7625829 w 7963808"/>
              <a:gd name="connsiteY2" fmla="*/ 3810000 h 3810000"/>
              <a:gd name="connsiteX3" fmla="*/ 184671 w 7963808"/>
              <a:gd name="connsiteY3" fmla="*/ 3810000 h 3810000"/>
              <a:gd name="connsiteX4" fmla="*/ 0 w 7963808"/>
              <a:gd name="connsiteY4" fmla="*/ 3625329 h 3810000"/>
              <a:gd name="connsiteX5" fmla="*/ 0 w 7963808"/>
              <a:gd name="connsiteY5" fmla="*/ 1626032 h 3810000"/>
              <a:gd name="connsiteX6" fmla="*/ 1626032 w 7963808"/>
              <a:gd name="connsiteY6" fmla="*/ 0 h 3810000"/>
              <a:gd name="connsiteX0" fmla="*/ 1626032 w 6876799"/>
              <a:gd name="connsiteY0" fmla="*/ 0 h 3810000"/>
              <a:gd name="connsiteX1" fmla="*/ 6184468 w 6876799"/>
              <a:gd name="connsiteY1" fmla="*/ 0 h 3810000"/>
              <a:gd name="connsiteX2" fmla="*/ 6063729 w 6876799"/>
              <a:gd name="connsiteY2" fmla="*/ 3797300 h 3810000"/>
              <a:gd name="connsiteX3" fmla="*/ 184671 w 6876799"/>
              <a:gd name="connsiteY3" fmla="*/ 3810000 h 3810000"/>
              <a:gd name="connsiteX4" fmla="*/ 0 w 6876799"/>
              <a:gd name="connsiteY4" fmla="*/ 3625329 h 3810000"/>
              <a:gd name="connsiteX5" fmla="*/ 0 w 6876799"/>
              <a:gd name="connsiteY5" fmla="*/ 1626032 h 3810000"/>
              <a:gd name="connsiteX6" fmla="*/ 1626032 w 6876799"/>
              <a:gd name="connsiteY6" fmla="*/ 0 h 3810000"/>
              <a:gd name="connsiteX0" fmla="*/ 1626032 w 6601473"/>
              <a:gd name="connsiteY0" fmla="*/ 0 h 3810000"/>
              <a:gd name="connsiteX1" fmla="*/ 6184468 w 6601473"/>
              <a:gd name="connsiteY1" fmla="*/ 0 h 3810000"/>
              <a:gd name="connsiteX2" fmla="*/ 6063729 w 6601473"/>
              <a:gd name="connsiteY2" fmla="*/ 3797300 h 3810000"/>
              <a:gd name="connsiteX3" fmla="*/ 184671 w 6601473"/>
              <a:gd name="connsiteY3" fmla="*/ 3810000 h 3810000"/>
              <a:gd name="connsiteX4" fmla="*/ 0 w 6601473"/>
              <a:gd name="connsiteY4" fmla="*/ 3625329 h 3810000"/>
              <a:gd name="connsiteX5" fmla="*/ 0 w 6601473"/>
              <a:gd name="connsiteY5" fmla="*/ 1626032 h 3810000"/>
              <a:gd name="connsiteX6" fmla="*/ 1626032 w 6601473"/>
              <a:gd name="connsiteY6" fmla="*/ 0 h 3810000"/>
              <a:gd name="connsiteX0" fmla="*/ 1626032 w 6605873"/>
              <a:gd name="connsiteY0" fmla="*/ 0 h 3810000"/>
              <a:gd name="connsiteX1" fmla="*/ 6184468 w 6605873"/>
              <a:gd name="connsiteY1" fmla="*/ 0 h 3810000"/>
              <a:gd name="connsiteX2" fmla="*/ 6082779 w 6605873"/>
              <a:gd name="connsiteY2" fmla="*/ 3802063 h 3810000"/>
              <a:gd name="connsiteX3" fmla="*/ 184671 w 6605873"/>
              <a:gd name="connsiteY3" fmla="*/ 3810000 h 3810000"/>
              <a:gd name="connsiteX4" fmla="*/ 0 w 6605873"/>
              <a:gd name="connsiteY4" fmla="*/ 3625329 h 3810000"/>
              <a:gd name="connsiteX5" fmla="*/ 0 w 6605873"/>
              <a:gd name="connsiteY5" fmla="*/ 1626032 h 3810000"/>
              <a:gd name="connsiteX6" fmla="*/ 1626032 w 6605873"/>
              <a:gd name="connsiteY6" fmla="*/ 0 h 3810000"/>
              <a:gd name="connsiteX0" fmla="*/ 1626032 w 6524678"/>
              <a:gd name="connsiteY0" fmla="*/ 6350 h 3816350"/>
              <a:gd name="connsiteX1" fmla="*/ 6076518 w 6524678"/>
              <a:gd name="connsiteY1" fmla="*/ 0 h 3816350"/>
              <a:gd name="connsiteX2" fmla="*/ 6082779 w 6524678"/>
              <a:gd name="connsiteY2" fmla="*/ 3808413 h 3816350"/>
              <a:gd name="connsiteX3" fmla="*/ 184671 w 6524678"/>
              <a:gd name="connsiteY3" fmla="*/ 3816350 h 3816350"/>
              <a:gd name="connsiteX4" fmla="*/ 0 w 6524678"/>
              <a:gd name="connsiteY4" fmla="*/ 3631679 h 3816350"/>
              <a:gd name="connsiteX5" fmla="*/ 0 w 6524678"/>
              <a:gd name="connsiteY5" fmla="*/ 1632382 h 3816350"/>
              <a:gd name="connsiteX6" fmla="*/ 1626032 w 6524678"/>
              <a:gd name="connsiteY6" fmla="*/ 6350 h 3816350"/>
              <a:gd name="connsiteX0" fmla="*/ 1626032 w 6087407"/>
              <a:gd name="connsiteY0" fmla="*/ 6350 h 3816350"/>
              <a:gd name="connsiteX1" fmla="*/ 6076518 w 6087407"/>
              <a:gd name="connsiteY1" fmla="*/ 0 h 3816350"/>
              <a:gd name="connsiteX2" fmla="*/ 6082779 w 6087407"/>
              <a:gd name="connsiteY2" fmla="*/ 3808413 h 3816350"/>
              <a:gd name="connsiteX3" fmla="*/ 184671 w 6087407"/>
              <a:gd name="connsiteY3" fmla="*/ 3816350 h 3816350"/>
              <a:gd name="connsiteX4" fmla="*/ 0 w 6087407"/>
              <a:gd name="connsiteY4" fmla="*/ 3631679 h 3816350"/>
              <a:gd name="connsiteX5" fmla="*/ 0 w 6087407"/>
              <a:gd name="connsiteY5" fmla="*/ 1632382 h 3816350"/>
              <a:gd name="connsiteX6" fmla="*/ 1626032 w 6087407"/>
              <a:gd name="connsiteY6" fmla="*/ 6350 h 3816350"/>
              <a:gd name="connsiteX0" fmla="*/ 1626032 w 6100891"/>
              <a:gd name="connsiteY0" fmla="*/ 0 h 3810000"/>
              <a:gd name="connsiteX1" fmla="*/ 6097949 w 6100891"/>
              <a:gd name="connsiteY1" fmla="*/ 794 h 3810000"/>
              <a:gd name="connsiteX2" fmla="*/ 6082779 w 6100891"/>
              <a:gd name="connsiteY2" fmla="*/ 3802063 h 3810000"/>
              <a:gd name="connsiteX3" fmla="*/ 184671 w 6100891"/>
              <a:gd name="connsiteY3" fmla="*/ 3810000 h 3810000"/>
              <a:gd name="connsiteX4" fmla="*/ 0 w 6100891"/>
              <a:gd name="connsiteY4" fmla="*/ 3625329 h 3810000"/>
              <a:gd name="connsiteX5" fmla="*/ 0 w 6100891"/>
              <a:gd name="connsiteY5" fmla="*/ 1626032 h 3810000"/>
              <a:gd name="connsiteX6" fmla="*/ 1626032 w 6100891"/>
              <a:gd name="connsiteY6" fmla="*/ 0 h 3810000"/>
              <a:gd name="connsiteX0" fmla="*/ 1626032 w 6098322"/>
              <a:gd name="connsiteY0" fmla="*/ 0 h 3810000"/>
              <a:gd name="connsiteX1" fmla="*/ 6097949 w 6098322"/>
              <a:gd name="connsiteY1" fmla="*/ 794 h 3810000"/>
              <a:gd name="connsiteX2" fmla="*/ 6082779 w 6098322"/>
              <a:gd name="connsiteY2" fmla="*/ 3802063 h 3810000"/>
              <a:gd name="connsiteX3" fmla="*/ 184671 w 6098322"/>
              <a:gd name="connsiteY3" fmla="*/ 3810000 h 3810000"/>
              <a:gd name="connsiteX4" fmla="*/ 0 w 6098322"/>
              <a:gd name="connsiteY4" fmla="*/ 3625329 h 3810000"/>
              <a:gd name="connsiteX5" fmla="*/ 0 w 6098322"/>
              <a:gd name="connsiteY5" fmla="*/ 1626032 h 3810000"/>
              <a:gd name="connsiteX6" fmla="*/ 1626032 w 6098322"/>
              <a:gd name="connsiteY6" fmla="*/ 0 h 3810000"/>
              <a:gd name="connsiteX0" fmla="*/ 1626032 w 6102062"/>
              <a:gd name="connsiteY0" fmla="*/ 0 h 3810000"/>
              <a:gd name="connsiteX1" fmla="*/ 6097949 w 6102062"/>
              <a:gd name="connsiteY1" fmla="*/ 794 h 3810000"/>
              <a:gd name="connsiteX2" fmla="*/ 6097066 w 6102062"/>
              <a:gd name="connsiteY2" fmla="*/ 3806825 h 3810000"/>
              <a:gd name="connsiteX3" fmla="*/ 184671 w 6102062"/>
              <a:gd name="connsiteY3" fmla="*/ 3810000 h 3810000"/>
              <a:gd name="connsiteX4" fmla="*/ 0 w 6102062"/>
              <a:gd name="connsiteY4" fmla="*/ 3625329 h 3810000"/>
              <a:gd name="connsiteX5" fmla="*/ 0 w 6102062"/>
              <a:gd name="connsiteY5" fmla="*/ 1626032 h 3810000"/>
              <a:gd name="connsiteX6" fmla="*/ 1626032 w 6102062"/>
              <a:gd name="connsiteY6" fmla="*/ 0 h 3810000"/>
              <a:gd name="connsiteX0" fmla="*/ 1626032 w 6098726"/>
              <a:gd name="connsiteY0" fmla="*/ 0 h 3810000"/>
              <a:gd name="connsiteX1" fmla="*/ 6097949 w 6098726"/>
              <a:gd name="connsiteY1" fmla="*/ 794 h 3810000"/>
              <a:gd name="connsiteX2" fmla="*/ 6097066 w 6098726"/>
              <a:gd name="connsiteY2" fmla="*/ 3806825 h 3810000"/>
              <a:gd name="connsiteX3" fmla="*/ 184671 w 6098726"/>
              <a:gd name="connsiteY3" fmla="*/ 3810000 h 3810000"/>
              <a:gd name="connsiteX4" fmla="*/ 0 w 6098726"/>
              <a:gd name="connsiteY4" fmla="*/ 3625329 h 3810000"/>
              <a:gd name="connsiteX5" fmla="*/ 0 w 6098726"/>
              <a:gd name="connsiteY5" fmla="*/ 1626032 h 3810000"/>
              <a:gd name="connsiteX6" fmla="*/ 1626032 w 6098726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726" h="3810000">
                <a:moveTo>
                  <a:pt x="1626032" y="0"/>
                </a:moveTo>
                <a:lnTo>
                  <a:pt x="6097949" y="794"/>
                </a:lnTo>
                <a:cubicBezTo>
                  <a:pt x="6100171" y="1699419"/>
                  <a:pt x="6096907" y="2640806"/>
                  <a:pt x="6097066" y="3806825"/>
                </a:cubicBezTo>
                <a:lnTo>
                  <a:pt x="184671" y="3810000"/>
                </a:lnTo>
                <a:cubicBezTo>
                  <a:pt x="82680" y="3810000"/>
                  <a:pt x="0" y="3727320"/>
                  <a:pt x="0" y="3625329"/>
                </a:cubicBezTo>
                <a:lnTo>
                  <a:pt x="0" y="1626032"/>
                </a:lnTo>
                <a:cubicBezTo>
                  <a:pt x="0" y="727999"/>
                  <a:pt x="727999" y="0"/>
                  <a:pt x="1626032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28ED38-053B-074D-A6A5-1C9374EA7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10000"/>
            <a:ext cx="6096000" cy="304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F86F0A-6A1A-3248-8370-3930F8810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1B5291B-A0B5-0A34-5C7E-79E2E3F68A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D5457D4-902F-B0A0-0CA3-AB0C3D54F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4F31047-4864-D68A-2944-4FD900DC0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4D3CA51-9B82-D8B8-96F1-42FE5F9B1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4" name="Picture 13" descr="The Open University Logo">
            <a:extLst>
              <a:ext uri="{FF2B5EF4-FFF2-40B4-BE49-F238E27FC236}">
                <a16:creationId xmlns:a16="http://schemas.microsoft.com/office/drawing/2014/main" id="{41C1F544-4F91-82A6-00C9-2CD07BD90F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"/>
            <a:ext cx="3504968" cy="5119768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A59EDF-990B-8A48-B3FB-ACAE78C6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969" y="0"/>
            <a:ext cx="2599267" cy="511976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39595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74418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9754968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7056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4BF4FA5-BC22-05C3-E069-B6D3DBC120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1A8FBF3E-643E-C283-20B7-9D35C17A87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Blue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72494EA-133C-010F-7F32-98A8422E06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A176635-0D9A-318C-7E7A-70539D9E69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414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Green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8491E11-C10D-5DDF-F581-B813FF836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A98FA0-A729-D60A-BCD1-960B3EC6A4F8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48CE6A7-7BB7-C947-6B53-6E5F78A862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3BDB31C-E836-A87A-D9AE-75FF184B4F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720CE49-261A-B18A-CA8E-F12BDA3067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708842F-A283-9136-4756-08A1AAC01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908543F-39C8-3FDA-CBB3-84FC94206A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388B64FB-ADBB-26BD-E337-6CF096A932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Pink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C83551F-5FB0-9945-E01E-6CB9436CE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748C8D-C469-D474-1D97-BF5F569F543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1611A53-2566-911B-758A-BB85811FD9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DAAA47C-344B-A081-7D83-D9FAAD75EB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9787C0D-6642-0E1D-6AD0-4C7F5CDD7E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E70F6A9-1F2C-B996-D2AA-A91C91158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C6BB43E-7657-B36B-FF0A-F805A2FB99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DA136-F775-4E4C-35DB-866AF036B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3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Yellow">
    <p:bg>
      <p:bgPr>
        <a:blipFill dpi="0" rotWithShape="1">
          <a:blip r:embed="rId2" cstate="screen">
            <a:alphaModFix amt="699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0329EC4-43A1-4C93-CC9C-F8056BDA6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11EE3C-D327-2D36-872A-6FFDFE49424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411FBA2-250A-1C91-4112-94C1448712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D923CE2-295F-167C-F03F-85610416A0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EE845F2-FF2D-A9D4-3ED4-93E968473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C990BB7-CAE3-E4DB-4F60-3FD7EA815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92E1EE-0986-AEDC-C202-DFA17E6186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24151-A80D-7D37-B014-1E2D90CE3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7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Blu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4F0EA2-EF9D-F005-352F-0ED7ED3B654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7088FD3-2668-7B24-DF83-94C7E0A31C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4507D10-D757-85E8-DCAB-5DE27031C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3AA83D-6834-E464-0BBA-BB0EAC8C2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17A9CF-DA6B-5003-7AB7-83F7002BC2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5887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F8B6BF6-2B20-BAE1-496B-4CE3AF22F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DA06FF-3584-5C18-7680-957EB66DCC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576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8DBC1E-2F93-2120-01F2-76667F7A35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19B98AE-BA3F-CCAE-E04C-B8169D9363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265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8CB63D-4300-E62A-F48C-630CF6B954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490E080-95F7-C04E-1506-EAC0EB4C51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5983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FB48F-821A-CA54-A34E-E55E101C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Orang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C107E3E2-7CA3-497F-C4E8-4ECE3460E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7568DA1-20C9-8598-44C7-76FE257E9D7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B5BDD1-EF18-E4A2-DE79-A8B3B7FCE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8F030FA-FAE8-B846-F0B1-F69F3B3AB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69C5B20-B0D8-1392-83E8-B19EE7BA6B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450AA39-F87C-B61C-59F0-76575DE5CC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8D84559-6512-8243-0E68-926840CCE5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CA98CFD-BEE6-B7D0-940B-408558AE3B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3173B8F-4A38-6A7C-3840-1B6791B615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258A6A1-7C96-27AC-C908-3BA13CCF1F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80D1A29E-8F23-E9BF-AE02-BAA15FD20A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B928D05-8855-2639-E843-A1F7DC27F6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93BCC-9ABA-3DB6-4ED6-2BD13246C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BD7FBF3-7226-2149-BBD3-098185173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DAAB76E-1BCE-CA53-ACE8-77F42754E1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C210018-BF10-8707-6A21-CCCE83C373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84212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334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31C04-0A53-3A47-8287-081AE26B8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34000"/>
            <a:ext cx="6096000" cy="1524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9E9177B3-5DDF-C49A-F04A-F97D821D7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3418B85-C84C-B824-D28F-BA79F5E04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E5F6774-8098-996B-DB40-EA611D348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2518C58-E2DB-02D3-8708-B87996A9E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5" name="Picture 14" descr="The Open University Logo">
            <a:extLst>
              <a:ext uri="{FF2B5EF4-FFF2-40B4-BE49-F238E27FC236}">
                <a16:creationId xmlns:a16="http://schemas.microsoft.com/office/drawing/2014/main" id="{95ADE654-C78D-7069-71BF-CB8E04298D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94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&amp;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25CC09-2BCF-3A4D-87E4-590716EC07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565" y="2856109"/>
            <a:ext cx="4687053" cy="3221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consequat.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DFCC4E-7800-CD8E-7918-FDBF10EDE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161B3BB-13A6-8F07-69F3-28C1C681F2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C6AF3-6B1E-0375-7D2A-5FD1C92321F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1FEAA9C-D9C5-C7E7-E834-0245869B2C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7150EB-D92B-C450-9558-0D39CD35C8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0393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ntent - Tight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0957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E24568D3-44DC-E35D-6A09-5B5154DCE05F}"/>
              </a:ext>
            </a:extLst>
          </p:cNvPr>
          <p:cNvSpPr/>
          <p:nvPr userDrawn="1"/>
        </p:nvSpPr>
        <p:spPr>
          <a:xfrm flipV="1">
            <a:off x="-5910" y="0"/>
            <a:ext cx="12197910" cy="823189"/>
          </a:xfrm>
          <a:prstGeom prst="round1Rect">
            <a:avLst>
              <a:gd name="adj" fmla="val 50000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E490143-9197-1E5C-A155-ABAF72B3B0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163013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573154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Whit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BA357D1-B85B-5E43-48BE-75FF66F901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A75198C-6ADB-FB44-7D03-6F5213AC31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4C01CCF-0DB7-F246-ABF2-EC18516A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AE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41112C6-9F31-50D1-7D73-6298CB7F2E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C32AB5CB-C8A8-C7B0-84CC-CEA164037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44462-549C-8EC7-19AB-A506B51C3E6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B2C4ECE-5A58-924D-D8E6-C4AE68AD8C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DC83B33-527D-290B-B1B2-1DEADA31AE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C71BB06-BC2B-503D-C100-C1D7CF6061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5EE5AA7-CE9F-6795-3587-5FECAE5830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85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D1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66FAE19-7B52-BB59-E57B-29D522C6BD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77B454A-E504-0EE7-A8CA-E5D9EEC2F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228A78-C513-C604-6CB6-28BAE7604C7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EAD907-96B1-968B-D6C2-A05E0A48B0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A310DCE-936B-7A91-931F-F8940F242D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C03919D-ED94-85DD-1324-53A7CAE381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87A5F3DD-B4AB-BD17-596F-E74A62BFB6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4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ink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2A26A26-C4B5-4D8E-73A4-981818756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8328C9E-9DA1-DF63-59C8-5F540DB4BB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1A6B9E-E779-E0D7-BC86-EA660E9840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6F34F4-9E99-01A0-2C06-1C0C5E7762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7341710-98F6-F41B-8C50-352203DF2B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C1EA7DC-B02A-FE29-687A-390579C75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412ECB0-A0F7-C3C3-CD7E-53BD501749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3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F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E055DE8-0C87-1B8E-B033-C6AACEF7E8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7B175B1-4990-DB78-B09A-5CABDC6E09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357FA-846B-A0EC-644D-8C00E0D073E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1828A5-E0F9-F12F-D6E9-03BB177B0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9CF92BA-CA8F-0DC8-7240-3FE5CDE33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FC3A49A-8F27-4ABD-3E82-D19FBB8B20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1EF4921-C4EA-38D0-FDB1-827E4E6B7F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Blue">
    <p:bg>
      <p:bgPr>
        <a:blipFill dpi="0" rotWithShape="1">
          <a:blip r:embed="rId2" cstate="screen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A20ABB2-4946-8543-8051-832C526BDE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5F2301F-306F-F745-8E98-23873CA633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560DF7B-AF74-3B4B-9618-C8D97385E9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16DB742-7748-6B47-8825-E1F742F7A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D9318EE-FBC8-5864-3CD0-AE0098E538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84F7B52-8D5A-AF1A-29EE-E205DB0920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D29F004-17E9-56AE-60BE-6AF7E9D45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A18CF2-7030-5F92-17DA-C816F4E6622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A096BC-E124-A3C8-7101-B7F957B01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19E9F-F344-6302-5340-E96D54FF215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38D216E0-7352-C52F-6A35-B80CBA1849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Green">
    <p:bg>
      <p:bgPr>
        <a:blipFill dpi="0" rotWithShape="1">
          <a:blip r:embed="rId2" cstate="screen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2A4FC37-64F1-B22C-8E38-7A3C90DBFD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ABC2298-01AB-ED2E-6E05-CA32FACF9E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FAAEB2F-DEF2-71DD-AF98-C0A446D122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EA9D7F9-BC14-C206-DFF8-5ABCD5E6E7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C2A8E84-605E-EB25-4A36-3D3984B92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6C642D6-66F1-8A0A-CDDC-2EBC92AF86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A09EE3C-F0CF-8B96-88AA-6DE36F7A6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391E2F5-B870-1650-36DA-566F186BE6B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714E0-498A-B29B-94FB-DA93A6A96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8BF09-B464-A1E1-02C2-01D09400BA7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1EB04BC9-BBC1-9452-43AC-4FD759F04F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Pink"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DA1F39E-370E-9BF5-101D-A0A5D784F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FB8AF0D-6CCE-C411-DB47-6E723C872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7B68DC7-43A5-C3AB-0F02-A24CE21AC0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98BAA85-672C-2406-1402-92D7361EB7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114C635-6BF1-6FFE-A4DB-8BB78F696D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530D6A-EBB8-CD26-B104-C0F70BBC94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24F392-DCB7-9BFE-802F-2C3A475EA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48C1F3A-E328-D7D8-0A81-F997F4F944D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771C0-93BA-5ADF-64A4-2A43F86D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DBA90-2059-F1EB-DC4D-1F490EC5C85F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DBE218AA-1FFB-BE5D-8642-2B04DCCE99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40439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CA2EAA2-94E2-6FA0-C059-2C890F8692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6034E2F-27F1-1CF2-367B-4204B15ECE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76E79C-EF9C-9014-0C08-C31EE127D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8D122DE-5974-E6F7-5A07-1674D7445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208" y="2431330"/>
            <a:ext cx="10740438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pic>
        <p:nvPicPr>
          <p:cNvPr id="6" name="Picture 5" descr="The Open University Logo">
            <a:extLst>
              <a:ext uri="{FF2B5EF4-FFF2-40B4-BE49-F238E27FC236}">
                <a16:creationId xmlns:a16="http://schemas.microsoft.com/office/drawing/2014/main" id="{21830BFA-19EA-B404-F805-72BD114E6B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Yellow">
    <p:bg>
      <p:bgPr>
        <a:blipFill dpi="0" rotWithShape="1">
          <a:blip r:embed="rId2" cstate="screen">
            <a:alphaModFix amt="2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8EEEF07-1889-D507-89A8-BB2EE63E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BEC0FC6-0311-3559-C180-50FE399D9C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1F924AA-0E70-3369-B99A-AAFFD470F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87F5EB3-C62D-D57D-1AAE-737B9D43A0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2D1B6-81BB-517B-130B-5D9202C4F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7EF7-2594-397E-B832-BCDBA1E052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2BD26A5-F2B2-8F17-EF04-893F38512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A620FFB-407F-A512-2C9D-569EEBC1E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F65C4A6-90EE-54F5-1CA2-BBB24F562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01F7FFA-E94E-A280-B1B5-ACAC603AC4B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E1AC07D-4E2F-CEA1-4D8E-FFA7745DD9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8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467C06D-0BA0-E66A-1254-70AFC1587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167" y="3124517"/>
            <a:ext cx="7500938" cy="608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/>
              <a:t>Type your message here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98F1B169-2DA1-B49F-3EA1-DD312E568D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0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EA88F0E0-0334-005F-5AE6-97F8EFADF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299" y="2622093"/>
            <a:ext cx="6043402" cy="20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4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3B649-1EB8-9846-A24F-3002667E7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1118"/>
            <a:ext cx="4613762" cy="23068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BBE70E-03E7-644A-BA5E-E3A0B9131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1D217B3-A93E-1105-52D4-A2BC7A46BC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B25C514-5CFA-FD4E-BB21-038E4D8FF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36918"/>
            <a:ext cx="4613763" cy="2421083"/>
          </a:xfrm>
          <a:prstGeom prst="rect">
            <a:avLst/>
          </a:prstGeom>
        </p:spPr>
      </p:pic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5C52EF6-7A1A-948C-942C-0339E091A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49448C27-4172-973B-4F33-BCE2BB9A8F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72EBB80-A06E-419B-5D88-C52E35F084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591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E89543-A931-7E7D-70F4-0895930BED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202B306-D134-FDA1-EFFA-1473A26ED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85486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09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E4D12D21-2F9E-2846-20E0-F0307CE082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36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15272609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C3DB8-28FE-CD4A-AC01-87EE1020C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7770"/>
            <a:ext cx="10492353" cy="176023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3F6853B-E929-F241-91D8-856D67E45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390F52-05CD-A068-38A6-49F5DCC4B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7792215-3EBF-8AFE-D64C-230EB77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4032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E638D-6AD4-9B4C-B7A9-1F0500BFE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097770"/>
            <a:ext cx="4417181" cy="176023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58BB04F-25F0-024C-BD47-209C74A31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36C6B16-6B0D-9EC9-CB32-E93F0F2560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99C368-7E26-527C-B143-BDB1D5B48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887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380854" cy="6858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06383-A6CB-5648-834D-B48F2370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61708" y="1715146"/>
            <a:ext cx="5145438" cy="1715146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3B3489-D726-D446-9A29-05672FA50E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A7E64E4-287C-1FCE-9776-59EE01B20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966699-83CA-1202-E4B3-09DCD56EA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462953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BB4780-4959-E441-87C3-B265F63A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B00EC-F294-CD4B-BCBA-AF4A8BC26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ED8D8-BEBD-1B42-B387-F27F84E37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0AAA8F9F-42A8-344E-BFDB-6B187AAC9728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80C4-4982-D141-B7F4-847D6255A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1986B-A33C-FB46-96C5-A7D0198BB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60BAE0D0-DB37-5740-9BD9-F5C7BF39F1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5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0" r:id="rId2"/>
    <p:sldLayoutId id="21474839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3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92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39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92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919" r:id="rId2"/>
    <p:sldLayoutId id="2147483828" r:id="rId3"/>
    <p:sldLayoutId id="2147483829" r:id="rId4"/>
    <p:sldLayoutId id="2147483830" r:id="rId5"/>
    <p:sldLayoutId id="2147483831" r:id="rId6"/>
    <p:sldLayoutId id="2147483835" r:id="rId7"/>
    <p:sldLayoutId id="2147483836" r:id="rId8"/>
    <p:sldLayoutId id="2147483839" r:id="rId9"/>
    <p:sldLayoutId id="2147483935" r:id="rId10"/>
    <p:sldLayoutId id="2147483842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4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2AC98-8F4A-A002-FEDA-2D0C617B14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</p:spPr>
        <p:txBody>
          <a:bodyPr>
            <a:normAutofit fontScale="90000"/>
          </a:bodyPr>
          <a:lstStyle/>
          <a:p>
            <a:r>
              <a:rPr lang="en-GB" sz="2000"/>
              <a:t>Intro</a:t>
            </a:r>
            <a:r>
              <a:rPr lang="en-GB" sz="2000" baseline="0"/>
              <a:t> </a:t>
            </a:r>
            <a:r>
              <a:rPr lang="en-GB" sz="2000"/>
              <a:t>Slide Title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D67DD9-3DAA-313B-8305-6C266ED950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Survey of social care practitioners in children’s services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1A18EA-A9B5-381F-97C4-750E953780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1E9862C-F9C6-300D-C161-CC5F2057C1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8207" y="5239701"/>
            <a:ext cx="5557584" cy="347039"/>
          </a:xfrm>
        </p:spPr>
        <p:txBody>
          <a:bodyPr/>
          <a:lstStyle/>
          <a:p>
            <a:r>
              <a:rPr lang="en-GB" dirty="0"/>
              <a:t>Dr Shirley Boyle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CCC83C-A3BB-829E-51E0-D71CBA10B1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C582E8A-5AC5-EBB0-D16B-4437F42A33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5A133B0-2A07-449A-51A6-75454F5BD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28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DF4994-3C5A-513E-DCFF-2298246DF9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E7B8C-E7F2-7C09-EC2B-79A7F19835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8C38B8-32FF-06AE-AB40-F035437F66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15% have a second job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23272B-891C-7002-1FA5-81ADA9B7D9C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D748A0-1BC4-F92E-264D-8169524BDE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105" y="1473200"/>
            <a:ext cx="9591229" cy="4206240"/>
          </a:xfrm>
        </p:spPr>
        <p:txBody>
          <a:bodyPr/>
          <a:lstStyle/>
          <a:p>
            <a:endParaRPr lang="en-GB" dirty="0"/>
          </a:p>
          <a:p>
            <a:r>
              <a:rPr lang="en-GB" sz="2000" dirty="0"/>
              <a:t>Bank work e.g. in Children Residential, CAH, adult disability services, special needs school </a:t>
            </a:r>
          </a:p>
          <a:p>
            <a:r>
              <a:rPr lang="en-GB" sz="2000" dirty="0"/>
              <a:t>Deliver training</a:t>
            </a:r>
          </a:p>
          <a:p>
            <a:r>
              <a:rPr lang="en-GB" sz="2000" dirty="0"/>
              <a:t>Youth work</a:t>
            </a:r>
          </a:p>
          <a:p>
            <a:r>
              <a:rPr lang="en-GB" sz="2000" dirty="0"/>
              <a:t> Domiciliary </a:t>
            </a:r>
          </a:p>
          <a:p>
            <a:r>
              <a:rPr lang="en-GB" sz="2000" dirty="0"/>
              <a:t>Adult supported living </a:t>
            </a:r>
          </a:p>
          <a:p>
            <a:r>
              <a:rPr lang="en-GB" sz="2000" dirty="0"/>
              <a:t>Pharmacy technician </a:t>
            </a:r>
          </a:p>
        </p:txBody>
      </p:sp>
    </p:spTree>
    <p:extLst>
      <p:ext uri="{BB962C8B-B14F-4D97-AF65-F5344CB8AC3E}">
        <p14:creationId xmlns:p14="http://schemas.microsoft.com/office/powerpoint/2010/main" val="1001399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93F54D-3CC7-2675-B3B0-FC37C10494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9E8D7-9CAB-7027-D733-E33935821E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4093BB-794A-063F-7198-BE5B1A2D2CC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C63B65-B386-E7EE-480C-12F2A21305A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76C0AC-2D8A-7D2A-BE41-64E1567554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9ECCEA-1300-435C-2568-DC1429FA1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15" y="-1"/>
            <a:ext cx="10680805" cy="68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65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751A7E-FAD2-09AC-0E05-8DF8BC5E46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C957D-7ECB-497A-7F75-942F35C1BD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C8282-652E-8E75-F454-416E57FD33C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Roles &amp; responsibilities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7D9408-0526-E50B-1943-AFE9BC7E23C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134815-8F05-A11F-E9AC-06214BA208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55E9E8-4630-6BE6-6FEC-0195E094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4" y="1452880"/>
            <a:ext cx="12141855" cy="396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72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BE51BB-C90A-4DD6-EA96-6EA1A54D75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594C7-AACF-ABA5-5459-ED0AF3E46F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D2714-E33F-CE69-0D40-1C7D093D3D1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8FE91B-A0FE-8798-0C8B-CAC355CD960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364FA1-BD2D-A04D-27E3-E14BE25B50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27A79A-50E9-077F-151D-773D19B54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913"/>
          <a:stretch>
            <a:fillRect/>
          </a:stretch>
        </p:blipFill>
        <p:spPr>
          <a:xfrm>
            <a:off x="64025" y="1211822"/>
            <a:ext cx="12127975" cy="392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35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B60D31-BD87-0400-9BEB-16C148C225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521D2-76B8-DE6A-4855-0C8AD0B391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D5644-16DD-5A05-565B-FA013D05A69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557B46-71CC-19AA-E1E3-7A39D05D403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86E7ED-0F7A-6617-320C-55A9D204EE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1EF00A-548A-B308-AD46-A6A356B0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326"/>
          <a:stretch>
            <a:fillRect/>
          </a:stretch>
        </p:blipFill>
        <p:spPr>
          <a:xfrm>
            <a:off x="221800" y="1211822"/>
            <a:ext cx="11970200" cy="38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71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0621B2-D621-A324-A0E9-A126D002A6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0759C-CDC9-9148-5BE8-4384942F44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004A8-D2FB-F75D-BA88-84408AD9376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F78F9C-C4A8-D3F1-6C9B-8C8B8AE6AF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95DE3C-20FB-D57C-5A2D-C4980B6D79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907027-FA8E-7B8B-8A72-673BFE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94" r="3250"/>
          <a:stretch>
            <a:fillRect/>
          </a:stretch>
        </p:blipFill>
        <p:spPr>
          <a:xfrm>
            <a:off x="134732" y="1676669"/>
            <a:ext cx="11940221" cy="35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32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9D9248-04B5-6279-B42B-EA60B1C5E4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1C6C01-994C-F127-6C39-F768138EE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0707C-7061-5973-4371-AD98B7806A5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Qualifications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B85C05-7BE8-BCD5-8366-1B378E94CF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CCC1F7-3350-A3D7-4690-C0D47470C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746" y="1303654"/>
            <a:ext cx="5401945" cy="54019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88C406-250A-6E1F-D502-08AB5229B3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7278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63FF5F-C583-A8AE-B94F-2B0891F943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3C696-BF9C-6B5C-298A-21A8C2806B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A0B638-5820-7E59-1743-71AFCC09CA0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HSC Vocational qualifications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DBEEA1-80C8-053B-70C9-CB33341F0C1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8213A9-DB86-2187-58BE-F448670D2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FCA665-B499-E971-25BA-66BEE0D01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849"/>
            <a:ext cx="12192000" cy="423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62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89EA26-DAF5-F6A2-F9BB-6F7FAC7624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632E4-7166-A92C-FC65-0D5CED79C9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3FDD5-D748-85BD-8188-12CF37E62E1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311C5E-CFEC-8BF0-4A22-01B43E17287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23EBE0-07DC-9BDE-ADD2-C6C223E704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745621-B970-B4A4-2824-23D8133BD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145"/>
            <a:ext cx="12192000" cy="621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02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94EC97-CB3A-1F94-62CB-358559E9EB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332C-6454-8AF0-FC3C-404AA66B92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15F339-BD1E-7CE3-688E-4A96C3F8D1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76F7F3-B8E8-A9A3-3742-1D81E30180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23F6D3-C51D-10F8-904C-8FCE6E7DC9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AA34CC-016B-8470-F1ED-ADA512A7D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36"/>
            <a:ext cx="12192000" cy="67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1BA2E3E-8415-AF22-7CCE-E3A37717B3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653D3CF-6B55-8620-04B4-2826479CCB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316DF61-9CE2-12AE-5EC1-3732ACE8CB8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sz="4000" dirty="0"/>
              <a:t>Methods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BE20F5D-0225-C53A-6CB8-CC352411106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645ABCE-5944-B180-08A3-75CF0583E4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105" y="1788160"/>
            <a:ext cx="9591229" cy="1640839"/>
          </a:xfrm>
        </p:spPr>
        <p:txBody>
          <a:bodyPr/>
          <a:lstStyle/>
          <a:p>
            <a:r>
              <a:rPr lang="en-GB" sz="2800" dirty="0"/>
              <a:t>Obtain views from SCP in children’s services</a:t>
            </a:r>
          </a:p>
          <a:p>
            <a:r>
              <a:rPr lang="en-GB" sz="2800" dirty="0"/>
              <a:t>Inform development - qualifications &amp; CIP</a:t>
            </a:r>
          </a:p>
          <a:p>
            <a:r>
              <a:rPr lang="en-GB" sz="2800" dirty="0"/>
              <a:t>Survey open September</a:t>
            </a:r>
          </a:p>
          <a:p>
            <a:r>
              <a:rPr lang="en-GB" sz="2800" dirty="0"/>
              <a:t>Sent to all relevant staff by Council </a:t>
            </a:r>
          </a:p>
          <a:p>
            <a:r>
              <a:rPr lang="en-GB" sz="2800" dirty="0"/>
              <a:t>Regular prompts</a:t>
            </a:r>
          </a:p>
          <a:p>
            <a:r>
              <a:rPr lang="en-GB" sz="2800" dirty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500221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3BB21B-F161-BE63-9E43-F62990C057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475FC-0F44-8CFF-8796-D3A5C28EAC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D36F17-F414-7C53-7B17-5C65751C7A8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GCSE </a:t>
            </a:r>
            <a:r>
              <a:rPr lang="en-GB" dirty="0" err="1"/>
              <a:t>english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A3770-1874-BEFF-756A-A8A56AEE3B4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CA08D3-B312-B377-BFDD-CA461C5E47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F68AC2-F5FB-3813-625A-31E36D456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71" y="2747867"/>
            <a:ext cx="10440857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15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542F0D-DB68-DDBC-CE5B-A1E5D9B969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892CF-9527-7EF4-BBF5-F5E2558767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AC25C-2A38-4FA0-3895-24BAB9ECC20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GCSE maths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9EA569-4A37-B045-4685-86D0E98C5E0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F84213-0920-829A-07EC-FD3E6E3DAA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34CEE-9CE1-50E5-BFEF-3C3A9635F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651" y="2633551"/>
            <a:ext cx="9116697" cy="15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96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A21663-521C-FDE8-67A6-084207C2AE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E6E5A-9FAA-A317-5EDC-374928FD45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A5AC4-D134-E7AB-B15B-4FF0056F309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Other qualifications obtained/completing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ED7D4-ADCA-BF58-7415-436E07CDF36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915" y="901825"/>
            <a:ext cx="10766703" cy="28931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9BDD45-67AC-43D6-E5C4-C91F16CCE8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065" y="1829946"/>
            <a:ext cx="9591229" cy="760325"/>
          </a:xfrm>
        </p:spPr>
        <p:txBody>
          <a:bodyPr/>
          <a:lstStyle/>
          <a:p>
            <a:r>
              <a:rPr lang="en-GB" sz="2400" dirty="0"/>
              <a:t>80% held other qualifications </a:t>
            </a:r>
          </a:p>
          <a:p>
            <a:endParaRPr lang="en-GB" sz="2400" dirty="0"/>
          </a:p>
          <a:p>
            <a:r>
              <a:rPr lang="en-GB" sz="2400" dirty="0"/>
              <a:t>Ranged from vocational qualifications (GNVQ) to post-graduate</a:t>
            </a:r>
          </a:p>
          <a:p>
            <a:endParaRPr lang="en-GB" sz="2400" dirty="0"/>
          </a:p>
          <a:p>
            <a:r>
              <a:rPr lang="en-GB" sz="2400" dirty="0"/>
              <a:t>Overwhelmingly most of these were cognate qualifications</a:t>
            </a:r>
          </a:p>
        </p:txBody>
      </p:sp>
    </p:spTree>
    <p:extLst>
      <p:ext uri="{BB962C8B-B14F-4D97-AF65-F5344CB8AC3E}">
        <p14:creationId xmlns:p14="http://schemas.microsoft.com/office/powerpoint/2010/main" val="437565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300050-A56D-F9C1-CB04-CD8E56D0C1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5556C-AD62-C6B4-5D2F-17156D0223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8FF9A-4094-326B-6A7E-C2C2256F72E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CD5AE3-5BD6-62BC-7B28-53026501B39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2D2B7A-0795-A880-1A01-E0991A479E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AAE8EE-AA4F-2E7C-7683-BF4099E773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89" r="-3395"/>
          <a:stretch>
            <a:fillRect/>
          </a:stretch>
        </p:blipFill>
        <p:spPr>
          <a:xfrm>
            <a:off x="413914" y="207984"/>
            <a:ext cx="11778085" cy="644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92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9CB843-63AD-FE05-6680-EE5C7E9410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CF30FF-7D78-1DA4-63AA-084E236D7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7D852-1A4E-8248-D392-BFBA4C8AF4C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5" y="404664"/>
            <a:ext cx="10766703" cy="1058376"/>
          </a:xfrm>
        </p:spPr>
        <p:txBody>
          <a:bodyPr/>
          <a:lstStyle/>
          <a:p>
            <a:r>
              <a:rPr lang="en-GB" sz="2400" dirty="0"/>
              <a:t>16. Do you meet with a line manager to agree a plan of learning &amp; development opportunities/training for the year ahead?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B2839-75E1-FF44-E181-4923B2D077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915" y="935457"/>
            <a:ext cx="10766703" cy="289311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C8D9E4-F6E0-B13B-1BC2-B734BD1537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DE5FE9-78EE-B583-741C-0304AFC0EA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846"/>
          <a:stretch>
            <a:fillRect/>
          </a:stretch>
        </p:blipFill>
        <p:spPr>
          <a:xfrm>
            <a:off x="199202" y="2093470"/>
            <a:ext cx="11793596" cy="341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08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5E759E-CC58-5141-BB14-2615976FD9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0D53E-CBC4-19BC-7376-8A222324DC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B59AA-6788-3FD2-0466-362FA02F0E1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sz="2800" dirty="0"/>
              <a:t>17. Do you have access to ongoing learning &amp; development opportunities/training through your work?</a:t>
            </a:r>
          </a:p>
          <a:p>
            <a:endParaRPr lang="en-GB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085A04-3B5D-F409-85F0-00D45EF1F27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F1D8C5-DCD1-5477-AC8D-2324414EC5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754674-68F4-D9BD-5B6D-9FA51DD80F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17" t="34737" r="-8296" b="-3505"/>
          <a:stretch>
            <a:fillRect/>
          </a:stretch>
        </p:blipFill>
        <p:spPr>
          <a:xfrm>
            <a:off x="1599666" y="2814320"/>
            <a:ext cx="10592334" cy="225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27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28F707-DAFF-15DF-7403-1DBEBCF284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6B1CC-B972-822D-C38F-18102F67FC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D6196-1A22-7E66-B42E-B3003E44835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Mandatory </a:t>
            </a:r>
          </a:p>
          <a:p>
            <a:r>
              <a:rPr lang="en-GB" dirty="0"/>
              <a:t>training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E79CB9-44A4-0ECA-6A9A-E5A14BD6830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AD47DE-6560-2514-4228-4512199D04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BCC706-1BA9-05C2-A200-4D1462A9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874" y="0"/>
            <a:ext cx="6026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33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156E50-7C4E-957A-A9C6-FF312647B8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A5E83-6551-B31E-B84B-636244E59A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83632-0506-D920-BE82-37422FE2B9D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sz="2400" dirty="0"/>
              <a:t>18. What areas of mandatory training are required for your job? (tick all that apply)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14DCC9-1D5D-4555-7EF3-ADB3AEE81C8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17AF19-43CE-885E-3FFB-8E0FBF9AB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B3FAFF-A1D2-9759-AECC-34E6F85270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876"/>
          <a:stretch>
            <a:fillRect/>
          </a:stretch>
        </p:blipFill>
        <p:spPr>
          <a:xfrm>
            <a:off x="0" y="1965979"/>
            <a:ext cx="12192000" cy="37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02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C9A65-F6A9-E55F-7893-FA9842E8D6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5739A-0E9B-E8D5-EF64-9729892B70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4D09B-4575-1810-A553-141A35C7F80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6782B0-6CC2-EBB4-B7DD-B4A6468BD84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E16AF3-CA97-BB96-4511-128BF3EEAF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3D9233-624D-BADE-E06E-7E64697B2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50" y="1714260"/>
            <a:ext cx="10926700" cy="3429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35E599-7AF6-D7D1-2B51-D0988DBE3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50" y="1714260"/>
            <a:ext cx="10926700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66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D89C9AA-8D64-2494-5110-F33462AA03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69B1147-0E06-BD73-02CB-3B41EE80E8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CF85912-03D6-620E-5523-A4A187521E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5A4098-9F9A-8197-BD26-DFAD3944EA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C30B82A-4B87-36C2-94E7-E458C05FD0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000C51-B29A-67F2-AE50-1D3F0517C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15" y="912169"/>
            <a:ext cx="12143635" cy="473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93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54E291-0B5F-D2AA-0136-4B0B492561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C2B095-B4F1-D262-EEF3-3A4D446A5B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751"/>
          <a:stretch>
            <a:fillRect/>
          </a:stretch>
        </p:blipFill>
        <p:spPr>
          <a:xfrm>
            <a:off x="2621280" y="1225513"/>
            <a:ext cx="6197600" cy="462664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49055-54A1-2CB8-640A-193310D6C6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7D133-A0D4-6537-8D91-E62108FB1D2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sz="3200" dirty="0"/>
              <a:t>Preliminary analysis!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6B450D-8B1F-EE17-99E0-407E707DE7E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80291F-C771-0ABC-28C5-022F6608DB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923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188920-E177-35A0-D151-D644628B26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8F641-50B9-E63C-0BCE-3D3ABAA367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2C456-681F-EE67-2517-4203328198E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C6DDEE-C18E-8264-2AF0-C16AA84D7AC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D674FD-616B-680B-2BC9-730981672C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194934-5647-98E3-BE23-5075FE5E1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473" y="3424237"/>
            <a:ext cx="19053" cy="95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F71993-111A-FB68-B7F1-DE0C88718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77" y="1671392"/>
            <a:ext cx="10364646" cy="351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38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7D537D-F9A6-2F8C-271F-83079B6085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E5E13-BAE1-862A-2999-B656D677B5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14742-6FD4-CBE4-12A1-8784A071C09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0F998-FBA1-D80D-18BF-4C01E1618D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DC4C55-E04E-D717-D0AE-426328042B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B0C73D-3628-0651-4B2A-4F1451825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76" y="1771418"/>
            <a:ext cx="11269648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76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B9FEC3-AFA0-EC3B-B5CA-284DA2BE1E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3E13F-90E2-CB5D-B90B-1EC0575B61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55CA1-49C1-8FE4-FA07-5E6AFF8915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CF0489-BEFA-06D6-3DAE-9B59A6B05C4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558F7F-6ACD-B66A-C208-62ADE3F147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B95314-38F0-73AF-7398-61D1970AD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099" y="2709762"/>
            <a:ext cx="8249801" cy="14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030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CCAA33-5BAE-CA7F-09A6-29590F60A3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151F3-57FE-193E-64DD-B8BF3EA801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1E8F33-E293-0847-3E48-2AE468F4C2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Other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C1CB5-B2EF-76C0-677B-6CE1D6D29A5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B53444-E2B9-798E-6FF6-267180AF1F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CD89BF-3D51-252B-CE71-89C31892A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573"/>
            <a:ext cx="12192000" cy="546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1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781BF-4ED6-2B39-3839-3BD2E7B18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F59BDA-8ACB-B7CA-30CD-E2B511D0D1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96B6F-0036-2739-7413-33DD7CAD09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B270FB-DC0E-D825-8724-2BC1C463030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CIP framework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A91AF3-73A8-40A7-AEC7-9EDF7455187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B587C5-CAB5-4F04-B81E-E7B6925765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5840FD-F5B4-F924-2CCF-D4AF48835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626" y="0"/>
            <a:ext cx="5418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21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472F0B-07AB-A4F7-4AA5-772376DA9C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1B478-4993-EBA6-814C-F45829801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AB06B-633C-6C19-824B-9A242939891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Knowledge about the CIP framework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3AE03C-427E-297B-25B1-441B2129FEF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C29BBD-7F8B-359D-3618-7F09648EAC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43BCBC-BACA-A2DA-EEF3-AB3E50B92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1316"/>
            <a:ext cx="12192000" cy="271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31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9718F-EF4E-38BE-B1CC-53D9FE59B7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95D11-823F-D139-0F4F-C85F830CC1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5191DD-C0FE-2DC3-D2DD-93C873AF75C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Qualifications for SCP in </a:t>
            </a:r>
            <a:r>
              <a:rPr lang="en-GB" dirty="0" err="1"/>
              <a:t>Childrens</a:t>
            </a:r>
            <a:r>
              <a:rPr lang="en-GB" dirty="0"/>
              <a:t>: what’s important?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071D2-3FB8-1FEA-C498-E8D09F12E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996CC2-9B95-F065-C627-3A0A7CB11A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B5BAC9-10BD-4783-DF62-99A45C03C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852"/>
            <a:ext cx="12192000" cy="473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7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D552BE-8762-7AB8-0958-0477196828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63E7A-A095-0BC5-5297-EDB4D2EB1A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EABA8C-6936-0195-9760-F4EBAFF24DE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Scale questions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B8FB4F-00C7-1AF5-ADF1-3DC409EE2B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0F6362-B421-85AC-924C-70FCB24C7C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A1DE73-0E6B-14C7-876A-82E4A816A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" y="1358822"/>
            <a:ext cx="12192000" cy="50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27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103C2A-4E73-E019-E1F7-37311F6604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CB769-1F76-96F8-B57B-4864C83BDC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3CA365-562C-1C8F-0578-61C7EB6ECD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10 statements about SC qualifications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A0148F-5111-FD6D-5F96-9BA7C68FD45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1.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A5B7CF-CC0C-0EC6-94F0-1F414C9069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01BC7A-9FD6-BBDB-FD82-8FFC5E041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1" y="1295102"/>
            <a:ext cx="12127017" cy="42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06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B38F0E-657E-F2FA-775B-E794E4FCC9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A8EA8-5CA6-7139-857E-FD98FBA9FC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435601-9E8E-4F9D-1E64-62653EB2658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C29944-F9A9-B33B-1F53-1493E37100C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399E39-EF8E-7B61-463C-780C73A2F4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63B71C-A3C9-9D01-CB90-36D6068AD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2752"/>
            <a:ext cx="12192000" cy="431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29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F363D0-CE63-F63C-915F-8AF213ECAA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3A4BADF-F312-8EB1-1606-F6E371EBDD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79F16-6122-60B4-8E7E-CE1B4F724DD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Who participated…</a:t>
            </a:r>
          </a:p>
          <a:p>
            <a:r>
              <a:rPr lang="en-GB" dirty="0"/>
              <a:t>What type of organisation are you employed in?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0DB4E16-9A83-80ED-A769-1603C564D33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A4ECF8-6FF6-36EE-5659-9F247B3426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 descr="A screenshot of a survey&#10;&#10;AI-generated content may be incorrect.">
            <a:extLst>
              <a:ext uri="{FF2B5EF4-FFF2-40B4-BE49-F238E27FC236}">
                <a16:creationId xmlns:a16="http://schemas.microsoft.com/office/drawing/2014/main" id="{BD7EC370-441E-7C8A-44C6-73BDB3541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7" t="17235"/>
          <a:stretch>
            <a:fillRect/>
          </a:stretch>
        </p:blipFill>
        <p:spPr>
          <a:xfrm>
            <a:off x="768342" y="1821323"/>
            <a:ext cx="9591229" cy="394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427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FD2082-90A5-BFF5-0E70-89007A0821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18F42-338A-FBF7-5333-EBA9832A7A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C455B5-871D-3F22-66C2-A0E4D1F107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F7000-DFC5-5954-2BC4-5F3F420D4A1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B24C23-0BCE-4C50-FEF4-DE7D939C5D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8D3FCE-BA9E-033B-1304-F8D61746D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983"/>
            <a:ext cx="12192000" cy="453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573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C6E4B2-64C5-58DE-5F8A-76AB690CE3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B8513-0457-50FF-2622-FF073D51D7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5CC89-A3B9-CD35-E024-C4B2C5B22F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E421A6-9DC2-C33A-9499-BF282AEA382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4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E4D1D6-0797-F874-C846-F7BB7E57A3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A86631-6BE0-BCB5-2266-3C6102FFD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200"/>
            <a:ext cx="12192000" cy="439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463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0D1AC0-9326-C8B0-D499-765FFD499C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ABFEB-E137-901D-C0F5-E8F1ADD05F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1D166-6367-EA8F-0255-CE4EC53DBB5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E4F5D7-1702-A498-3853-03DC3AF41B1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DC0AEF-8A8A-5A92-1F40-A6EDACBBBB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D10DF9-5F5C-F931-BB81-9E50AB421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3937"/>
            <a:ext cx="12192000" cy="407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298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B280AE-8112-1122-3516-8C7CF1FE9C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2A162-D5B9-9976-0DCA-F2B377FEC2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E089B-4CCA-13D2-7212-B86EB227F5F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7889C-09EF-7D77-905D-6289D5D58EB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4072FA-203A-BF49-7149-2C89865C6A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3AE84-8C7C-5FB9-4E83-797E64298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726"/>
            <a:ext cx="12192000" cy="426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267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0A2DD-DF8C-EE33-CB54-DAB95B859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8A9175-8A40-7512-FB22-D411B3ECDB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0B07D-30C1-DE14-508B-4BC7BC8149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8E4D0B-C224-C11F-1D1E-62C0C3AD455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BEF6F8-4042-82BA-A12D-A83D73CD52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7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7126D7-9301-56B6-7C89-7585D8E21E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5180A6-1C62-DAA5-7A8D-880E1BB0C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6228"/>
            <a:ext cx="12192000" cy="394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882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E3EF8-ABE2-4104-9FF6-75C63DCE6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8D209E-E352-5B8C-632B-C3E9ACB2F0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CE702-8DBB-6C1E-D4D2-6A02FBC734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ED7B0-AEE0-AFE4-784A-C1B068C47D9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E5BDA6-4F83-3E18-EEBA-6F2B928DFC5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8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66EF0E-47D1-D6C6-9AC6-EB6E314017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B930A4-2892-C3CB-3C0A-BB9EE36EC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203"/>
            <a:ext cx="12192000" cy="436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639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2AA307-8AB9-5434-B4E0-41A1431343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2A27A-F1BB-4BE6-385F-8AC0E6097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C4B0D5-794B-7CB0-4EF1-7664AE7EF63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FADBEF-6841-489A-FBE1-BFE4C719A49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64BB18-7E81-686C-A2F0-9D630FE00F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97B07E-D9AB-01EE-D498-F373D3D87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945"/>
            <a:ext cx="12192000" cy="417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137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DFDF92-3482-EC15-EE5E-2FB0FDF358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5C7CA-0CD3-BC17-BAE3-3C042DE763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32FBC-7D2A-AFF9-811B-8DA09D8205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9FBCC2-590F-780A-F79D-7E6D7E7E18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10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5760B2-D582-1379-7FD2-7ACFE58EDB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E919E7-6E31-2EF4-BA5F-36A9A51F3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070"/>
            <a:ext cx="12192000" cy="431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788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C2DE08-1D44-AEF3-5462-8A7776FAFC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C1CC9-0676-884A-BE2E-E8886AE2C8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C5CAC-9065-F6F5-F0BC-3E5BA587F9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15C128-2764-08A8-ABAE-3A56C04A623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A6D7B9-A0D0-ABDB-AD99-3667926C0D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Ice cream in three favors isolated on white. Ice cream stock images, royalty-free photos and pictures">
            <a:extLst>
              <a:ext uri="{FF2B5EF4-FFF2-40B4-BE49-F238E27FC236}">
                <a16:creationId xmlns:a16="http://schemas.microsoft.com/office/drawing/2014/main" id="{DE1CDC85-A011-6AD0-A6F3-67545F82F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15" y="508001"/>
            <a:ext cx="10077603" cy="596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6206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BB21CE-6813-330F-BBFD-D9061202AE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1F9D9-B695-6033-84EA-5063400C62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B8D5F2-4587-76DF-0BEC-38230A022A9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b="0" dirty="0"/>
              <a:t>What helps or hinders social care workers to do qualifications?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5874D8-E350-1FA7-B590-DEBE19ACA1A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61515" y="1144591"/>
            <a:ext cx="10766703" cy="28931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EE990E-FFD1-C06C-711F-F43A6DEA6A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C1A45-4F92-0D73-B1EB-40303E692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614" y="1433902"/>
            <a:ext cx="9316720" cy="465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6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43E13AF-267E-DB76-FA87-34A4D50846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8311F8-63BB-FBEE-361D-9458C2EE1E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7F8C3A-B4B2-50FA-7DBD-4924453D535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b="0" dirty="0"/>
              <a:t>What category best describes your role?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FD7A0A8-83F4-85CD-35CC-C9D422F255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EE99AAC-B41B-FF24-BFF6-565CF39DC5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067B82-41CD-0A53-0F06-7FEE09443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48" y="1033642"/>
            <a:ext cx="11581252" cy="455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669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EBE7EA-04E3-96B6-9A99-BF905F423E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FAA52-EC63-1797-7B37-901DC0DEA1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3A1CE8-673B-D74D-69BC-2596B77AD93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b="0" dirty="0"/>
              <a:t>What are the best things about working in children and young people’s social care services?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5A8F4-7F22-6038-A816-CED569B5F22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AutoShape 2" descr="rewards_social_care_wordcloud">
            <a:extLst>
              <a:ext uri="{FF2B5EF4-FFF2-40B4-BE49-F238E27FC236}">
                <a16:creationId xmlns:a16="http://schemas.microsoft.com/office/drawing/2014/main" id="{9056D9D7-14C6-7FC1-2277-0B527F814636}"/>
              </a:ext>
            </a:extLst>
          </p:cNvPr>
          <p:cNvSpPr>
            <a:spLocks noGrp="1" noChangeAspect="1" noChangeArrowheads="1"/>
          </p:cNvSpPr>
          <p:nvPr>
            <p:ph type="body" sz="quarter" idx="15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D99F83-8283-2C21-1B29-4856203A4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420" y="1576070"/>
            <a:ext cx="9525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098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A80442-D9C2-65C1-3CC4-89CDC3AE10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37EE4-908B-C1F7-A2F0-5EC7314625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441CCC-5867-7802-5C80-09FAD26B808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b="0" dirty="0"/>
              <a:t>What are the worst things about working in children and young people’s social care services?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2560E-FF8F-F23F-C21C-8C544F72FA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7AC784-CB07-1503-C9BB-4939DFD48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422400"/>
            <a:ext cx="8775700" cy="438785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724702-EAE2-B92F-C251-A424BA7EBD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8080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D30ECE-A2DB-F6A4-A8EC-D08B944BD4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5B970-B4ED-676A-E15D-DE3A8D9937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1A808-82D2-55A7-65DA-6DB573A4849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Your future plans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9F1C5-4C05-3405-A8AD-4674DFF25D7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996CBF-35FE-7D8F-56D9-2435395C4C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3EA5FF-E6FA-0DAF-DBB7-F02AC8BC4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62" y="1056823"/>
            <a:ext cx="12155596" cy="550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864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E90050-A87D-4E8D-E6C2-75AF4BF130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DEE17-A8BF-3412-5C0E-997357D453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324C4-69F2-BDB1-9C77-1BAB04F4CBF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Aspirations for CSC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C9187C-7D48-9CF1-5438-E576271D759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367" y="904430"/>
            <a:ext cx="10766703" cy="28931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D93F01-6E57-2CFA-8314-905E43DB15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B5422A-3A78-29A5-A4B2-79B645973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000125"/>
            <a:ext cx="73152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544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7CCEBC-7462-9872-9BBB-F4BD43A1A2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3892E-278F-C1BC-DEF8-569EAF6CDF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33877F-099F-FDAC-1222-C9A39440265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D5BBD-23F9-FC3D-AD56-8F66360514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C5751F-F337-6F78-74DF-75D69EA89A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545" y="1479954"/>
            <a:ext cx="9591229" cy="2970126"/>
          </a:xfrm>
        </p:spPr>
        <p:txBody>
          <a:bodyPr/>
          <a:lstStyle/>
          <a:p>
            <a:r>
              <a:rPr lang="en-GB" sz="2800" dirty="0"/>
              <a:t>Recognition &amp; pay</a:t>
            </a:r>
          </a:p>
          <a:p>
            <a:r>
              <a:rPr lang="en-GB" sz="2800" dirty="0"/>
              <a:t>Value experience alongside qualifications</a:t>
            </a:r>
          </a:p>
          <a:p>
            <a:r>
              <a:rPr lang="en-GB" sz="2800" dirty="0"/>
              <a:t>Carrer development &amp; training opportunities</a:t>
            </a:r>
          </a:p>
          <a:p>
            <a:r>
              <a:rPr lang="en-GB" sz="2800" dirty="0"/>
              <a:t>Work-life balance and support</a:t>
            </a:r>
          </a:p>
          <a:p>
            <a:r>
              <a:rPr lang="en-GB" sz="2800" dirty="0"/>
              <a:t>Resources &amp; practical support</a:t>
            </a:r>
          </a:p>
          <a:p>
            <a:r>
              <a:rPr lang="en-GB" sz="2800" dirty="0"/>
              <a:t>Recognition of role importance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6122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106B73-2597-6143-F8C7-F71FCE9786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7F563-143C-576C-36B9-CD3A26643D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BD56EF-879A-D179-C70A-2312E3925E0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Demographics of participants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832353-0D77-7DA0-87A9-A29E392DCD3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4FA80C-A3F1-ECE9-DDCE-393E0B2E36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3CDF33-0FD6-4C62-CCE1-EAC96D6D1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412557"/>
            <a:ext cx="73152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541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53DC7D-45DC-2604-09E4-0B51DCF0EF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9901F-4791-D2F6-489B-58BC165EFD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D378D0-EC62-7E59-D2DA-F398E8832F1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54B7D-560F-EF4A-F3C5-32E671FBCD5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D5CDF3-D982-9E75-65F0-C3AA26B3C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6E41C8-7280-F3CD-A9C3-DC408CF79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15" y="1048691"/>
            <a:ext cx="10444481" cy="578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090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B4362A-E8F2-FB2B-AAD1-C1876EF1E2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9C9D2-5392-C558-8B40-A7C95FE557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05767F-BDE9-1399-B530-DFBD9367039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Gender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0EC6BE-7AEE-0D86-A373-FB2BD05A530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(other categories available)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7059A8-A33D-D7BE-5743-BA7E83AD6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D87761-EA16-ED18-6666-B6C8CAF1E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88" y="1201479"/>
            <a:ext cx="9098797" cy="472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415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4E43F3-D82B-C39A-9C86-6954D9E8D6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47EC8-AF3E-D97E-F815-1332E2355B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7D6290-DC93-5C03-E7E9-B09C7B22AE9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Ethnicity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9241CF-BBC8-6CBF-2C99-5498D35767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741FAF-F9B4-2A14-0DCA-9F65B07C81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C08606-AF47-53FA-F1DF-DEABE6AA4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80" y="901824"/>
            <a:ext cx="11780175" cy="603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630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AD0B05-B37E-1D80-8595-D323F083C1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CC552-D438-7F06-B6A8-B97593D7FA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59A9F5-5FA6-0F38-5817-66C37F4C5A8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Place of birth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2C7E0A-236E-03BE-1ECE-3F8DB0CAE51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BBCC86-8D5C-C562-4428-ABAE96AE34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A2CC64-1DD2-F819-3469-7E6820686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4" y="1099812"/>
            <a:ext cx="12117491" cy="46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99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04F770-6026-B23C-2353-16283C9A6C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39F452-7E01-FB2B-4146-A33814C6B0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D0F837-52CE-93C4-A5B3-DE1D3EB1C8C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7672D14-0C06-C9D4-D0FD-8545BD57059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EBE1CB-584A-C534-ABC5-AD19AC422B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DB0E4A-62C3-3C7E-82D7-55E4FBCF6A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71821"/>
          <a:stretch>
            <a:fillRect/>
          </a:stretch>
        </p:blipFill>
        <p:spPr>
          <a:xfrm>
            <a:off x="546439" y="752907"/>
            <a:ext cx="10634179" cy="19049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BF8625-7D5B-56EE-05DE-5AD67A328E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727" b="20465"/>
          <a:stretch>
            <a:fillRect/>
          </a:stretch>
        </p:blipFill>
        <p:spPr>
          <a:xfrm>
            <a:off x="546438" y="2657865"/>
            <a:ext cx="10634179" cy="22178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842647-9E27-42FD-A87B-534C5127C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662"/>
          <a:stretch>
            <a:fillRect/>
          </a:stretch>
        </p:blipFill>
        <p:spPr>
          <a:xfrm>
            <a:off x="546437" y="4572000"/>
            <a:ext cx="10634179" cy="9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132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C27618-C6C6-E890-29CB-00D64A18DD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794EB-2267-D9F0-C248-243376323F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066D7-29DD-2C62-0B04-E8A3E28A630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25080-B45A-D401-AA9B-988B7D12F1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E95F72-C2E5-02A5-8921-5EBD254628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E06DFE-3D20-839A-3CC4-4027FB790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11"/>
            <a:ext cx="12192000" cy="545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79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70DEEF-E1B7-22A6-BFA6-D002C3A3A4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B6412-5FDE-E481-4CDC-E64BACD6B7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E9240-9BEF-A7BD-22FE-56672EE0B9F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Registered with SCC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9BEAB-CBC7-031E-F543-6C71B6B2659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7FC8F9-5734-D4BF-84BE-E08F43ABFC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2C7F2A-EAB4-F24F-3C86-F33EF771F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71" y="985496"/>
            <a:ext cx="11345858" cy="48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180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86C0-E096-3423-EBBB-2AF0A64476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30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AF888-6AEC-BE02-D3D9-34B614D3DC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  <p:pic>
        <p:nvPicPr>
          <p:cNvPr id="2050" name="Picture 2" descr="Chocolate cheese cake ready to serve. Cake stock images, royalty-free photos and pictures">
            <a:extLst>
              <a:ext uri="{FF2B5EF4-FFF2-40B4-BE49-F238E27FC236}">
                <a16:creationId xmlns:a16="http://schemas.microsoft.com/office/drawing/2014/main" id="{C86C2DC6-EFA0-47BF-336B-6C90A25E1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512772"/>
            <a:ext cx="76200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1480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06E5B-D0A2-FD17-12DB-3E8FFA263BF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31</a:t>
            </a:r>
          </a:p>
        </p:txBody>
      </p:sp>
    </p:spTree>
    <p:extLst>
      <p:ext uri="{BB962C8B-B14F-4D97-AF65-F5344CB8AC3E}">
        <p14:creationId xmlns:p14="http://schemas.microsoft.com/office/powerpoint/2010/main" val="2073721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085CA7-2694-31B8-1BD7-DCA903E3C8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3C593-ED0D-F1D3-28FB-012006EE54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5F364-9E26-771F-F067-91B2592CA7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sz="2000" b="0" dirty="0"/>
              <a:t>What best describes the service or groups of children and young people that you work with?</a:t>
            </a:r>
            <a:endParaRPr lang="en-GB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A1B8E6-8181-A084-ABE8-0618787991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C9D62D-ADEA-C5C5-D7A1-86C1D6CA90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AE95F2-3DA3-44B2-6BE4-8BDBDF6FA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675" y="1444867"/>
            <a:ext cx="9764486" cy="490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1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BFB412-DCB4-4C16-D171-CCDC3E60EE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3986C-92CE-DAA3-A515-4BDBA06476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B1497-C5D8-EAC8-4C76-5BC920F5180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Contract details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A04FE6-3DB9-BD8B-77AD-57A53ADE0D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0E0FD6-F81C-4D4B-E27F-AF938FCF7B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057778-3071-B2E3-1712-C44A65865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4792"/>
            <a:ext cx="12192000" cy="300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85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D05FFA-CE43-87A1-F1C0-3ED6BB5E3E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8C6EA-C8F9-814F-4240-8AFE3F257A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8520E-D705-661A-B2E3-3A9FF03B91B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9E3CDA-1372-E623-D763-BB123E069E3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8CB8ED-3971-B6CA-6701-71206E261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AF618B-28DF-DABB-A58E-EFF01BCE0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87" y="2171524"/>
            <a:ext cx="10393225" cy="25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12727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Custom 7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94E85A0E-8E0A-45F9-81BA-B6ED124559CC}"/>
    </a:ext>
  </a:extLst>
</a:theme>
</file>

<file path=ppt/theme/theme2.xml><?xml version="1.0" encoding="utf-8"?>
<a:theme xmlns:a="http://schemas.openxmlformats.org/drawingml/2006/main" name="Contents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4BB12A69-2195-4393-8DC0-EB9EE8397D91}"/>
    </a:ext>
  </a:extLst>
</a:theme>
</file>

<file path=ppt/theme/theme3.xml><?xml version="1.0" encoding="utf-8"?>
<a:theme xmlns:a="http://schemas.openxmlformats.org/drawingml/2006/main" name="Chapter Headings / Divid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E6697964-0098-45A5-A68F-45809E852513}"/>
    </a:ext>
  </a:extLst>
</a:theme>
</file>

<file path=ppt/theme/theme4.xml><?xml version="1.0" encoding="utf-8"?>
<a:theme xmlns:a="http://schemas.openxmlformats.org/drawingml/2006/main" name="Slide Options">
  <a:themeElements>
    <a:clrScheme name="Custom 1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FF8A77"/>
      </a:accent3>
      <a:accent4>
        <a:srgbClr val="7DFFD3"/>
      </a:accent4>
      <a:accent5>
        <a:srgbClr val="FFB3FF"/>
      </a:accent5>
      <a:accent6>
        <a:srgbClr val="FFF388"/>
      </a:accent6>
      <a:hlink>
        <a:srgbClr val="1C46C0"/>
      </a:hlink>
      <a:folHlink>
        <a:srgbClr val="FF8A77"/>
      </a:folHlink>
    </a:clrScheme>
    <a:fontScheme name="Custom 2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BF0D45D2-C1FF-4D88-9D45-1B3B67EB2D7C}"/>
    </a:ext>
  </a:extLst>
</a:theme>
</file>

<file path=ppt/theme/theme5.xml><?xml version="1.0" encoding="utf-8"?>
<a:theme xmlns:a="http://schemas.openxmlformats.org/drawingml/2006/main" name="End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U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CB3D32D0-10AB-4988-B46F-32A3F4ABFA9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tandard document" ma:contentTypeID="0x010100B08DCD0EEA0F07498423205D54133588002F7710345EDBE643A981E852AE4B359C00C6ABBD85DCF86041A5EB231FB3CFE633" ma:contentTypeVersion="20" ma:contentTypeDescription="For general documents (Word, Excel etc)." ma:contentTypeScope="" ma:versionID="a87e3f3a5fc7ddd7731793efb3cecb3a">
  <xsd:schema xmlns:xsd="http://www.w3.org/2001/XMLSchema" xmlns:xs="http://www.w3.org/2001/XMLSchema" xmlns:p="http://schemas.microsoft.com/office/2006/metadata/properties" xmlns:ns2="e4476828-269d-41e7-8c7f-463a607b843c" xmlns:ns3="http://schemas.microsoft.com/sharepoint.v3" xmlns:ns4="f6649768-51e2-4ed9-9bdf-4c374a10f6bd" xmlns:ns5="7aeab5f3-05ab-446d-9f7a-c4c35c6a47f0" targetNamespace="http://schemas.microsoft.com/office/2006/metadata/properties" ma:root="true" ma:fieldsID="0e0ca5ac7043c5c2491ce9c7b71b8daf" ns2:_="" ns3:_="" ns4:_="" ns5:_="">
    <xsd:import namespace="e4476828-269d-41e7-8c7f-463a607b843c"/>
    <xsd:import namespace="http://schemas.microsoft.com/sharepoint.v3"/>
    <xsd:import namespace="f6649768-51e2-4ed9-9bdf-4c374a10f6bd"/>
    <xsd:import namespace="7aeab5f3-05ab-446d-9f7a-c4c35c6a47f0"/>
    <xsd:element name="properties">
      <xsd:complexType>
        <xsd:sequence>
          <xsd:element name="documentManagement">
            <xsd:complexType>
              <xsd:all>
                <xsd:element ref="ns2:InfoSecLevel"/>
                <xsd:element ref="ns3:CategoryDescription" minOccurs="0"/>
                <xsd:element ref="ns2:SourceSystemCreated" minOccurs="0"/>
                <xsd:element ref="ns2:SourceSystemModified" minOccurs="0"/>
                <xsd:element ref="ns2:SourceSystemModifiedBy" minOccurs="0"/>
                <xsd:element ref="ns2:jfb83b211892487d8f99ba34d47cda51" minOccurs="0"/>
                <xsd:element ref="ns2:TaxCatchAll" minOccurs="0"/>
                <xsd:element ref="ns2:TaxCatchAllLabel" minOccurs="0"/>
                <xsd:element ref="ns2:TaxKeywordTaxHTField" minOccurs="0"/>
                <xsd:element ref="ns2:SourceSystem" minOccurs="0"/>
                <xsd:element ref="ns4:_dlc_DocId" minOccurs="0"/>
                <xsd:element ref="ns4:_dlc_DocIdUrl" minOccurs="0"/>
                <xsd:element ref="ns4:_dlc_DocIdPersistId" minOccurs="0"/>
                <xsd:element ref="ns4:c976f18f1f4745adb6b6ecf8d941b9f5" minOccurs="0"/>
                <xsd:element ref="ns5:MediaServiceMetadata" minOccurs="0"/>
                <xsd:element ref="ns5:MediaServiceFastMetadata" minOccurs="0"/>
                <xsd:element ref="ns5:MediaServiceAutoKeyPoints" minOccurs="0"/>
                <xsd:element ref="ns5:MediaServiceKeyPoints" minOccurs="0"/>
                <xsd:element ref="ns4:SharedWithUsers" minOccurs="0"/>
                <xsd:element ref="ns4:SharedWithDetails" minOccurs="0"/>
                <xsd:element ref="ns5:lcf76f155ced4ddcb4097134ff3c332f" minOccurs="0"/>
                <xsd:element ref="ns5:MediaServiceGenerationTime" minOccurs="0"/>
                <xsd:element ref="ns5:MediaServiceEventHashCode" minOccurs="0"/>
                <xsd:element ref="ns5:MediaServiceOCR" minOccurs="0"/>
                <xsd:element ref="ns5:MediaServiceDateTaken" minOccurs="0"/>
                <xsd:element ref="ns5:MediaLengthInSeconds" minOccurs="0"/>
                <xsd:element ref="ns5:MediaServiceObjectDetectorVersions" minOccurs="0"/>
                <xsd:element ref="ns5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76828-269d-41e7-8c7f-463a607b843c" elementFormDefault="qualified">
    <xsd:import namespace="http://schemas.microsoft.com/office/2006/documentManagement/types"/>
    <xsd:import namespace="http://schemas.microsoft.com/office/infopath/2007/PartnerControls"/>
    <xsd:element name="InfoSecLevel" ma:index="3" ma:displayName="Information Security Level" ma:default="Internal Use Only" ma:description="Note that Highly Restricted documents should not be held in cloud storage." ma:format="Dropdown" ma:internalName="InfoSecLevel" ma:readOnly="false">
      <xsd:simpleType>
        <xsd:restriction base="dms:Choice">
          <xsd:enumeration value="Highly Restricted - These should not be held in cloud storage"/>
          <xsd:enumeration value="Highly Confidential"/>
          <xsd:enumeration value="Proprietary"/>
          <xsd:enumeration value="Internal Use Only"/>
          <xsd:enumeration value="Public Documents"/>
        </xsd:restriction>
      </xsd:simpleType>
    </xsd:element>
    <xsd:element name="SourceSystemCreated" ma:index="6" nillable="true" ma:displayName="Source System Created" ma:format="DateTime" ma:internalName="SourceSystemCreated" ma:readOnly="false">
      <xsd:simpleType>
        <xsd:restriction base="dms:DateTime"/>
      </xsd:simpleType>
    </xsd:element>
    <xsd:element name="SourceSystemModified" ma:index="7" nillable="true" ma:displayName="Source System Modified" ma:format="DateTime" ma:internalName="SourceSystemModified" ma:readOnly="false">
      <xsd:simpleType>
        <xsd:restriction base="dms:DateTime"/>
      </xsd:simpleType>
    </xsd:element>
    <xsd:element name="SourceSystemModifiedBy" ma:index="8" nillable="true" ma:displayName="Source System Modified By" ma:list="UserInfo" ma:SharePointGroup="0" ma:internalName="SourceSystemModifiedBy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jfb83b211892487d8f99ba34d47cda51" ma:index="12" ma:taxonomy="true" ma:internalName="jfb83b211892487d8f99ba34d47cda51" ma:taxonomyFieldName="OULanguage" ma:displayName="Language (OU)" ma:readOnly="false" ma:default="1;#English|e0d36b11-db4e-4123-8f10-8157dedade86" ma:fieldId="{3fb83b21-1892-487d-8f99-ba34d47cda51}" ma:taxonomyMulti="true" ma:sspId="bfb35f09-1364-44fa-bda6-079b81d03a24" ma:termSetId="6988e76f-8d6c-4125-83fe-48a1bc57431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650fc396-6b87-4772-acf3-d5c3bea3f3f1}" ma:internalName="TaxCatchAll" ma:showField="CatchAllData" ma:web="f6649768-51e2-4ed9-9bdf-4c374a10f6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650fc396-6b87-4772-acf3-d5c3bea3f3f1}" ma:internalName="TaxCatchAllLabel" ma:readOnly="true" ma:showField="CatchAllDataLabel" ma:web="f6649768-51e2-4ed9-9bdf-4c374a10f6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8" nillable="true" ma:taxonomy="true" ma:internalName="TaxKeywordTaxHTField" ma:taxonomyFieldName="TaxKeyword" ma:displayName="Enterprise Keywords" ma:fieldId="{23f27201-bee3-471e-b2e7-b64fd8b7ca38}" ma:taxonomyMulti="true" ma:sspId="bfb35f09-1364-44fa-bda6-079b81d03a24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ourceSystem" ma:index="19" nillable="true" ma:displayName="Source System" ma:format="Dropdown" ma:internalName="SourceSystem" ma:readOnly="false">
      <xsd:simpleType>
        <xsd:restriction base="dms:Choice">
          <xsd:enumeration value="Documentum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5" nillable="true" ma:displayName="Description" ma:internalName="Category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49768-51e2-4ed9-9bdf-4c374a10f6bd" elementFormDefault="qualified">
    <xsd:import namespace="http://schemas.microsoft.com/office/2006/documentManagement/types"/>
    <xsd:import namespace="http://schemas.microsoft.com/office/infopath/2007/PartnerControls"/>
    <xsd:element name="_dlc_DocId" ma:index="20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c976f18f1f4745adb6b6ecf8d941b9f5" ma:index="23" nillable="true" ma:taxonomy="true" ma:internalName="c976f18f1f4745adb6b6ecf8d941b9f5" ma:taxonomyFieldName="TreeStructureCategory" ma:displayName="TreeStructureCategory" ma:readOnly="false" ma:fieldId="{c976f18f-1f47-45ad-b6b6-ecf8d941b9f5}" ma:taxonomyMulti="true" ma:sspId="bfb35f09-1364-44fa-bda6-079b81d03a24" ma:termSetId="e3d86e10-b5f7-491b-9c3f-0248c3e0bcc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eab5f3-05ab-446d-9f7a-c4c35c6a47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32" nillable="true" ma:taxonomy="true" ma:internalName="lcf76f155ced4ddcb4097134ff3c332f" ma:taxonomyFieldName="MediaServiceImageTags" ma:displayName="Image Tags" ma:readOnly="false" ma:fieldId="{5cf76f15-5ced-4ddc-b409-7134ff3c332f}" ma:taxonomyMulti="true" ma:sspId="bfb35f09-1364-44fa-bda6-079b81d03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3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3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476828-269d-41e7-8c7f-463a607b843c">
      <Value>248</Value>
      <Value>1</Value>
    </TaxCatchAll>
    <lcf76f155ced4ddcb4097134ff3c332f xmlns="7aeab5f3-05ab-446d-9f7a-c4c35c6a47f0">
      <Terms xmlns="http://schemas.microsoft.com/office/infopath/2007/PartnerControls"/>
    </lcf76f155ced4ddcb4097134ff3c332f>
    <SourceSystemCreated xmlns="e4476828-269d-41e7-8c7f-463a607b843c" xsi:nil="true"/>
    <c976f18f1f4745adb6b6ecf8d941b9f5 xmlns="f6649768-51e2-4ed9-9bdf-4c374a10f6bd">
      <Terms xmlns="http://schemas.microsoft.com/office/infopath/2007/PartnerControls"/>
    </c976f18f1f4745adb6b6ecf8d941b9f5>
    <SourceSystemModifiedBy xmlns="e4476828-269d-41e7-8c7f-463a607b843c">
      <UserInfo>
        <DisplayName/>
        <AccountId xsi:nil="true"/>
        <AccountType/>
      </UserInfo>
    </SourceSystemModifiedBy>
    <jfb83b211892487d8f99ba34d47cda51 xmlns="e4476828-269d-41e7-8c7f-463a607b843c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e0d36b11-db4e-4123-8f10-8157dedade86</TermId>
        </TermInfo>
      </Terms>
    </jfb83b211892487d8f99ba34d47cda51>
    <SourceSystemModified xmlns="e4476828-269d-41e7-8c7f-463a607b843c" xsi:nil="true"/>
    <SourceSystem xmlns="e4476828-269d-41e7-8c7f-463a607b843c" xsi:nil="true"/>
    <TaxKeywordTaxHTField xmlns="e4476828-269d-41e7-8c7f-463a607b843c">
      <Terms xmlns="http://schemas.microsoft.com/office/infopath/2007/PartnerControls">
        <TermInfo xmlns="http://schemas.microsoft.com/office/infopath/2007/PartnerControls">
          <TermName xmlns="http://schemas.microsoft.com/office/infopath/2007/PartnerControls">OU Master PowerPoint Template</TermName>
          <TermId xmlns="http://schemas.microsoft.com/office/infopath/2007/PartnerControls">e5054ec4-46d6-4301-a570-d8f11b0d3c08</TermId>
        </TermInfo>
      </Terms>
    </TaxKeywordTaxHTField>
    <InfoSecLevel xmlns="e4476828-269d-41e7-8c7f-463a607b843c">Internal Use Only</InfoSecLevel>
    <CategoryDescription xmlns="http://schemas.microsoft.com/sharepoint.v3">OU Master PowerPoint Template</CategoryDescription>
    <_dlc_DocId xmlns="f6649768-51e2-4ed9-9bdf-4c374a10f6bd">INTTHC-1952402693-530</_dlc_DocId>
    <_dlc_DocIdUrl xmlns="f6649768-51e2-4ed9-9bdf-4c374a10f6bd">
      <Url>https://openuniv.sharepoint.com/sites/intranet-tutor-help-centre/_layouts/15/DocIdRedir.aspx?ID=INTTHC-1952402693-530</Url>
      <Description>INTTHC-1952402693-530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SharedContentType xmlns="Microsoft.SharePoint.Taxonomy.ContentTypeSync" SourceId="bfb35f09-1364-44fa-bda6-079b81d03a24" ContentTypeId="0x010100B08DCD0EEA0F07498423205D54133588" PreviousValue="false"/>
</file>

<file path=customXml/itemProps1.xml><?xml version="1.0" encoding="utf-8"?>
<ds:datastoreItem xmlns:ds="http://schemas.openxmlformats.org/officeDocument/2006/customXml" ds:itemID="{E06DBED7-35ED-44FA-87EF-4DAAE9B17347}">
  <ds:schemaRefs>
    <ds:schemaRef ds:uri="7aeab5f3-05ab-446d-9f7a-c4c35c6a47f0"/>
    <ds:schemaRef ds:uri="e4476828-269d-41e7-8c7f-463a607b843c"/>
    <ds:schemaRef ds:uri="f6649768-51e2-4ed9-9bdf-4c374a10f6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.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66CD3E3-2AD4-4BFA-B062-CD9F3FC377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1F123D-72E4-47AA-AF87-050EE8541186}">
  <ds:schemaRefs>
    <ds:schemaRef ds:uri="http://purl.org/dc/elements/1.1/"/>
    <ds:schemaRef ds:uri="http://schemas.openxmlformats.org/package/2006/metadata/core-properties"/>
    <ds:schemaRef ds:uri="http://purl.org/dc/terms/"/>
    <ds:schemaRef ds:uri="7aeab5f3-05ab-446d-9f7a-c4c35c6a47f0"/>
    <ds:schemaRef ds:uri="e4476828-269d-41e7-8c7f-463a607b843c"/>
    <ds:schemaRef ds:uri="http://purl.org/dc/dcmitype/"/>
    <ds:schemaRef ds:uri="http://schemas.microsoft.com/office/2006/documentManagement/types"/>
    <ds:schemaRef ds:uri="http://schemas.microsoft.com/office/infopath/2007/PartnerControls"/>
    <ds:schemaRef ds:uri="f6649768-51e2-4ed9-9bdf-4c374a10f6bd"/>
    <ds:schemaRef ds:uri="http://schemas.microsoft.com/sharepoint.v3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C8200691-43B9-4BE3-914A-F8196C357B81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6CC8AC41-5B46-4436-AD34-112A3F0D4BE0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</TotalTime>
  <Words>435</Words>
  <Application>Microsoft Office PowerPoint</Application>
  <PresentationFormat>Widescreen</PresentationFormat>
  <Paragraphs>86</Paragraphs>
  <Slides>63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Poppins</vt:lpstr>
      <vt:lpstr>Poppins SemiBold</vt:lpstr>
      <vt:lpstr>Covers</vt:lpstr>
      <vt:lpstr>Contents Slides</vt:lpstr>
      <vt:lpstr>Chapter Headings / Dividers</vt:lpstr>
      <vt:lpstr>Slide Options</vt:lpstr>
      <vt:lpstr>End Slides</vt:lpstr>
      <vt:lpstr>Intro Slide Title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 Title 30</vt:lpstr>
      <vt:lpstr>Slide Title 31</vt:lpstr>
    </vt:vector>
  </TitlesOfParts>
  <Manager/>
  <Company>The Open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 Master PowerPoint Template</dc:title>
  <dc:subject>OU Master PowerPoint Template with accessibility guidance and best practice tips</dc:subject>
  <dc:creator>brand-enquiries@open.ac.uk</dc:creator>
  <cp:keywords>OU Master PowerPoint Template</cp:keywords>
  <dc:description/>
  <cp:lastModifiedBy>Alison Shaw</cp:lastModifiedBy>
  <cp:revision>26</cp:revision>
  <dcterms:created xsi:type="dcterms:W3CDTF">2022-10-21T14:33:01Z</dcterms:created>
  <dcterms:modified xsi:type="dcterms:W3CDTF">2025-11-17T17:07:45Z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0x010100B08DCD0EEA0F07498423205D54133588002F7710345EDBE643A981E852AE4B359C00C6ABBD85DCF86041A5EB231FB3CFE633</vt:lpwstr>
  </property>
  <property fmtid="{D5CDD505-2E9C-101B-9397-08002B2CF9AE}" pid="3" name="MediaServiceImageTags">
    <vt:lpwstr/>
  </property>
  <property fmtid="{D5CDD505-2E9C-101B-9397-08002B2CF9AE}" pid="4" name="TaxKeyword">
    <vt:lpwstr>248;#OU Master PowerPoint Template|e5054ec4-46d6-4301-a570-d8f11b0d3c08</vt:lpwstr>
  </property>
  <property fmtid="{D5CDD505-2E9C-101B-9397-08002B2CF9AE}" pid="5" name="OULanguage">
    <vt:lpwstr>1;#English|e0d36b11-db4e-4123-8f10-8157dedade86</vt:lpwstr>
  </property>
  <property fmtid="{D5CDD505-2E9C-101B-9397-08002B2CF9AE}" pid="6" name="_dlc_DocIdItemGuid">
    <vt:lpwstr>85677404-a5d7-4bfa-a47e-fa39cf69ff37</vt:lpwstr>
  </property>
  <property fmtid="{D5CDD505-2E9C-101B-9397-08002B2CF9AE}" pid="7" name="TreeStructureCategory">
    <vt:lpwstr/>
  </property>
</Properties>
</file>