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08" r:id="rId3"/>
    <p:sldId id="1507" r:id="rId4"/>
    <p:sldId id="1503" r:id="rId5"/>
    <p:sldId id="1505" r:id="rId6"/>
    <p:sldId id="1510" r:id="rId7"/>
    <p:sldId id="1513" r:id="rId8"/>
    <p:sldId id="1514" r:id="rId9"/>
    <p:sldId id="1497" r:id="rId10"/>
    <p:sldId id="1496" r:id="rId11"/>
    <p:sldId id="1512" r:id="rId12"/>
    <p:sldId id="1495" r:id="rId13"/>
    <p:sldId id="2146848519" r:id="rId14"/>
    <p:sldId id="1515" r:id="rId15"/>
    <p:sldId id="2146848518" r:id="rId16"/>
    <p:sldId id="2146848515" r:id="rId17"/>
    <p:sldId id="2146848516" r:id="rId18"/>
    <p:sldId id="2146848517" r:id="rId19"/>
    <p:sldId id="6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5"/>
    <a:srgbClr val="FFDD00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1" autoAdjust="0"/>
    <p:restoredTop sz="90319" autoAdjust="0"/>
  </p:normalViewPr>
  <p:slideViewPr>
    <p:cSldViewPr>
      <p:cViewPr varScale="1">
        <p:scale>
          <a:sx n="60" d="100"/>
          <a:sy n="60" d="100"/>
        </p:scale>
        <p:origin x="78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73DBB-76EA-46D3-9166-55A60610F821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75FF2-976D-4B84-918E-D9E1C672B6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8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5FF2-976D-4B84-918E-D9E1C672B60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7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A825365-7EE2-40E2-816F-D460DC89A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Purpose of </a:t>
            </a:r>
            <a:r>
              <a:rPr lang="en-GB"/>
              <a:t>the strategy add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659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A825365-7EE2-40E2-816F-D460DC89A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Purpose of </a:t>
            </a:r>
            <a:r>
              <a:rPr lang="en-GB"/>
              <a:t>the strategy add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827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615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for listening and if you want to check out our Learning Zone and resources – please use the QRC on the screen.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5FF2-976D-4B84-918E-D9E1C672B602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84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5FF2-976D-4B84-918E-D9E1C672B60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157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5FF2-976D-4B84-918E-D9E1C672B60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211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HSC Northern Ireland – Digital Strategy 2022-2040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– Building our digital capabilities – 6 core digital capabilities including creating a digital skilled workforce by providing all staff with the right digital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Social Care Workforce Strategy 2026 (2018)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All-Ireland Digital Capability Framework for Health and Social Care (2020)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5FF2-976D-4B84-918E-D9E1C672B60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3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 are more likely to suffer from digital exclusion on average and are 19% less likely than men to access mobile connectivity (GSMA, 2023).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Strategy reported in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5FF2-976D-4B84-918E-D9E1C672B60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272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 are more likely to suffer from digital exclusion on average and are 19% less likely than men to access mobile connectivity (GSMA, 2023).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Strategy reported in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5FF2-976D-4B84-918E-D9E1C672B60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907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 are more likely to suffer from digital exclusion on average and are 19% less likely than men to access mobile connectivity (GSMA, 2023).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Strategy reported in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5FF2-976D-4B84-918E-D9E1C672B60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981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5FF2-976D-4B84-918E-D9E1C672B60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112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5FF2-976D-4B84-918E-D9E1C672B60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73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4E35-05F6-4E7F-9BF8-E7B148FA025A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CA7A-8C45-49FC-9664-8C7593D61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13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4E35-05F6-4E7F-9BF8-E7B148FA025A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CA7A-8C45-49FC-9664-8C7593D61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33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4E35-05F6-4E7F-9BF8-E7B148FA025A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CA7A-8C45-49FC-9664-8C7593D61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25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05C89-FECA-4BC2-9F40-96F7F303D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A30D1-DD4F-4BAA-B9E9-2FEA6B74B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A5B47-FEB0-42E5-9B42-7D0057FD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2D76-34D2-4428-9C8D-44DBF72C756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4BDD8-A6C8-4D1D-BC5C-027C9F3C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61476-65DA-4139-BA38-A9B70070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6462-3810-4B41-8D9F-941D12BC6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960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8806-9A42-4F67-B603-B786A266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CA8E7-9B3F-4B7B-9C36-B037AED7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6C8C5-20FB-4853-A498-3E50241E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2D76-34D2-4428-9C8D-44DBF72C756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210D4-A56C-408F-AC69-6C785EECA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2BFFA-361C-4169-A21B-151842F2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6462-3810-4B41-8D9F-941D12BC6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3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DDCCD-D49B-4722-869E-DFED04FCF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50005-B3D6-4310-BA3D-44CEB54BF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DA03D-6820-4B9F-9CFE-96981F05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2D76-34D2-4428-9C8D-44DBF72C756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E6CDF-6D03-4929-8D58-1F0631CB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44556-095F-406F-A25E-AFFD3806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6462-3810-4B41-8D9F-941D12BC6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588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56AE-AB36-476B-96B6-955BD9E5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DE1DA-0B1C-4E67-BF6B-44A6547E8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E737F-8423-4131-986A-C2289FF53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289CC-DC59-4CDA-94BD-5563A964B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2D76-34D2-4428-9C8D-44DBF72C756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FFE5C-FED4-4126-A224-538A0CCC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763AF-D547-4927-8859-39191854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6462-3810-4B41-8D9F-941D12BC6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751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C10D7-552D-4D77-9FCC-CFCF884E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088CC-29BA-44C3-BE27-AD66AF573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06DEB-B668-4D04-BEF7-2EEAEBF96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7D9E30-7AB1-4598-82F1-F9A9E8FCB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46C0E-348B-4501-8010-3432B7D5D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D45223-D1B4-440A-A489-8F6CB8F7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2D76-34D2-4428-9C8D-44DBF72C756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579FCE-375E-44CC-87DF-F93F1928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B38025-0373-45F0-BAF8-5CF61B21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6462-3810-4B41-8D9F-941D12BC6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471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5C27F-4840-4FD0-A494-674ABB49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A78C3-328C-4E91-963A-E69C7804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2D76-34D2-4428-9C8D-44DBF72C756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82A5D-982B-4547-B3B5-19EABD1B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F51F8-8E93-4924-BFFA-1D84095D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6462-3810-4B41-8D9F-941D12BC6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99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F9B38-8F90-4B46-A491-CF50D813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2D76-34D2-4428-9C8D-44DBF72C756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C9658-D215-4927-898D-B0C45700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5C09F-058B-40A9-A0A9-D9B92B3C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6462-3810-4B41-8D9F-941D12BC6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517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E9889-619E-4E19-B849-F0936523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DDDFD-9B1D-4775-A501-25C091F2B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42EAF-F032-4B3D-A39E-3C5C3BCDA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CD66-7526-4552-95E3-479768D4B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2D76-34D2-4428-9C8D-44DBF72C756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4205E-6CE8-4F88-8623-274B2DF5D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9782E-1A8D-4E61-A876-65DFBB3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6462-3810-4B41-8D9F-941D12BC6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1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4E35-05F6-4E7F-9BF8-E7B148FA025A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CA7A-8C45-49FC-9664-8C7593D61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49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6FFC-A234-41ED-AC97-7324306A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18A78D-9491-4FD4-A7FE-F35D9D43F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04383-67B6-4CC2-8E32-CFBAA7C5A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954A8-EFAC-48AF-A4C7-2891C5ED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2D76-34D2-4428-9C8D-44DBF72C756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083F9-52A3-4AB8-8F56-BAA8730F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3B84A-F6DE-4044-8D31-3B0A828A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6462-3810-4B41-8D9F-941D12BC6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14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8731A-495E-4BCA-8264-24DC4783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B68F7-8FB8-44BE-9791-A4A7D3B50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12652-9A0F-4FC7-B260-1C231C1D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2D76-34D2-4428-9C8D-44DBF72C756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ABB2-EF01-4790-BE43-121A5CC4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C4EF9-2013-4EA2-8D2E-F8179854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6462-3810-4B41-8D9F-941D12BC6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383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2E5AC5-4B0A-494C-A526-6D5A0D5F72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F561C-0B01-427B-B2D6-FF2612B8A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13566-C095-4AC5-BEF4-4936E2CDD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2D76-34D2-4428-9C8D-44DBF72C756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E2E30-5287-4A46-A447-DBCBAF72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4E5E5-70F7-4943-90D9-1BCD94248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6462-3810-4B41-8D9F-941D12BC6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4E35-05F6-4E7F-9BF8-E7B148FA025A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CA7A-8C45-49FC-9664-8C7593D61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22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4E35-05F6-4E7F-9BF8-E7B148FA025A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CA7A-8C45-49FC-9664-8C7593D61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32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4E35-05F6-4E7F-9BF8-E7B148FA025A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CA7A-8C45-49FC-9664-8C7593D61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79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4E35-05F6-4E7F-9BF8-E7B148FA025A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CA7A-8C45-49FC-9664-8C7593D61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66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4E35-05F6-4E7F-9BF8-E7B148FA025A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CA7A-8C45-49FC-9664-8C7593D61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22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4E35-05F6-4E7F-9BF8-E7B148FA025A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CA7A-8C45-49FC-9664-8C7593D61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55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4E35-05F6-4E7F-9BF8-E7B148FA025A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CA7A-8C45-49FC-9664-8C7593D61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82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84E35-05F6-4E7F-9BF8-E7B148FA025A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FCA7A-8C45-49FC-9664-8C7593D61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2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0F0C34-EACC-4AAC-B0C8-AA1002B5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EBA36-01D1-4CF4-AE99-BB8524848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193C7-95EF-4C31-B3F7-D04A97440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A2D76-34D2-4428-9C8D-44DBF72C756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F101D-7708-47AE-A318-220ACAE6D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57FC8-FC62-40C8-9E5F-60655B7A8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26462-3810-4B41-8D9F-941D12BC6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47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zone.niscc.info/" TargetMode="External"/><Relationship Id="rId3" Type="http://schemas.openxmlformats.org/officeDocument/2006/relationships/image" Target="../media/image28.jpg"/><Relationship Id="rId7" Type="http://schemas.openxmlformats.org/officeDocument/2006/relationships/hyperlink" Target="mailto:mairead.harkin@niscc.hscni.n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CFCCE8-42B9-4A52-92F8-0EABB37E9A30}"/>
              </a:ext>
            </a:extLst>
          </p:cNvPr>
          <p:cNvSpPr/>
          <p:nvPr/>
        </p:nvSpPr>
        <p:spPr>
          <a:xfrm>
            <a:off x="7776937" y="5805264"/>
            <a:ext cx="44150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Care Managers Forum</a:t>
            </a:r>
          </a:p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&amp; 27 November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3A50C9-6640-4529-B8EA-0A166B793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-22944"/>
            <a:ext cx="12192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596CD2-3DE4-4244-9FE6-458224E0C183}"/>
              </a:ext>
            </a:extLst>
          </p:cNvPr>
          <p:cNvSpPr txBox="1"/>
          <p:nvPr/>
        </p:nvSpPr>
        <p:spPr>
          <a:xfrm>
            <a:off x="240704" y="332656"/>
            <a:ext cx="6192688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Digital Learning Strategy for the Social Care Council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CD71B8-317B-4761-A818-255A8EE5AED2}"/>
              </a:ext>
            </a:extLst>
          </p:cNvPr>
          <p:cNvSpPr/>
          <p:nvPr/>
        </p:nvSpPr>
        <p:spPr>
          <a:xfrm>
            <a:off x="7753893" y="5805263"/>
            <a:ext cx="410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Care Managers Forum</a:t>
            </a:r>
          </a:p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&amp; 27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928124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271DFA-9493-4611-BDCD-C64D3B36E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39" y="188307"/>
            <a:ext cx="1186434" cy="1281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F0C7EE-2FAD-4C09-BC20-FCBCFF188C01}"/>
              </a:ext>
            </a:extLst>
          </p:cNvPr>
          <p:cNvSpPr txBox="1"/>
          <p:nvPr/>
        </p:nvSpPr>
        <p:spPr>
          <a:xfrm>
            <a:off x="255905" y="188307"/>
            <a:ext cx="4428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 Digital Learning Strategy Vision and Objectives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7AA8B78-BC2D-4195-89D4-742778E60FC8}"/>
              </a:ext>
            </a:extLst>
          </p:cNvPr>
          <p:cNvGrpSpPr/>
          <p:nvPr/>
        </p:nvGrpSpPr>
        <p:grpSpPr>
          <a:xfrm>
            <a:off x="3431704" y="362667"/>
            <a:ext cx="7267208" cy="6132665"/>
            <a:chOff x="2179295" y="470930"/>
            <a:chExt cx="7267208" cy="613266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F2A4F35-370E-47DF-B9A4-1AD6B8E47CBB}"/>
                </a:ext>
              </a:extLst>
            </p:cNvPr>
            <p:cNvSpPr/>
            <p:nvPr/>
          </p:nvSpPr>
          <p:spPr>
            <a:xfrm>
              <a:off x="4835706" y="470930"/>
              <a:ext cx="1836000" cy="1800000"/>
            </a:xfrm>
            <a:prstGeom prst="ellipse">
              <a:avLst/>
            </a:prstGeom>
            <a:solidFill>
              <a:srgbClr val="00294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Develop and enhance workforce digital capability and competence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7EEB6BF-8BBD-452A-B0F6-21B2F8DE6530}"/>
                </a:ext>
              </a:extLst>
            </p:cNvPr>
            <p:cNvSpPr/>
            <p:nvPr/>
          </p:nvSpPr>
          <p:spPr>
            <a:xfrm>
              <a:off x="7610503" y="2709495"/>
              <a:ext cx="1836000" cy="1800000"/>
            </a:xfrm>
            <a:prstGeom prst="ellipse">
              <a:avLst/>
            </a:prstGeom>
            <a:solidFill>
              <a:srgbClr val="00294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Foster inclusion and accessibility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C07C9F-CFB1-41D1-9F21-F635930A106F}"/>
                </a:ext>
              </a:extLst>
            </p:cNvPr>
            <p:cNvSpPr/>
            <p:nvPr/>
          </p:nvSpPr>
          <p:spPr>
            <a:xfrm>
              <a:off x="3431704" y="4803595"/>
              <a:ext cx="1836000" cy="1800000"/>
            </a:xfrm>
            <a:prstGeom prst="ellipse">
              <a:avLst/>
            </a:prstGeom>
            <a:solidFill>
              <a:srgbClr val="00294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Encourage collaboration and sharing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7B6321C-F468-4536-8E36-AC68E811AC03}"/>
                </a:ext>
              </a:extLst>
            </p:cNvPr>
            <p:cNvSpPr/>
            <p:nvPr/>
          </p:nvSpPr>
          <p:spPr>
            <a:xfrm>
              <a:off x="2179295" y="2738383"/>
              <a:ext cx="1836000" cy="1800000"/>
            </a:xfrm>
            <a:prstGeom prst="ellipse">
              <a:avLst/>
            </a:prstGeom>
            <a:solidFill>
              <a:srgbClr val="00294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Measure impact and drive continuous improvement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4A40ABA-536B-4838-BDB8-62BF56181F30}"/>
                </a:ext>
              </a:extLst>
            </p:cNvPr>
            <p:cNvSpPr/>
            <p:nvPr/>
          </p:nvSpPr>
          <p:spPr>
            <a:xfrm>
              <a:off x="6391529" y="4803595"/>
              <a:ext cx="1836000" cy="1800000"/>
            </a:xfrm>
            <a:prstGeom prst="ellipse">
              <a:avLst/>
            </a:prstGeom>
            <a:solidFill>
              <a:srgbClr val="00294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Support regulatory compliance and CLP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10D085C-C7F9-424A-B4F6-FCCD6D33281B}"/>
                </a:ext>
              </a:extLst>
            </p:cNvPr>
            <p:cNvCxnSpPr>
              <a:cxnSpLocks/>
              <a:endCxn id="9" idx="6"/>
            </p:cNvCxnSpPr>
            <p:nvPr/>
          </p:nvCxnSpPr>
          <p:spPr>
            <a:xfrm flipH="1">
              <a:off x="4015295" y="3638383"/>
              <a:ext cx="489572" cy="0"/>
            </a:xfrm>
            <a:prstGeom prst="line">
              <a:avLst/>
            </a:prstGeom>
            <a:ln w="38100">
              <a:solidFill>
                <a:srgbClr val="0029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1E091B3-73C3-4939-87D5-C5A56E2E58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9703" y="3609495"/>
              <a:ext cx="358465" cy="1"/>
            </a:xfrm>
            <a:prstGeom prst="line">
              <a:avLst/>
            </a:prstGeom>
            <a:ln w="38100">
              <a:solidFill>
                <a:srgbClr val="0029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949CBC-E707-480F-A892-C45CE7FA563D}"/>
                </a:ext>
              </a:extLst>
            </p:cNvPr>
            <p:cNvCxnSpPr>
              <a:cxnSpLocks/>
              <a:endCxn id="6" idx="4"/>
            </p:cNvCxnSpPr>
            <p:nvPr/>
          </p:nvCxnSpPr>
          <p:spPr>
            <a:xfrm flipV="1">
              <a:off x="5753706" y="2270930"/>
              <a:ext cx="0" cy="32724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E893B09-3184-43A2-B8FB-45ECF26100F8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6168008" y="4586591"/>
              <a:ext cx="492397" cy="480608"/>
            </a:xfrm>
            <a:prstGeom prst="line">
              <a:avLst/>
            </a:prstGeom>
            <a:ln w="38100">
              <a:solidFill>
                <a:srgbClr val="0029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770F6F6-D396-414E-B628-DAD2941C7FCD}"/>
                </a:ext>
              </a:extLst>
            </p:cNvPr>
            <p:cNvSpPr/>
            <p:nvPr/>
          </p:nvSpPr>
          <p:spPr>
            <a:xfrm>
              <a:off x="4509133" y="2570367"/>
              <a:ext cx="2736304" cy="2016224"/>
            </a:xfrm>
            <a:prstGeom prst="roundRect">
              <a:avLst/>
            </a:prstGeom>
            <a:solidFill>
              <a:srgbClr val="FFDD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0029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develop digitally confident and capable SW &amp; SC workforce that has access to high quality digital learning solutions that meets their needs and drives excellent in service deliver in NI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920965B-CB01-4B00-B4DB-41B5E73907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26561" y="4586591"/>
              <a:ext cx="465383" cy="570601"/>
            </a:xfrm>
            <a:prstGeom prst="line">
              <a:avLst/>
            </a:prstGeom>
            <a:ln w="38100">
              <a:solidFill>
                <a:srgbClr val="0029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75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E0D7D83-4982-4542-9A46-2DF549C32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7DF69F-3868-48A5-83F2-934A09826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16632"/>
            <a:ext cx="1186434" cy="12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8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271DFA-9493-4611-BDCD-C64D3B36E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39" y="188307"/>
            <a:ext cx="1186434" cy="1281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F0C7EE-2FAD-4C09-BC20-FCBCFF188C01}"/>
              </a:ext>
            </a:extLst>
          </p:cNvPr>
          <p:cNvSpPr txBox="1"/>
          <p:nvPr/>
        </p:nvSpPr>
        <p:spPr>
          <a:xfrm>
            <a:off x="479376" y="253647"/>
            <a:ext cx="442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and Priorities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89A808-4302-4A5A-BFCA-293943399E63}"/>
              </a:ext>
            </a:extLst>
          </p:cNvPr>
          <p:cNvSpPr txBox="1"/>
          <p:nvPr/>
        </p:nvSpPr>
        <p:spPr>
          <a:xfrm>
            <a:off x="479375" y="980728"/>
            <a:ext cx="115135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Zone – promote as centralised, free hub, trusted, accessible </a:t>
            </a:r>
            <a:r>
              <a:rPr lang="en-GB" sz="200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inclusive</a:t>
            </a:r>
            <a:endParaRPr lang="en-GB" sz="2000" dirty="0">
              <a:solidFill>
                <a:srgbClr val="002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2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need for digital credentialing/digital badges</a:t>
            </a:r>
          </a:p>
          <a:p>
            <a:endParaRPr lang="en-GB" sz="2000" dirty="0">
              <a:solidFill>
                <a:srgbClr val="002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 digital skills in review of qualifications and NOS</a:t>
            </a:r>
          </a:p>
          <a:p>
            <a:endParaRPr lang="en-GB" sz="2000" dirty="0">
              <a:solidFill>
                <a:srgbClr val="002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digital technology as part of the review of Standards of Conduct and Practice</a:t>
            </a:r>
          </a:p>
          <a:p>
            <a:endParaRPr lang="en-GB" sz="2000" dirty="0">
              <a:solidFill>
                <a:srgbClr val="002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with sector to understand needs, challenges, accessibility – survey/focus groups</a:t>
            </a:r>
          </a:p>
          <a:p>
            <a:endParaRPr lang="en-GB" sz="2000" dirty="0">
              <a:solidFill>
                <a:srgbClr val="002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a digital learning needs analysis</a:t>
            </a:r>
          </a:p>
          <a:p>
            <a:endParaRPr lang="en-GB" sz="2000" dirty="0">
              <a:solidFill>
                <a:srgbClr val="002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and promote current self assessment tools aligned to ICT Essential Skills Standards and All Ireland Digital Capability Framework</a:t>
            </a:r>
          </a:p>
          <a:p>
            <a:endParaRPr lang="en-GB" sz="2000" dirty="0">
              <a:solidFill>
                <a:srgbClr val="002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need for a digital champions network across employers</a:t>
            </a:r>
          </a:p>
          <a:p>
            <a:endParaRPr lang="en-GB" sz="2000" dirty="0">
              <a:solidFill>
                <a:srgbClr val="002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need for digital capability toolkit or digital skills resource</a:t>
            </a:r>
          </a:p>
        </p:txBody>
      </p:sp>
    </p:spTree>
    <p:extLst>
      <p:ext uri="{BB962C8B-B14F-4D97-AF65-F5344CB8AC3E}">
        <p14:creationId xmlns:p14="http://schemas.microsoft.com/office/powerpoint/2010/main" val="89182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57DF69F-3868-48A5-83F2-934A09826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16632"/>
            <a:ext cx="1186434" cy="1281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F7BEBC-5AB7-456D-B6CE-121E37ABA099}"/>
              </a:ext>
            </a:extLst>
          </p:cNvPr>
          <p:cNvSpPr txBox="1"/>
          <p:nvPr/>
        </p:nvSpPr>
        <p:spPr>
          <a:xfrm>
            <a:off x="373062" y="188640"/>
            <a:ext cx="723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Skills for Social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C57887-9282-4209-A930-540DFE646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124744"/>
            <a:ext cx="3397142" cy="5060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A1B9DB-5381-4E19-80C4-FBE2A9C9A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513176"/>
            <a:ext cx="3831648" cy="38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94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06E35D-36F0-4770-8D8F-AB79D207E89A}"/>
              </a:ext>
            </a:extLst>
          </p:cNvPr>
          <p:cNvSpPr txBox="1">
            <a:spLocks/>
          </p:cNvSpPr>
          <p:nvPr/>
        </p:nvSpPr>
        <p:spPr>
          <a:xfrm>
            <a:off x="601429" y="885826"/>
            <a:ext cx="9555701" cy="571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9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9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60F7E-D760-4114-A9F4-A020FBAC2C0E}"/>
              </a:ext>
            </a:extLst>
          </p:cNvPr>
          <p:cNvSpPr txBox="1"/>
          <p:nvPr/>
        </p:nvSpPr>
        <p:spPr>
          <a:xfrm>
            <a:off x="1107440" y="1017452"/>
            <a:ext cx="9977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Digital Capability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Table Exercise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A16886-4301-4DE0-AB4B-40867236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466" y="2732994"/>
            <a:ext cx="7823200" cy="37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66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06E35D-36F0-4770-8D8F-AB79D207E89A}"/>
              </a:ext>
            </a:extLst>
          </p:cNvPr>
          <p:cNvSpPr txBox="1">
            <a:spLocks/>
          </p:cNvSpPr>
          <p:nvPr/>
        </p:nvSpPr>
        <p:spPr>
          <a:xfrm>
            <a:off x="601429" y="885826"/>
            <a:ext cx="9555701" cy="571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9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9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ACE62-ED66-41EE-8D9D-2EC439C5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66" y="367754"/>
            <a:ext cx="10515600" cy="1325563"/>
          </a:xfrm>
        </p:spPr>
        <p:txBody>
          <a:bodyPr>
            <a:noAutofit/>
          </a:bodyPr>
          <a:lstStyle/>
          <a:p>
            <a:r>
              <a:rPr lang="en-GB" sz="5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Exercise</a:t>
            </a:r>
            <a:endParaRPr lang="en-GB" sz="50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33682-9B70-4497-B787-999579C6D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94" y="1693315"/>
            <a:ext cx="10922877" cy="4796931"/>
          </a:xfrm>
        </p:spPr>
        <p:txBody>
          <a:bodyPr>
            <a:normAutofit lnSpcReduction="10000"/>
          </a:bodyPr>
          <a:lstStyle/>
          <a:p>
            <a:pPr marL="457200" indent="-457200">
              <a:defRPr/>
            </a:pPr>
            <a:r>
              <a:rPr lang="en-GB" dirty="0">
                <a:solidFill>
                  <a:srgbClr val="002060"/>
                </a:solidFill>
              </a:rPr>
              <a:t>Nominate a scribe and a spokesperson</a:t>
            </a:r>
          </a:p>
          <a:p>
            <a:pPr marL="457200" indent="-457200">
              <a:defRPr/>
            </a:pPr>
            <a:r>
              <a:rPr lang="en-GB" dirty="0">
                <a:solidFill>
                  <a:srgbClr val="002060"/>
                </a:solidFill>
              </a:rPr>
              <a:t>Review the questions</a:t>
            </a:r>
          </a:p>
          <a:p>
            <a:pPr marL="457200" indent="-457200">
              <a:defRPr/>
            </a:pPr>
            <a:r>
              <a:rPr lang="en-GB" dirty="0">
                <a:solidFill>
                  <a:srgbClr val="002060"/>
                </a:solidFill>
              </a:rPr>
              <a:t>On the sheet provided, record your tables answers to the following questions: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What comes to mind when you think of digital capability?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What workplace digital devices do you and staff have access to? And, which of these do you and staff use most frequently when carrying out work-based tasks?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What are the digital challenges that you, your employer and other practitioners face?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What digital opportunities are you and your employer using / considering using?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023469-2807-4EFE-8E20-19B2422BC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200" y="253161"/>
            <a:ext cx="2043862" cy="164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83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06E35D-36F0-4770-8D8F-AB79D207E89A}"/>
              </a:ext>
            </a:extLst>
          </p:cNvPr>
          <p:cNvSpPr txBox="1">
            <a:spLocks/>
          </p:cNvSpPr>
          <p:nvPr/>
        </p:nvSpPr>
        <p:spPr>
          <a:xfrm>
            <a:off x="601429" y="885826"/>
            <a:ext cx="9555701" cy="571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9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9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60F7E-D760-4114-A9F4-A020FBAC2C0E}"/>
              </a:ext>
            </a:extLst>
          </p:cNvPr>
          <p:cNvSpPr txBox="1"/>
          <p:nvPr/>
        </p:nvSpPr>
        <p:spPr>
          <a:xfrm>
            <a:off x="2873058" y="1434492"/>
            <a:ext cx="6445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 Exercise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E17B7-9A21-4AE0-9F8D-D749DA660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039" y="2817320"/>
            <a:ext cx="7535916" cy="37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09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06E35D-36F0-4770-8D8F-AB79D207E89A}"/>
              </a:ext>
            </a:extLst>
          </p:cNvPr>
          <p:cNvSpPr txBox="1">
            <a:spLocks/>
          </p:cNvSpPr>
          <p:nvPr/>
        </p:nvSpPr>
        <p:spPr>
          <a:xfrm>
            <a:off x="601429" y="885826"/>
            <a:ext cx="9555701" cy="571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9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9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ACE62-ED66-41EE-8D9D-2EC439C5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040"/>
            <a:ext cx="10515600" cy="1325563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GB" sz="5400" b="1" dirty="0">
              <a:solidFill>
                <a:srgbClr val="00294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33682-9B70-4497-B787-999579C6D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07603"/>
            <a:ext cx="9555701" cy="460911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Aft>
                <a:spcPts val="800"/>
              </a:spcAft>
            </a:pPr>
            <a:r>
              <a:rPr lang="en-GB" dirty="0">
                <a:solidFill>
                  <a:srgbClr val="002060"/>
                </a:solidFill>
                <a:cs typeface="Times New Roman" panose="02020603050405020304" pitchFamily="18" charset="0"/>
              </a:rPr>
              <a:t>Feedback from today will be used to inform the final Digital Learning Strategy and how it is implemented in practice, from April 2026</a:t>
            </a:r>
          </a:p>
          <a:p>
            <a:pPr marL="457200" indent="-457200">
              <a:lnSpc>
                <a:spcPct val="100000"/>
              </a:lnSpc>
              <a:spcAft>
                <a:spcPts val="800"/>
              </a:spcAft>
            </a:pPr>
            <a:r>
              <a:rPr lang="en-GB" dirty="0">
                <a:solidFill>
                  <a:srgbClr val="002060"/>
                </a:solidFill>
                <a:cs typeface="Times New Roman" panose="02020603050405020304" pitchFamily="18" charset="0"/>
              </a:rPr>
              <a:t>Support the development of a sector digital capability scoping survey </a:t>
            </a:r>
          </a:p>
          <a:p>
            <a:pPr marL="457200" indent="-457200">
              <a:lnSpc>
                <a:spcPct val="100000"/>
              </a:lnSpc>
              <a:spcAft>
                <a:spcPts val="800"/>
              </a:spcAft>
            </a:pPr>
            <a:r>
              <a:rPr lang="en-GB" dirty="0">
                <a:solidFill>
                  <a:srgbClr val="002060"/>
                </a:solidFill>
                <a:cs typeface="Times New Roman" panose="02020603050405020304" pitchFamily="18" charset="0"/>
              </a:rPr>
              <a:t>Help to guide thinking around the development of future digital learning resources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828A07-C72F-4725-8B4F-59DEA70C3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215"/>
          <a:stretch/>
        </p:blipFill>
        <p:spPr>
          <a:xfrm>
            <a:off x="8707120" y="4968240"/>
            <a:ext cx="3312160" cy="17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71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534D8DB-AD52-4E07-A700-36473563E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5684" y="330233"/>
            <a:ext cx="3562886" cy="2161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DA2A8-A4F6-4B99-AD05-A5933B9136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51" t="-25051" r="-25051" b="-25051"/>
          <a:stretch/>
        </p:blipFill>
        <p:spPr>
          <a:xfrm>
            <a:off x="1984145" y="2708920"/>
            <a:ext cx="2161482" cy="2161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2AA357-56B5-428F-B37B-A7A7F9719B2A}"/>
              </a:ext>
            </a:extLst>
          </p:cNvPr>
          <p:cNvSpPr txBox="1"/>
          <p:nvPr/>
        </p:nvSpPr>
        <p:spPr>
          <a:xfrm>
            <a:off x="399969" y="3143330"/>
            <a:ext cx="2016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our Learning Zone today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1141CA-E844-4E91-8D65-F930C666B2C1}"/>
              </a:ext>
            </a:extLst>
          </p:cNvPr>
          <p:cNvSpPr txBox="1"/>
          <p:nvPr/>
        </p:nvSpPr>
        <p:spPr>
          <a:xfrm>
            <a:off x="4047127" y="3143330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Mairead Harkin</a:t>
            </a:r>
          </a:p>
          <a:p>
            <a:r>
              <a:rPr lang="en-GB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Engagement Officer (Digital Learning Lead)</a:t>
            </a:r>
          </a:p>
          <a:p>
            <a:r>
              <a:rPr lang="en-GB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 </a:t>
            </a:r>
            <a:r>
              <a:rPr lang="en-GB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mairead.harkin@niscc.hscni.ni</a:t>
            </a:r>
            <a:endParaRPr lang="en-GB" b="1" dirty="0">
              <a:solidFill>
                <a:srgbClr val="002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hlinkClick r:id="rId8"/>
              </a:rPr>
              <a:t>https://learningzone.niscc.info/</a:t>
            </a:r>
            <a:endParaRPr lang="en-GB" b="1" dirty="0">
              <a:solidFill>
                <a:srgbClr val="002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9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5D2F61-35BB-4441-BA18-74E692B57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69B889-1A21-47F0-9CC9-1B7B699AD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260648"/>
            <a:ext cx="1186434" cy="12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8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5FA92D-F7E5-4D8B-AAC4-FB1BA359E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8F66D0-4BB3-450F-B6F4-37E4DBB7A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188640"/>
            <a:ext cx="864354" cy="9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F95646-DE52-4806-8820-F2E375540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54" y="1000870"/>
            <a:ext cx="2057914" cy="28764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6DCD6D-D8C3-465B-B2E3-2A4A55864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3556635"/>
            <a:ext cx="1929548" cy="287514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05698C-509B-42EF-85E8-A40BC983BD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5" y="1013192"/>
            <a:ext cx="1933200" cy="2876400"/>
          </a:xfrm>
          <a:prstGeom prst="rect">
            <a:avLst/>
          </a:prstGeom>
          <a:ln>
            <a:solidFill>
              <a:srgbClr val="002945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271DFA-9493-4611-BDCD-C64D3B36E8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188640"/>
            <a:ext cx="898402" cy="9706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EA12BA-5E1D-4876-9CEF-B7545A6481A4}"/>
              </a:ext>
            </a:extLst>
          </p:cNvPr>
          <p:cNvSpPr txBox="1"/>
          <p:nvPr/>
        </p:nvSpPr>
        <p:spPr>
          <a:xfrm>
            <a:off x="157038" y="72280"/>
            <a:ext cx="464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Context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4B240-B85B-4A0C-B53C-873812D57E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43" y="3563878"/>
            <a:ext cx="1933200" cy="2888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34DE3F-ACA7-4072-A712-732F8410C6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604" y="1915794"/>
            <a:ext cx="2529438" cy="2521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24AF86-8AB8-475E-895A-52B92420A9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17" y="1483746"/>
            <a:ext cx="2353678" cy="33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AA3693-1BD2-43DD-9571-D27666E72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57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5AAA4A-00E6-4F28-A810-6FEF420CEC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188640"/>
            <a:ext cx="1186434" cy="12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5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5AAA4A-00E6-4F28-A810-6FEF420CE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160993"/>
            <a:ext cx="1186434" cy="1281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0C06CE-8020-49CA-9FAF-D4D9DF3144A5}"/>
              </a:ext>
            </a:extLst>
          </p:cNvPr>
          <p:cNvSpPr txBox="1"/>
          <p:nvPr/>
        </p:nvSpPr>
        <p:spPr>
          <a:xfrm>
            <a:off x="270640" y="16099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SSC research found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B6E1BD-8BD0-4393-BB46-611C73C58CA4}"/>
              </a:ext>
            </a:extLst>
          </p:cNvPr>
          <p:cNvSpPr/>
          <p:nvPr/>
        </p:nvSpPr>
        <p:spPr>
          <a:xfrm>
            <a:off x="335360" y="980728"/>
            <a:ext cx="3720665" cy="3841757"/>
          </a:xfrm>
          <a:prstGeom prst="rect">
            <a:avLst/>
          </a:prstGeom>
          <a:solidFill>
            <a:srgbClr val="002945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17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SCC Technology Survey 1 – 2019/2020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 of registrants did not have required skills in digital technology to use for L&amp;D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 stated they could not solve a problem using online help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could not check the information found online is accurate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could not buy and install apps on a device.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F1A973-FBD7-4FDF-89C2-0DF5F95E4984}"/>
              </a:ext>
            </a:extLst>
          </p:cNvPr>
          <p:cNvSpPr/>
          <p:nvPr/>
        </p:nvSpPr>
        <p:spPr>
          <a:xfrm>
            <a:off x="4546441" y="980728"/>
            <a:ext cx="6138030" cy="2829364"/>
          </a:xfrm>
          <a:prstGeom prst="rect">
            <a:avLst/>
          </a:prstGeom>
          <a:solidFill>
            <a:srgbClr val="002945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17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 2 - Awareness of technology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56% of social care staff indicated they were aware of technology that could help provide social care. </a:t>
            </a:r>
          </a:p>
          <a:p>
            <a:endParaRPr lang="en-GB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of social care mangers were more aware </a:t>
            </a:r>
          </a:p>
          <a:p>
            <a:endParaRPr lang="en-GB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71% of respondents to the survey indicated they did not know where to find information on technologies but would like to receive training on how technologies could help social care delivery.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80B65-E512-46F0-88CF-D4C217EB2E01}"/>
              </a:ext>
            </a:extLst>
          </p:cNvPr>
          <p:cNvSpPr/>
          <p:nvPr/>
        </p:nvSpPr>
        <p:spPr>
          <a:xfrm>
            <a:off x="4546441" y="3983496"/>
            <a:ext cx="7091486" cy="2156809"/>
          </a:xfrm>
          <a:prstGeom prst="rect">
            <a:avLst/>
          </a:prstGeom>
          <a:solidFill>
            <a:srgbClr val="002945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Concerns about technology: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50.1% selected loss of human interaction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32.4% selected they were concerned about jobs being replaced by technology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30.4% stating they had concerns about privacy and security issues with digital technology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6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5AAA4A-00E6-4F28-A810-6FEF420CE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188640"/>
            <a:ext cx="1186434" cy="1281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0C06CE-8020-49CA-9FAF-D4D9DF3144A5}"/>
              </a:ext>
            </a:extLst>
          </p:cNvPr>
          <p:cNvSpPr txBox="1"/>
          <p:nvPr/>
        </p:nvSpPr>
        <p:spPr>
          <a:xfrm>
            <a:off x="335360" y="18864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current evidence says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7C5AF-2E4F-4DFB-A440-E4A9DE9FDED6}"/>
              </a:ext>
            </a:extLst>
          </p:cNvPr>
          <p:cNvSpPr/>
          <p:nvPr/>
        </p:nvSpPr>
        <p:spPr>
          <a:xfrm>
            <a:off x="479377" y="980728"/>
            <a:ext cx="5096690" cy="1227837"/>
          </a:xfrm>
          <a:prstGeom prst="rect">
            <a:avLst/>
          </a:prstGeom>
          <a:solidFill>
            <a:srgbClr val="002945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of National Statistics, 2021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7.9 million people will still lack digital skills in 2025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09BCBC-AB58-4989-B805-020BA76468B4}"/>
              </a:ext>
            </a:extLst>
          </p:cNvPr>
          <p:cNvSpPr/>
          <p:nvPr/>
        </p:nvSpPr>
        <p:spPr>
          <a:xfrm>
            <a:off x="479376" y="2369705"/>
            <a:ext cx="5096691" cy="1967590"/>
          </a:xfrm>
          <a:prstGeom prst="rect">
            <a:avLst/>
          </a:prstGeom>
          <a:solidFill>
            <a:srgbClr val="002945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NIRSA Digital Skills in NI (Jan 2025)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in 5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people (23%) had 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digital skills (344,000 people)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 of females reported having no digital skills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55% of those aged 65 and over had no digital skills</a:t>
            </a:r>
            <a:endParaRPr lang="en-GB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03003C-BC56-4F70-9B57-233B9F551440}"/>
              </a:ext>
            </a:extLst>
          </p:cNvPr>
          <p:cNvSpPr/>
          <p:nvPr/>
        </p:nvSpPr>
        <p:spPr>
          <a:xfrm>
            <a:off x="479376" y="4624234"/>
            <a:ext cx="5096690" cy="1224118"/>
          </a:xfrm>
          <a:prstGeom prst="rect">
            <a:avLst/>
          </a:prstGeom>
          <a:solidFill>
            <a:srgbClr val="002945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Digital Strategy, 2025</a:t>
            </a: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 19% less likely than men to access mobile connectivity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ABF7A-1EF8-4370-AC81-A29FC5E17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1444315"/>
            <a:ext cx="4450790" cy="396937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164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271DFA-9493-4611-BDCD-C64D3B36E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171153"/>
            <a:ext cx="1186434" cy="1281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EA12BA-5E1D-4876-9CEF-B7545A6481A4}"/>
              </a:ext>
            </a:extLst>
          </p:cNvPr>
          <p:cNvSpPr txBox="1"/>
          <p:nvPr/>
        </p:nvSpPr>
        <p:spPr>
          <a:xfrm>
            <a:off x="373062" y="188640"/>
            <a:ext cx="5290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informed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D3D9C8-0D2D-47B4-9D6F-49105349D7B7}"/>
              </a:ext>
            </a:extLst>
          </p:cNvPr>
          <p:cNvSpPr txBox="1"/>
          <p:nvPr/>
        </p:nvSpPr>
        <p:spPr>
          <a:xfrm>
            <a:off x="5537274" y="188640"/>
            <a:ext cx="4519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assess and analysis learning need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people learn in the modern world/workplace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design to provide good user experience, products, solutions or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evaluate learning transfer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380D1E-1966-4A47-9CE9-ACAB9F8AA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717" y="2722178"/>
            <a:ext cx="2102072" cy="3111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374128-479A-4DFA-A6CD-E2470C056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55" y="1196752"/>
            <a:ext cx="1872210" cy="31111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6E8D8A-D917-4EC7-A294-B0950B23DD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55" y="1772816"/>
            <a:ext cx="4594442" cy="4304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048FC4-BA8D-47C1-A300-5EB5C113D0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41" y="1196752"/>
            <a:ext cx="1988148" cy="31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6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271DFA-9493-4611-BDCD-C64D3B36E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222" y="188640"/>
            <a:ext cx="1186434" cy="1281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F0C7EE-2FAD-4C09-BC20-FCBCFF188C01}"/>
              </a:ext>
            </a:extLst>
          </p:cNvPr>
          <p:cNvSpPr txBox="1"/>
          <p:nvPr/>
        </p:nvSpPr>
        <p:spPr>
          <a:xfrm>
            <a:off x="350795" y="181899"/>
            <a:ext cx="4857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Care Council - Strategic Priority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1293AAC-6869-4607-8973-E5748289AAE6}"/>
              </a:ext>
            </a:extLst>
          </p:cNvPr>
          <p:cNvGrpSpPr/>
          <p:nvPr/>
        </p:nvGrpSpPr>
        <p:grpSpPr>
          <a:xfrm>
            <a:off x="4610567" y="714179"/>
            <a:ext cx="6927648" cy="5429641"/>
            <a:chOff x="2035764" y="881045"/>
            <a:chExt cx="6927648" cy="542964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F7627D0-210B-4810-B211-461A2CDE0E69}"/>
                </a:ext>
              </a:extLst>
            </p:cNvPr>
            <p:cNvGrpSpPr/>
            <p:nvPr/>
          </p:nvGrpSpPr>
          <p:grpSpPr>
            <a:xfrm>
              <a:off x="2035764" y="881045"/>
              <a:ext cx="6927648" cy="5429641"/>
              <a:chOff x="1961967" y="593281"/>
              <a:chExt cx="7087045" cy="580553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F2A4F35-370E-47DF-B9A4-1AD6B8E47CBB}"/>
                  </a:ext>
                </a:extLst>
              </p:cNvPr>
              <p:cNvSpPr/>
              <p:nvPr/>
            </p:nvSpPr>
            <p:spPr>
              <a:xfrm>
                <a:off x="4523097" y="593281"/>
                <a:ext cx="1836000" cy="1800000"/>
              </a:xfrm>
              <a:prstGeom prst="ellipse">
                <a:avLst/>
              </a:prstGeom>
              <a:solidFill>
                <a:srgbClr val="00294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Establish a qualifications and CLF for SC strengthens workforce capability 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7EEB6BF-8BBD-452A-B0F6-21B2F8DE6530}"/>
                  </a:ext>
                </a:extLst>
              </p:cNvPr>
              <p:cNvSpPr/>
              <p:nvPr/>
            </p:nvSpPr>
            <p:spPr>
              <a:xfrm>
                <a:off x="1961967" y="2516695"/>
                <a:ext cx="1836000" cy="1800000"/>
              </a:xfrm>
              <a:prstGeom prst="ellipse">
                <a:avLst/>
              </a:prstGeom>
              <a:solidFill>
                <a:srgbClr val="00294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Ensure high-quality Qualifying and PQ SW Education and Training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3C07C9F-CFB1-41D1-9F21-F635930A106F}"/>
                  </a:ext>
                </a:extLst>
              </p:cNvPr>
              <p:cNvSpPr/>
              <p:nvPr/>
            </p:nvSpPr>
            <p:spPr>
              <a:xfrm>
                <a:off x="5657554" y="4598812"/>
                <a:ext cx="1836000" cy="1800000"/>
              </a:xfrm>
              <a:prstGeom prst="ellipse">
                <a:avLst/>
              </a:prstGeom>
              <a:solidFill>
                <a:srgbClr val="00294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Support the development of SW leadership capability using the DOH Leadership Framework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7B6321C-F468-4536-8E36-AC68E811AC03}"/>
                  </a:ext>
                </a:extLst>
              </p:cNvPr>
              <p:cNvSpPr/>
              <p:nvPr/>
            </p:nvSpPr>
            <p:spPr>
              <a:xfrm>
                <a:off x="7079226" y="2516694"/>
                <a:ext cx="1969786" cy="1857753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Promote uptake and engagement in CPL through development of a Digital Learning Strategy</a:t>
                </a:r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18B0649-3F0A-4FF8-B878-B6BC4B3C9547}"/>
                  </a:ext>
                </a:extLst>
              </p:cNvPr>
              <p:cNvSpPr/>
              <p:nvPr/>
            </p:nvSpPr>
            <p:spPr>
              <a:xfrm>
                <a:off x="4421796" y="2682692"/>
                <a:ext cx="2038602" cy="1857774"/>
              </a:xfrm>
              <a:prstGeom prst="ellipse">
                <a:avLst/>
              </a:prstGeom>
              <a:solidFill>
                <a:srgbClr val="FFDD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500" b="1" dirty="0">
                    <a:solidFill>
                      <a:srgbClr val="00294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 the capability of the workforce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4A40ABA-536B-4838-BDB8-62BF56181F30}"/>
                  </a:ext>
                </a:extLst>
              </p:cNvPr>
              <p:cNvSpPr/>
              <p:nvPr/>
            </p:nvSpPr>
            <p:spPr>
              <a:xfrm>
                <a:off x="3287585" y="4588684"/>
                <a:ext cx="1836000" cy="1800000"/>
              </a:xfrm>
              <a:prstGeom prst="ellipse">
                <a:avLst/>
              </a:prstGeom>
              <a:solidFill>
                <a:srgbClr val="00294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Embed PIP for SW as benchmark for safety, quality, improvement and continued  FTP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10D085C-C7F9-424A-B4F6-FCCD6D33281B}"/>
                  </a:ext>
                </a:extLst>
              </p:cNvPr>
              <p:cNvCxnSpPr>
                <a:cxnSpLocks/>
                <a:stCxn id="2" idx="2"/>
              </p:cNvCxnSpPr>
              <p:nvPr/>
            </p:nvCxnSpPr>
            <p:spPr>
              <a:xfrm flipH="1">
                <a:off x="3831458" y="3611579"/>
                <a:ext cx="590338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1E091B3-73C3-4939-87D5-C5A56E2E58B8}"/>
                  </a:ext>
                </a:extLst>
              </p:cNvPr>
              <p:cNvCxnSpPr>
                <a:cxnSpLocks/>
                <a:stCxn id="2" idx="6"/>
              </p:cNvCxnSpPr>
              <p:nvPr/>
            </p:nvCxnSpPr>
            <p:spPr>
              <a:xfrm flipV="1">
                <a:off x="6460398" y="3611578"/>
                <a:ext cx="618829" cy="1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9949CBC-E707-480F-A892-C45CE7FA563D}"/>
                  </a:ext>
                </a:extLst>
              </p:cNvPr>
              <p:cNvCxnSpPr>
                <a:cxnSpLocks/>
                <a:stCxn id="2" idx="0"/>
                <a:endCxn id="6" idx="4"/>
              </p:cNvCxnSpPr>
              <p:nvPr/>
            </p:nvCxnSpPr>
            <p:spPr>
              <a:xfrm flipV="1">
                <a:off x="5441097" y="2393281"/>
                <a:ext cx="0" cy="289411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E893B09-3184-43A2-B8FB-45ECF26100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61230" y="4439244"/>
                <a:ext cx="277495" cy="348316"/>
              </a:xfrm>
              <a:prstGeom prst="line">
                <a:avLst/>
              </a:prstGeom>
              <a:ln w="38100">
                <a:solidFill>
                  <a:srgbClr val="FFDD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4910B5F-B890-4680-B5EE-50DA64B08A11}"/>
                </a:ext>
              </a:extLst>
            </p:cNvPr>
            <p:cNvCxnSpPr>
              <a:endCxn id="8" idx="1"/>
            </p:cNvCxnSpPr>
            <p:nvPr/>
          </p:nvCxnSpPr>
          <p:spPr>
            <a:xfrm>
              <a:off x="5648231" y="4553252"/>
              <a:ext cx="262830" cy="320514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3A56D6A-6D2B-4FF7-B462-ABB89A120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4" y="1700808"/>
            <a:ext cx="3125208" cy="45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4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7224</TotalTime>
  <Words>953</Words>
  <Application>Microsoft Office PowerPoint</Application>
  <PresentationFormat>Widescreen</PresentationFormat>
  <Paragraphs>112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Exercise</vt:lpstr>
      <vt:lpstr>PowerPoint Presentation</vt:lpstr>
      <vt:lpstr>Next Steps</vt:lpstr>
      <vt:lpstr>PowerPoint Presentation</vt:lpstr>
    </vt:vector>
  </TitlesOfParts>
  <Company>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Mairead Harkin</dc:creator>
  <cp:lastModifiedBy>Mandy Cowden</cp:lastModifiedBy>
  <cp:revision>511</cp:revision>
  <dcterms:created xsi:type="dcterms:W3CDTF">2015-05-28T20:15:58Z</dcterms:created>
  <dcterms:modified xsi:type="dcterms:W3CDTF">2025-11-24T18:47:44Z</dcterms:modified>
</cp:coreProperties>
</file>