
<file path=[Content_Types].xml><?xml version="1.0" encoding="utf-8"?>
<Types xmlns="http://schemas.openxmlformats.org/package/2006/content-types">
  <Default Extension="png" ContentType="image/png"/>
  <Default Extension="jpeg" ContentType="image/jpeg"/>
  <Default Extension="m4a" ContentType="audio/mp4"/>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290" r:id="rId3"/>
    <p:sldId id="260" r:id="rId4"/>
    <p:sldId id="285" r:id="rId5"/>
    <p:sldId id="289" r:id="rId6"/>
    <p:sldId id="29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435E4-C455-48B7-9474-049808A47C8B}" type="datetimeFigureOut">
              <a:rPr lang="en-GB" smtClean="0"/>
              <a:t>13/11/2025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62969-E669-4FC1-9218-D2ABD4913254}" type="slidenum">
              <a:rPr lang="en-GB" smtClean="0"/>
              <a:t>‹#›</a:t>
            </a:fld>
            <a:endParaRPr lang="en-GB"/>
          </a:p>
        </p:txBody>
      </p:sp>
    </p:spTree>
    <p:extLst>
      <p:ext uri="{BB962C8B-B14F-4D97-AF65-F5344CB8AC3E}">
        <p14:creationId xmlns:p14="http://schemas.microsoft.com/office/powerpoint/2010/main" val="3017391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ublichealth.hscni.net/seasonal-influenza-vaccination-surveillance-northern-ireland-autumnwinter-202425#fig:figure1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0364735-6B97-4C81-B62B-730B132ED5F7}"/>
              </a:ext>
            </a:extLst>
          </p:cNvPr>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fld id="{722F7C59-B6B9-4FB1-83B7-836FE1E1DF42}"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5714" name="Rectangle 2">
            <a:extLst>
              <a:ext uri="{FF2B5EF4-FFF2-40B4-BE49-F238E27FC236}">
                <a16:creationId xmlns:a16="http://schemas.microsoft.com/office/drawing/2014/main" id="{D9514CF7-09A1-46FD-83D1-D36839610D4B}"/>
              </a:ext>
            </a:extLst>
          </p:cNvPr>
          <p:cNvSpPr>
            <a:spLocks noGrp="1" noRot="1" noChangeAspect="1" noChangeArrowheads="1" noTextEdit="1"/>
          </p:cNvSpPr>
          <p:nvPr>
            <p:ph type="sldImg"/>
          </p:nvPr>
        </p:nvSpPr>
        <p:spPr>
          <a:xfrm>
            <a:off x="381000" y="457200"/>
            <a:ext cx="6096000" cy="3429000"/>
          </a:xfrm>
          <a:ln/>
        </p:spPr>
      </p:sp>
      <p:sp>
        <p:nvSpPr>
          <p:cNvPr id="115715" name="Rectangle 3">
            <a:extLst>
              <a:ext uri="{FF2B5EF4-FFF2-40B4-BE49-F238E27FC236}">
                <a16:creationId xmlns:a16="http://schemas.microsoft.com/office/drawing/2014/main" id="{B47A8FE8-6706-4CA8-A312-4E11A42E2137}"/>
              </a:ext>
            </a:extLst>
          </p:cNvPr>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4675041-9AC4-4FAC-BA6D-384E6174BDF9}" type="slidenum">
              <a:rPr lang="en-US" altLang="en-US" smtClean="0"/>
              <a:pPr/>
              <a:t>2</a:t>
            </a:fld>
            <a:endParaRPr lang="en-US" altLang="en-US"/>
          </a:p>
        </p:txBody>
      </p:sp>
    </p:spTree>
    <p:extLst>
      <p:ext uri="{BB962C8B-B14F-4D97-AF65-F5344CB8AC3E}">
        <p14:creationId xmlns:p14="http://schemas.microsoft.com/office/powerpoint/2010/main" val="3911572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Arial" panose="020B0604020202020204" pitchFamily="34" charset="0"/>
                <a:ea typeface="+mn-ea"/>
                <a:cs typeface="+mn-cs"/>
              </a:rPr>
              <a:t>Individuals may have more than one eligibility criteria for vaccination, however most will only have one reason for vaccination recorded on VMS. This particularly impacts estimates of vaccine uptake in health and social care workers, including care home staff. Estimated vaccine uptake in eligible health and social care workers has decreased since 2021/22. Estimated vaccine uptake remained relatively similar between 2023/24 and 2024/25 for all Trust-employed health and social care workers (21.6-21.4%) and frontline-Trust employed health and social care workers (21.5-21.7%). Estimated vaccine uptake decreased in care home staff in 2024/25 (6.5%) compared to 2023/24 (10.2%) (Figure </a:t>
            </a:r>
            <a:r>
              <a:rPr lang="en-GB" sz="1200" b="0" i="0" u="none" strike="noStrike" kern="1200" dirty="0">
                <a:solidFill>
                  <a:schemeClr val="tx1"/>
                </a:solidFill>
                <a:effectLst/>
                <a:latin typeface="Arial" panose="020B0604020202020204" pitchFamily="34" charset="0"/>
                <a:ea typeface="+mn-ea"/>
                <a:cs typeface="+mn-cs"/>
                <a:hlinkClick r:id="rId3"/>
              </a:rPr>
              <a:t>5.1</a:t>
            </a:r>
            <a:r>
              <a:rPr lang="en-GB" sz="1200" b="0" i="0" kern="1200" dirty="0">
                <a:solidFill>
                  <a:schemeClr val="tx1"/>
                </a:solidFill>
                <a:effectLst/>
                <a:latin typeface="Arial" panose="020B0604020202020204" pitchFamily="34" charset="0"/>
                <a:ea typeface="+mn-ea"/>
                <a:cs typeface="+mn-cs"/>
              </a:rPr>
              <a:t>).</a:t>
            </a:r>
            <a:endParaRPr lang="en-GB" dirty="0"/>
          </a:p>
        </p:txBody>
      </p:sp>
      <p:sp>
        <p:nvSpPr>
          <p:cNvPr id="4" name="Slide Number Placeholder 3"/>
          <p:cNvSpPr>
            <a:spLocks noGrp="1"/>
          </p:cNvSpPr>
          <p:nvPr>
            <p:ph type="sldNum" sz="quarter" idx="5"/>
          </p:nvPr>
        </p:nvSpPr>
        <p:spPr/>
        <p:txBody>
          <a:bodyPr/>
          <a:lstStyle/>
          <a:p>
            <a:fld id="{74675041-9AC4-4FAC-BA6D-384E6174BDF9}" type="slidenum">
              <a:rPr lang="en-US" altLang="en-US" smtClean="0"/>
              <a:pPr/>
              <a:t>3</a:t>
            </a:fld>
            <a:endParaRPr lang="en-US" altLang="en-US"/>
          </a:p>
        </p:txBody>
      </p:sp>
    </p:spTree>
    <p:extLst>
      <p:ext uri="{BB962C8B-B14F-4D97-AF65-F5344CB8AC3E}">
        <p14:creationId xmlns:p14="http://schemas.microsoft.com/office/powerpoint/2010/main" val="98410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FD5AA-1E6B-4121-9075-0000A83A29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E02B40-D786-431D-BBD3-DB3BB1192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87EE5C-1A9A-4EC0-80B0-ADF88B39AF1D}"/>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5" name="Footer Placeholder 4">
            <a:extLst>
              <a:ext uri="{FF2B5EF4-FFF2-40B4-BE49-F238E27FC236}">
                <a16:creationId xmlns:a16="http://schemas.microsoft.com/office/drawing/2014/main" id="{210A4A58-F8DA-4254-909F-0B5AE397C3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3FE007-3F4A-4FA9-A8C2-D1E2C621AE2F}"/>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2162013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E994-35D9-482C-B82A-C66A340024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6C6CD69-6528-4BD7-BC0A-738D12B76F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25E782-9370-419D-BB6B-AF2AAE85242E}"/>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5" name="Footer Placeholder 4">
            <a:extLst>
              <a:ext uri="{FF2B5EF4-FFF2-40B4-BE49-F238E27FC236}">
                <a16:creationId xmlns:a16="http://schemas.microsoft.com/office/drawing/2014/main" id="{192953B1-84B2-42CC-AF3F-2156081A4F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7AF5D7-C990-4CB3-BF71-D1BF15CD3183}"/>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1723944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E99B71-7A14-4B4F-8CCC-B0B504A86E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A572A3-B7EB-4A66-8381-01D7468E10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52B263-914F-450B-AE0C-8D25812D82E9}"/>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5" name="Footer Placeholder 4">
            <a:extLst>
              <a:ext uri="{FF2B5EF4-FFF2-40B4-BE49-F238E27FC236}">
                <a16:creationId xmlns:a16="http://schemas.microsoft.com/office/drawing/2014/main" id="{E64D40C5-1AD7-427C-9928-43CF939EB1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20292-A997-4975-A7C9-6C5765B2F80B}"/>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316889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21C0-8A92-4227-B0F0-0588769AC3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4D82AE-D5CB-4BA4-B0D6-0AFC66696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68891A0-2988-4FCC-A6B4-66791B57462F}"/>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5" name="Footer Placeholder 4">
            <a:extLst>
              <a:ext uri="{FF2B5EF4-FFF2-40B4-BE49-F238E27FC236}">
                <a16:creationId xmlns:a16="http://schemas.microsoft.com/office/drawing/2014/main" id="{451B6DC7-867C-4C01-A7DC-64EBDC3D96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CF9D85-E3C5-4CBA-9FDE-DCE55DD9370E}"/>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17161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E0238-305D-4E88-94E8-7181FEA949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54196F-C423-4FE7-8F33-1A95EBE0DC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43E2C4-8C01-4002-82E3-D7C52CD1A437}"/>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5" name="Footer Placeholder 4">
            <a:extLst>
              <a:ext uri="{FF2B5EF4-FFF2-40B4-BE49-F238E27FC236}">
                <a16:creationId xmlns:a16="http://schemas.microsoft.com/office/drawing/2014/main" id="{4B1A7747-437C-4E95-9C10-26FD8487F4A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A05FB9-3DEF-4659-A440-D20EA8856CE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0801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BDA9-5E10-421B-B879-DFD2FFD48B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2163AD-016C-4811-B2CE-FF2CB82FF6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5439C6-4545-48CA-AC43-6DAECCBCA58F}"/>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5" name="Footer Placeholder 4">
            <a:extLst>
              <a:ext uri="{FF2B5EF4-FFF2-40B4-BE49-F238E27FC236}">
                <a16:creationId xmlns:a16="http://schemas.microsoft.com/office/drawing/2014/main" id="{E02EC084-B599-438C-A489-3D26CB5BAD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BC2571-D82F-4343-9A9C-1B06710C9FE1}"/>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02929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0C357-BD14-4D9F-9D2D-CDFE0B40A2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88A2A9-D0D8-49B3-8CC8-0F36EEDA2A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27B165-5D1C-4311-B6CA-42F54D59D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FB5ABE-FB32-44B1-8EA4-1F144E803E35}"/>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6" name="Footer Placeholder 5">
            <a:extLst>
              <a:ext uri="{FF2B5EF4-FFF2-40B4-BE49-F238E27FC236}">
                <a16:creationId xmlns:a16="http://schemas.microsoft.com/office/drawing/2014/main" id="{BB150EEB-3A06-434E-80CF-50285045A3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D2A1A2-4CB7-4C04-B95A-E6116C995478}"/>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20473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60FE-424B-428F-9A87-643D90D76F5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40F157-7861-47DD-9DCC-90030B7552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EF3FF0-21CE-4998-A3DD-9A99B20D03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94D1DB-C3AD-4C8B-9401-2E6355FA7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68896F-3ECA-497B-BDB0-35FDD156A7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532FEC-FDDF-4E89-8E1B-CE9A22E0B956}"/>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8" name="Footer Placeholder 7">
            <a:extLst>
              <a:ext uri="{FF2B5EF4-FFF2-40B4-BE49-F238E27FC236}">
                <a16:creationId xmlns:a16="http://schemas.microsoft.com/office/drawing/2014/main" id="{07884525-6FD1-40FF-9F97-EB6515F9D57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77AA1CF-F867-4FCD-9B90-64655C20A9E2}"/>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7575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40D4-BAAE-4B9E-84AE-32BF66F1A5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C1C52-CED5-44CE-BE01-85E0933E9B73}"/>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4" name="Footer Placeholder 3">
            <a:extLst>
              <a:ext uri="{FF2B5EF4-FFF2-40B4-BE49-F238E27FC236}">
                <a16:creationId xmlns:a16="http://schemas.microsoft.com/office/drawing/2014/main" id="{45080F60-EEA0-4A93-ACA6-70EB48F36C5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3522B1-32A0-4B6E-9F8C-B0EB9F54359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46808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AA1680-4D9C-406E-8EAF-4051D6D76D33}"/>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3" name="Footer Placeholder 2">
            <a:extLst>
              <a:ext uri="{FF2B5EF4-FFF2-40B4-BE49-F238E27FC236}">
                <a16:creationId xmlns:a16="http://schemas.microsoft.com/office/drawing/2014/main" id="{6CDD88A3-2DF5-4BDE-9006-114B2BFDEE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C0AB290-CCF2-4EBF-B3BF-584257E13564}"/>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28258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5D66-D827-4FE9-8EAD-1376A9D222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B863F27-E221-4682-8A65-DB2E1711F1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80C6CC2-B571-4C5F-883E-E2D043430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F7F1D3-A66B-41DB-A495-4A7304456116}"/>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6" name="Footer Placeholder 5">
            <a:extLst>
              <a:ext uri="{FF2B5EF4-FFF2-40B4-BE49-F238E27FC236}">
                <a16:creationId xmlns:a16="http://schemas.microsoft.com/office/drawing/2014/main" id="{D87D1913-3817-42D6-A674-43993E7C07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F75812B-F6F2-404D-912B-846DC613114C}"/>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4585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66556-45EF-421E-A1E7-E3E96D1803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B97D24-782F-4225-9259-4D7421DFD5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0C5B86-7DC2-45D0-ADBF-FD8BBA41AB37}"/>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5" name="Footer Placeholder 4">
            <a:extLst>
              <a:ext uri="{FF2B5EF4-FFF2-40B4-BE49-F238E27FC236}">
                <a16:creationId xmlns:a16="http://schemas.microsoft.com/office/drawing/2014/main" id="{66BC3267-38FC-4169-A97D-FBD88DB9C1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0953D-A1D6-4C5A-9993-2A12296AFE2B}"/>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1852260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EE05-DA48-4662-8AE9-36BA469E5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5099AF3-7235-44AF-9FDB-EF0FD5BF4E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9DEB51-E0A9-4CFA-A3B0-691EE7CF4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F628E8-7745-4686-9E68-95ED9F084C69}"/>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6" name="Footer Placeholder 5">
            <a:extLst>
              <a:ext uri="{FF2B5EF4-FFF2-40B4-BE49-F238E27FC236}">
                <a16:creationId xmlns:a16="http://schemas.microsoft.com/office/drawing/2014/main" id="{B9E5AE7C-CAA0-4912-ACCB-18A512C19B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69C3BD-F4EB-465A-BE53-335C1A62467D}"/>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11979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B6610-5143-4554-9344-D0B4DFE91E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D7CB95-0787-4936-B605-DB66932F5C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1EC5A4-ACBB-4318-A88F-136B66F72836}"/>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5" name="Footer Placeholder 4">
            <a:extLst>
              <a:ext uri="{FF2B5EF4-FFF2-40B4-BE49-F238E27FC236}">
                <a16:creationId xmlns:a16="http://schemas.microsoft.com/office/drawing/2014/main" id="{51D4E08C-6F9B-4A78-9AF9-EDA594966F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67D6D6-1DC4-4C1F-8A36-AE9EB543E71F}"/>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82714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42C02A-66AB-4324-8BA0-62D61B65998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EA6255-C287-4894-9ECD-FC04FA44B9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4E0C5C-8D26-4656-A4CD-482CE756D9F3}"/>
              </a:ext>
            </a:extLst>
          </p:cNvPr>
          <p:cNvSpPr>
            <a:spLocks noGrp="1"/>
          </p:cNvSpPr>
          <p:nvPr>
            <p:ph type="dt" sz="half" idx="10"/>
          </p:nvPr>
        </p:nvSpPr>
        <p:spPr/>
        <p:txBody>
          <a:bodyPr/>
          <a:lstStyle/>
          <a:p>
            <a:fld id="{C764DE79-268F-4C1A-8933-263129D2AF90}" type="datetimeFigureOut">
              <a:rPr lang="en-US" smtClean="0"/>
              <a:t>11/13/2025</a:t>
            </a:fld>
            <a:endParaRPr lang="en-US" dirty="0"/>
          </a:p>
        </p:txBody>
      </p:sp>
      <p:sp>
        <p:nvSpPr>
          <p:cNvPr id="5" name="Footer Placeholder 4">
            <a:extLst>
              <a:ext uri="{FF2B5EF4-FFF2-40B4-BE49-F238E27FC236}">
                <a16:creationId xmlns:a16="http://schemas.microsoft.com/office/drawing/2014/main" id="{3A648771-89E8-42B8-8237-2B09BBA158C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7FE268-411B-41BD-A379-6191FF1EA0D5}"/>
              </a:ext>
            </a:extLst>
          </p:cNvPr>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191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7259-4A62-40D7-8937-568999D47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4335DE-0884-4DED-89E1-8D0E496914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9BFD533-7FC8-4FE3-99AD-50F6D1FB7841}"/>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5" name="Footer Placeholder 4">
            <a:extLst>
              <a:ext uri="{FF2B5EF4-FFF2-40B4-BE49-F238E27FC236}">
                <a16:creationId xmlns:a16="http://schemas.microsoft.com/office/drawing/2014/main" id="{F4CEC3BA-9270-4D6D-8B90-E214CEF11A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4CACA4-9D40-4286-A2B8-093F2D7C7FFB}"/>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2768042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40B8-B3D8-4453-801D-53BFC81FDC8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582BEA-90F0-4624-8981-5DC7B31898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6885B5-5D91-4B30-AAB1-38BF56D741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F11B6C-7C00-4418-95EE-1601C51D34BD}"/>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6" name="Footer Placeholder 5">
            <a:extLst>
              <a:ext uri="{FF2B5EF4-FFF2-40B4-BE49-F238E27FC236}">
                <a16:creationId xmlns:a16="http://schemas.microsoft.com/office/drawing/2014/main" id="{E238B992-020E-4454-B840-CB53F01200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33D45E-9DC7-443C-B0B0-1AB209848C53}"/>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401082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6DE56-64F5-4357-BE29-02A80758525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238A56-FE1B-4749-96DA-BD570A009F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BA4418-3245-4125-AD0A-A1BA3A19EC9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A890F4-1F0D-401A-9A04-7463ED728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CDE580-B692-4B00-9C92-B06AF3AC45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03DD9F-20F3-4885-90CE-82D3B2BE8BA7}"/>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8" name="Footer Placeholder 7">
            <a:extLst>
              <a:ext uri="{FF2B5EF4-FFF2-40B4-BE49-F238E27FC236}">
                <a16:creationId xmlns:a16="http://schemas.microsoft.com/office/drawing/2014/main" id="{E8AAD366-FE3B-4A86-B71D-D89BA760B38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9B5FA2-34A2-43C5-82F2-2C583DC20D8C}"/>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722413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1ED7-D19F-44C9-8844-33E6E7655F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3FC0C7-B822-4685-AE7F-EA21A1888513}"/>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4" name="Footer Placeholder 3">
            <a:extLst>
              <a:ext uri="{FF2B5EF4-FFF2-40B4-BE49-F238E27FC236}">
                <a16:creationId xmlns:a16="http://schemas.microsoft.com/office/drawing/2014/main" id="{6B953168-13AB-43FF-A069-049C62AA69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3B24BEE-00DD-454C-B7D5-4C42D2F58C4B}"/>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2084492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94AC4D-C1BA-42DC-AFB4-0308123C4E11}"/>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3" name="Footer Placeholder 2">
            <a:extLst>
              <a:ext uri="{FF2B5EF4-FFF2-40B4-BE49-F238E27FC236}">
                <a16:creationId xmlns:a16="http://schemas.microsoft.com/office/drawing/2014/main" id="{F6F0E855-FAA5-4643-876B-549576F321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CC7C83-26EA-4ED3-A84C-1988710B316F}"/>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3717170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684B-3329-4683-9E98-9BFE56F3F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568565-E618-4D57-9E84-2D38BE3B61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8932D66-F5A1-4609-A274-ABFFB5F5AA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2D3C4D-BA1B-4120-83AA-CFFDBE5E82A6}"/>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6" name="Footer Placeholder 5">
            <a:extLst>
              <a:ext uri="{FF2B5EF4-FFF2-40B4-BE49-F238E27FC236}">
                <a16:creationId xmlns:a16="http://schemas.microsoft.com/office/drawing/2014/main" id="{B9127AA9-129B-4F68-8A92-77BD27898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1ABB85-ECB1-4AF6-9284-70BB0D5EB5BD}"/>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3590853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43127-221D-42B8-A2F0-F15912D56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1B0C18-6DBE-4C45-8C26-A69C0866A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F7B623-9BBE-44DB-94FF-FACA09F94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8F6377-2917-4849-AD7B-0AC65EAAD500}"/>
              </a:ext>
            </a:extLst>
          </p:cNvPr>
          <p:cNvSpPr>
            <a:spLocks noGrp="1"/>
          </p:cNvSpPr>
          <p:nvPr>
            <p:ph type="dt" sz="half" idx="10"/>
          </p:nvPr>
        </p:nvSpPr>
        <p:spPr/>
        <p:txBody>
          <a:bodyPr/>
          <a:lstStyle/>
          <a:p>
            <a:fld id="{59ADB07A-2D98-4285-A2AD-618A346A1D7A}" type="datetimeFigureOut">
              <a:rPr lang="en-GB" smtClean="0"/>
              <a:t>13/11/2025</a:t>
            </a:fld>
            <a:endParaRPr lang="en-GB"/>
          </a:p>
        </p:txBody>
      </p:sp>
      <p:sp>
        <p:nvSpPr>
          <p:cNvPr id="6" name="Footer Placeholder 5">
            <a:extLst>
              <a:ext uri="{FF2B5EF4-FFF2-40B4-BE49-F238E27FC236}">
                <a16:creationId xmlns:a16="http://schemas.microsoft.com/office/drawing/2014/main" id="{2A8E34CE-BE20-46ED-BE3C-42362BFF8A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EB1690-C50F-45F1-8C13-955F70941C0B}"/>
              </a:ext>
            </a:extLst>
          </p:cNvPr>
          <p:cNvSpPr>
            <a:spLocks noGrp="1"/>
          </p:cNvSpPr>
          <p:nvPr>
            <p:ph type="sldNum" sz="quarter" idx="12"/>
          </p:nvPr>
        </p:nvSpPr>
        <p:spPr/>
        <p:txBody>
          <a:bodyPr/>
          <a:lstStyle/>
          <a:p>
            <a:fld id="{CD5EB712-01B4-43A8-8704-74B24206F21E}" type="slidenum">
              <a:rPr lang="en-GB" smtClean="0"/>
              <a:t>‹#›</a:t>
            </a:fld>
            <a:endParaRPr lang="en-GB"/>
          </a:p>
        </p:txBody>
      </p:sp>
    </p:spTree>
    <p:extLst>
      <p:ext uri="{BB962C8B-B14F-4D97-AF65-F5344CB8AC3E}">
        <p14:creationId xmlns:p14="http://schemas.microsoft.com/office/powerpoint/2010/main" val="255633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2391CF-C5AF-423F-8344-10C6E649D9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05C02-1513-4ADA-A2DA-6BB92389ED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F1A5B-DF0E-41FE-AE98-9D5375D7D3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DB07A-2D98-4285-A2AD-618A346A1D7A}" type="datetimeFigureOut">
              <a:rPr lang="en-GB" smtClean="0"/>
              <a:t>13/11/2025</a:t>
            </a:fld>
            <a:endParaRPr lang="en-GB"/>
          </a:p>
        </p:txBody>
      </p:sp>
      <p:sp>
        <p:nvSpPr>
          <p:cNvPr id="5" name="Footer Placeholder 4">
            <a:extLst>
              <a:ext uri="{FF2B5EF4-FFF2-40B4-BE49-F238E27FC236}">
                <a16:creationId xmlns:a16="http://schemas.microsoft.com/office/drawing/2014/main" id="{D0B9D6CA-D3F7-4B46-B8D6-609712E55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EA7E41-0615-4689-82AE-F875433C8F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5EB712-01B4-43A8-8704-74B24206F21E}" type="slidenum">
              <a:rPr lang="en-GB" smtClean="0"/>
              <a:t>‹#›</a:t>
            </a:fld>
            <a:endParaRPr lang="en-GB"/>
          </a:p>
        </p:txBody>
      </p:sp>
    </p:spTree>
    <p:extLst>
      <p:ext uri="{BB962C8B-B14F-4D97-AF65-F5344CB8AC3E}">
        <p14:creationId xmlns:p14="http://schemas.microsoft.com/office/powerpoint/2010/main" val="2251961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B70CF0-D799-4BEE-82A9-DBC7A4D912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731431-581C-4C30-A1BC-4832D2047C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C5041D-E9FA-4885-820A-D5ADDBF3F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11/13/2025</a:t>
            </a:fld>
            <a:endParaRPr lang="en-US" dirty="0"/>
          </a:p>
        </p:txBody>
      </p:sp>
      <p:sp>
        <p:nvSpPr>
          <p:cNvPr id="5" name="Footer Placeholder 4">
            <a:extLst>
              <a:ext uri="{FF2B5EF4-FFF2-40B4-BE49-F238E27FC236}">
                <a16:creationId xmlns:a16="http://schemas.microsoft.com/office/drawing/2014/main" id="{7723FBFC-395C-4E9D-A95F-1D970C228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23326F4-324A-49CD-AAC9-30C3D9DF6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pic>
        <p:nvPicPr>
          <p:cNvPr id="7" name="Picture 24" descr="curves-blue-white bkg_sized">
            <a:extLst>
              <a:ext uri="{FF2B5EF4-FFF2-40B4-BE49-F238E27FC236}">
                <a16:creationId xmlns:a16="http://schemas.microsoft.com/office/drawing/2014/main" id="{28EE5935-3F57-42AE-A895-0F49E863177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652001" y="3962400"/>
            <a:ext cx="1858433" cy="19939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 descr="PHAlogo">
            <a:extLst>
              <a:ext uri="{FF2B5EF4-FFF2-40B4-BE49-F238E27FC236}">
                <a16:creationId xmlns:a16="http://schemas.microsoft.com/office/drawing/2014/main" id="{4C64D35F-5B9B-485E-9C27-EB6327210EC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09600" y="5867401"/>
            <a:ext cx="3454400" cy="682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descr="PHAstrapline">
            <a:extLst>
              <a:ext uri="{FF2B5EF4-FFF2-40B4-BE49-F238E27FC236}">
                <a16:creationId xmlns:a16="http://schemas.microsoft.com/office/drawing/2014/main" id="{9C5D8DF9-546E-448C-BE4E-534D6C38C1D6}"/>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04000" y="6334126"/>
            <a:ext cx="4673600" cy="20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2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hyperlink" Target="https://www.publichealth.hscni.net/seasonal-influenza-vaccination-surveillance-northern-ireland-autumnwinter-202425" TargetMode="External"/><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4.png"/><Relationship Id="rId4" Type="http://schemas.openxmlformats.org/officeDocument/2006/relationships/hyperlink" Target="https://vimeo.com/112587806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6059D5D-4300-497A-A4F3-913149A82C97}"/>
              </a:ext>
            </a:extLst>
          </p:cNvPr>
          <p:cNvSpPr>
            <a:spLocks noGrp="1" noChangeArrowheads="1"/>
          </p:cNvSpPr>
          <p:nvPr>
            <p:ph type="ctrTitle"/>
          </p:nvPr>
        </p:nvSpPr>
        <p:spPr>
          <a:xfrm>
            <a:off x="623392" y="764704"/>
            <a:ext cx="11089232" cy="5688631"/>
          </a:xfrm>
        </p:spPr>
        <p:txBody>
          <a:bodyPr>
            <a:normAutofit fontScale="90000"/>
          </a:bodyPr>
          <a:lstStyle/>
          <a:p>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Autumn/Winter </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Vaccination Programme </a:t>
            </a:r>
            <a:r>
              <a:rPr lang="en-GB" sz="5300" b="1" dirty="0">
                <a:latin typeface="Arial" panose="020B0604020202020204" pitchFamily="34" charset="0"/>
                <a:cs typeface="Arial" panose="020B0604020202020204" pitchFamily="34" charset="0"/>
              </a:rPr>
              <a:t>2025/26</a:t>
            </a:r>
            <a:br>
              <a:rPr lang="en-GB" sz="4400" b="1" dirty="0">
                <a:latin typeface="Arial" panose="020B0604020202020204" pitchFamily="34" charset="0"/>
                <a:cs typeface="Arial" panose="020B0604020202020204" pitchFamily="34" charset="0"/>
              </a:rPr>
            </a:br>
            <a:br>
              <a:rPr lang="en-GB" sz="4400" b="1" dirty="0">
                <a:latin typeface="Arial" panose="020B0604020202020204" pitchFamily="34" charset="0"/>
                <a:cs typeface="Arial" panose="020B0604020202020204" pitchFamily="34" charset="0"/>
              </a:rPr>
            </a:br>
            <a:r>
              <a:rPr lang="en-GB" sz="4000" b="1" i="1" dirty="0">
                <a:latin typeface="Arial" panose="020B0604020202020204" pitchFamily="34" charset="0"/>
                <a:cs typeface="Arial" panose="020B0604020202020204" pitchFamily="34" charset="0"/>
              </a:rPr>
              <a:t>Information for Care Home Managers</a:t>
            </a:r>
            <a:br>
              <a:rPr lang="en-GB" sz="4000" b="1" i="1" dirty="0">
                <a:latin typeface="Arial" panose="020B0604020202020204" pitchFamily="34" charset="0"/>
                <a:cs typeface="Arial" panose="020B0604020202020204" pitchFamily="34" charset="0"/>
              </a:rPr>
            </a:br>
            <a:br>
              <a:rPr lang="en-GB" sz="4000" b="1" i="1" dirty="0">
                <a:latin typeface="Arial" panose="020B0604020202020204" pitchFamily="34" charset="0"/>
                <a:cs typeface="Arial" panose="020B0604020202020204" pitchFamily="34" charset="0"/>
              </a:rPr>
            </a:br>
            <a:r>
              <a:rPr lang="en-GB" sz="2200" b="1" i="1" dirty="0">
                <a:latin typeface="Arial" panose="020B0604020202020204" pitchFamily="34" charset="0"/>
                <a:cs typeface="Arial" panose="020B0604020202020204" pitchFamily="34" charset="0"/>
              </a:rPr>
              <a:t>Caroline Lecky, Nurse Consultant Care Homes PHA</a:t>
            </a:r>
            <a:br>
              <a:rPr lang="en-GB" sz="2200" b="1" i="1" dirty="0">
                <a:latin typeface="Arial" panose="020B0604020202020204" pitchFamily="34" charset="0"/>
                <a:cs typeface="Arial" panose="020B0604020202020204" pitchFamily="34" charset="0"/>
              </a:rPr>
            </a:br>
            <a:br>
              <a:rPr lang="en-GB" sz="2200" b="1" i="1" dirty="0">
                <a:latin typeface="Arial" panose="020B0604020202020204" pitchFamily="34" charset="0"/>
                <a:cs typeface="Arial" panose="020B0604020202020204" pitchFamily="34" charset="0"/>
              </a:rPr>
            </a:br>
            <a:br>
              <a:rPr lang="en-GB" sz="3600" b="1" dirty="0">
                <a:solidFill>
                  <a:srgbClr val="00B5CC"/>
                </a:solidFill>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endParaRPr lang="en-GB" sz="4400" b="1" i="1" dirty="0">
              <a:latin typeface="Arial" panose="020B0604020202020204" pitchFamily="34" charset="0"/>
              <a:cs typeface="Arial" panose="020B0604020202020204" pitchFamily="34" charset="0"/>
            </a:endParaRPr>
          </a:p>
        </p:txBody>
      </p:sp>
      <p:pic>
        <p:nvPicPr>
          <p:cNvPr id="3" name="Audio 2">
            <a:hlinkClick r:id="" action="ppaction://media"/>
            <a:extLst>
              <a:ext uri="{FF2B5EF4-FFF2-40B4-BE49-F238E27FC236}">
                <a16:creationId xmlns:a16="http://schemas.microsoft.com/office/drawing/2014/main" id="{19465F90-287A-4FA0-93CA-F5C40F6B2F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729"/>
    </mc:Choice>
    <mc:Fallback xmlns="">
      <p:transition spd="slow" advTm="237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5571D-EAAD-4B7E-A68B-D42945C07C02}"/>
              </a:ext>
            </a:extLst>
          </p:cNvPr>
          <p:cNvSpPr>
            <a:spLocks noGrp="1"/>
          </p:cNvSpPr>
          <p:nvPr>
            <p:ph type="title"/>
          </p:nvPr>
        </p:nvSpPr>
        <p:spPr>
          <a:xfrm>
            <a:off x="526704" y="116632"/>
            <a:ext cx="11665296" cy="831627"/>
          </a:xfrm>
        </p:spPr>
        <p:txBody>
          <a:bodyPr>
            <a:normAutofit/>
          </a:bodyPr>
          <a:lstStyle/>
          <a:p>
            <a:r>
              <a:rPr lang="en-GB" sz="4000" b="1" dirty="0">
                <a:solidFill>
                  <a:srgbClr val="00B5CC"/>
                </a:solidFill>
                <a:latin typeface="Arial" panose="020B0604020202020204" pitchFamily="34" charset="0"/>
                <a:cs typeface="Arial" panose="020B0604020202020204" pitchFamily="34" charset="0"/>
              </a:rPr>
              <a:t>Role &amp; expectation of HCWs re: vaccination</a:t>
            </a:r>
            <a:endParaRPr lang="en-GB" sz="4000" b="1" i="1" dirty="0">
              <a:solidFill>
                <a:srgbClr val="00B5CC"/>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4E95F16-4B17-4EFC-A3C6-278656E566D1}"/>
              </a:ext>
            </a:extLst>
          </p:cNvPr>
          <p:cNvSpPr>
            <a:spLocks noGrp="1"/>
          </p:cNvSpPr>
          <p:nvPr>
            <p:ph sz="half" idx="1"/>
          </p:nvPr>
        </p:nvSpPr>
        <p:spPr>
          <a:xfrm>
            <a:off x="767408" y="1052736"/>
            <a:ext cx="7346032" cy="4980211"/>
          </a:xfrm>
        </p:spPr>
        <p:txBody>
          <a:bodyPr/>
          <a:lstStyle/>
          <a:p>
            <a:pPr>
              <a:buSzPct val="100000"/>
              <a:buFont typeface="Wingdings" panose="05000000000000000000" pitchFamily="2" charset="2"/>
              <a:buChar char="Ø"/>
            </a:pPr>
            <a:r>
              <a:rPr lang="en-GB" sz="2000" dirty="0">
                <a:latin typeface="Arial" panose="020B0604020202020204" pitchFamily="34" charset="0"/>
                <a:cs typeface="Arial" panose="020B0604020202020204" pitchFamily="34" charset="0"/>
              </a:rPr>
              <a:t>We have a </a:t>
            </a:r>
            <a:r>
              <a:rPr lang="en-GB" sz="2000" b="1" dirty="0">
                <a:latin typeface="Arial" panose="020B0604020202020204" pitchFamily="34" charset="0"/>
                <a:cs typeface="Arial" panose="020B0604020202020204" pitchFamily="34" charset="0"/>
              </a:rPr>
              <a:t>duty of care </a:t>
            </a:r>
            <a:r>
              <a:rPr lang="en-GB" sz="2000" dirty="0">
                <a:latin typeface="Arial" panose="020B0604020202020204" pitchFamily="34" charset="0"/>
                <a:cs typeface="Arial" panose="020B0604020202020204" pitchFamily="34" charset="0"/>
              </a:rPr>
              <a:t>to protect the people we look after from infections</a:t>
            </a:r>
          </a:p>
          <a:p>
            <a:pPr>
              <a:buSzPct val="100000"/>
              <a:buFont typeface="Wingdings" panose="05000000000000000000" pitchFamily="2" charset="2"/>
              <a:buChar char="Ø"/>
            </a:pPr>
            <a:r>
              <a:rPr lang="en-GB" sz="2000" dirty="0">
                <a:latin typeface="Arial" panose="020B0604020202020204" pitchFamily="34" charset="0"/>
                <a:cs typeface="Arial" panose="020B0604020202020204" pitchFamily="34" charset="0"/>
              </a:rPr>
              <a:t>flu vaccination </a:t>
            </a:r>
            <a:r>
              <a:rPr lang="en-GB" sz="2000" b="1" dirty="0">
                <a:latin typeface="Arial" panose="020B0604020202020204" pitchFamily="34" charset="0"/>
                <a:cs typeface="Arial" panose="020B0604020202020204" pitchFamily="34" charset="0"/>
              </a:rPr>
              <a:t>reduces transmission </a:t>
            </a:r>
            <a:r>
              <a:rPr lang="en-GB" sz="2000" dirty="0">
                <a:latin typeface="Arial" panose="020B0604020202020204" pitchFamily="34" charset="0"/>
                <a:cs typeface="Arial" panose="020B0604020202020204" pitchFamily="34" charset="0"/>
              </a:rPr>
              <a:t>of influenza to:</a:t>
            </a:r>
          </a:p>
          <a:p>
            <a:pPr lvl="1">
              <a:buClr>
                <a:srgbClr val="00B0F0"/>
              </a:buClr>
              <a:buFont typeface="Wingdings" panose="05000000000000000000" pitchFamily="2" charset="2"/>
              <a:buChar char="§"/>
            </a:pPr>
            <a:r>
              <a:rPr lang="en-GB" sz="2000" dirty="0">
                <a:latin typeface="Arial" panose="020B0604020202020204" pitchFamily="34" charset="0"/>
                <a:cs typeface="Arial" panose="020B0604020202020204" pitchFamily="34" charset="0"/>
              </a:rPr>
              <a:t>vulnerable residents</a:t>
            </a:r>
          </a:p>
          <a:p>
            <a:pPr lvl="1">
              <a:buClr>
                <a:srgbClr val="00B0F0"/>
              </a:buClr>
              <a:buFont typeface="Wingdings" panose="05000000000000000000" pitchFamily="2" charset="2"/>
              <a:buChar char="§"/>
            </a:pPr>
            <a:r>
              <a:rPr lang="en-GB" sz="2000" dirty="0">
                <a:latin typeface="Arial" panose="020B0604020202020204" pitchFamily="34" charset="0"/>
                <a:cs typeface="Arial" panose="020B0604020202020204" pitchFamily="34" charset="0"/>
              </a:rPr>
              <a:t>ourselves</a:t>
            </a:r>
          </a:p>
          <a:p>
            <a:pPr lvl="1">
              <a:buClr>
                <a:srgbClr val="00B0F0"/>
              </a:buClr>
              <a:buFont typeface="Wingdings" panose="05000000000000000000" pitchFamily="2" charset="2"/>
              <a:buChar char="§"/>
            </a:pPr>
            <a:r>
              <a:rPr lang="en-GB" sz="2000" dirty="0">
                <a:latin typeface="Arial" panose="020B0604020202020204" pitchFamily="34" charset="0"/>
                <a:cs typeface="Arial" panose="020B0604020202020204" pitchFamily="34" charset="0"/>
              </a:rPr>
              <a:t>colleagues and family members</a:t>
            </a:r>
          </a:p>
          <a:p>
            <a:pPr>
              <a:buSzPct val="100000"/>
              <a:buFont typeface="Wingdings" panose="05000000000000000000" pitchFamily="2" charset="2"/>
              <a:buChar char="Ø"/>
            </a:pPr>
            <a:r>
              <a:rPr lang="en-GB" sz="2000" dirty="0">
                <a:latin typeface="Arial" panose="020B0604020202020204" pitchFamily="34" charset="0"/>
                <a:cs typeface="Arial" panose="020B0604020202020204" pitchFamily="34" charset="0"/>
              </a:rPr>
              <a:t>flu vaccine uptake in HSCWs </a:t>
            </a:r>
            <a:r>
              <a:rPr lang="en-GB" sz="2000" b="1" dirty="0">
                <a:latin typeface="Arial" panose="020B0604020202020204" pitchFamily="34" charset="0"/>
                <a:cs typeface="Arial" panose="020B0604020202020204" pitchFamily="34" charset="0"/>
              </a:rPr>
              <a:t>significantly lowers rates </a:t>
            </a:r>
            <a:r>
              <a:rPr lang="en-GB" sz="2000" dirty="0">
                <a:latin typeface="Arial" panose="020B0604020202020204" pitchFamily="34" charset="0"/>
                <a:cs typeface="Arial" panose="020B0604020202020204" pitchFamily="34" charset="0"/>
              </a:rPr>
              <a:t>of flu-like illness, hospitalisation and mortality in elderly individuals in long-term care settings</a:t>
            </a:r>
          </a:p>
          <a:p>
            <a:pPr>
              <a:buSzPct val="100000"/>
              <a:buFont typeface="Wingdings" panose="05000000000000000000" pitchFamily="2" charset="2"/>
              <a:buChar char="Ø"/>
            </a:pPr>
            <a:r>
              <a:rPr lang="en-GB" sz="2000" dirty="0">
                <a:latin typeface="Arial" panose="020B0604020202020204" pitchFamily="34" charset="0"/>
                <a:cs typeface="Arial" panose="020B0604020202020204" pitchFamily="34" charset="0"/>
              </a:rPr>
              <a:t>flu vaccination </a:t>
            </a:r>
            <a:r>
              <a:rPr lang="en-GB" sz="2000" b="1" dirty="0">
                <a:latin typeface="Arial" panose="020B0604020202020204" pitchFamily="34" charset="0"/>
                <a:cs typeface="Arial" panose="020B0604020202020204" pitchFamily="34" charset="0"/>
              </a:rPr>
              <a:t>reduces sickness absences </a:t>
            </a:r>
            <a:r>
              <a:rPr lang="en-GB" sz="2000" dirty="0">
                <a:latin typeface="Arial" panose="020B0604020202020204" pitchFamily="34" charset="0"/>
                <a:cs typeface="Arial" panose="020B0604020202020204" pitchFamily="34" charset="0"/>
              </a:rPr>
              <a:t>and contributes to delivery of HSC services during winter pressures</a:t>
            </a:r>
          </a:p>
          <a:p>
            <a:pPr marL="0" indent="0">
              <a:buNone/>
            </a:pPr>
            <a:endParaRPr lang="en-GB" dirty="0"/>
          </a:p>
        </p:txBody>
      </p:sp>
      <p:pic>
        <p:nvPicPr>
          <p:cNvPr id="7" name="Picture 2">
            <a:extLst>
              <a:ext uri="{FF2B5EF4-FFF2-40B4-BE49-F238E27FC236}">
                <a16:creationId xmlns:a16="http://schemas.microsoft.com/office/drawing/2014/main" id="{4F3D1E19-C9EE-4FFB-B39F-9CD6FECC9E61}"/>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8472264" y="1825625"/>
            <a:ext cx="3101176"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udio 4">
            <a:hlinkClick r:id="" action="ppaction://media"/>
            <a:extLst>
              <a:ext uri="{FF2B5EF4-FFF2-40B4-BE49-F238E27FC236}">
                <a16:creationId xmlns:a16="http://schemas.microsoft.com/office/drawing/2014/main" id="{9AAF4058-634A-4272-99F2-D9F44DD132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651942935"/>
      </p:ext>
    </p:extLst>
  </p:cSld>
  <p:clrMapOvr>
    <a:masterClrMapping/>
  </p:clrMapOvr>
  <mc:AlternateContent xmlns:mc="http://schemas.openxmlformats.org/markup-compatibility/2006" xmlns:p14="http://schemas.microsoft.com/office/powerpoint/2010/main">
    <mc:Choice Requires="p14">
      <p:transition spd="slow" p14:dur="2000" advTm="40105"/>
    </mc:Choice>
    <mc:Fallback xmlns="">
      <p:transition spd="slow" advTm="40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77E4E-9E1E-4C65-B837-B294072E527B}"/>
              </a:ext>
            </a:extLst>
          </p:cNvPr>
          <p:cNvSpPr>
            <a:spLocks noGrp="1"/>
          </p:cNvSpPr>
          <p:nvPr>
            <p:ph type="title"/>
          </p:nvPr>
        </p:nvSpPr>
        <p:spPr/>
        <p:txBody>
          <a:bodyPr>
            <a:noAutofit/>
          </a:bodyPr>
          <a:lstStyle/>
          <a:p>
            <a:r>
              <a:rPr lang="en-GB" b="1" dirty="0">
                <a:solidFill>
                  <a:srgbClr val="00B5CC"/>
                </a:solidFill>
                <a:latin typeface="Arial" panose="020B0604020202020204" pitchFamily="34" charset="0"/>
                <a:cs typeface="Arial" panose="020B0604020202020204" pitchFamily="34" charset="0"/>
              </a:rPr>
              <a:t>Flu vaccine: uptake rates</a:t>
            </a:r>
            <a:endParaRPr lang="en-GB"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28E88C12-D4ED-4DF5-8712-376213C19947}"/>
              </a:ext>
            </a:extLst>
          </p:cNvPr>
          <p:cNvPicPr>
            <a:picLocks noGrp="1" noChangeAspect="1"/>
          </p:cNvPicPr>
          <p:nvPr>
            <p:ph idx="1"/>
          </p:nvPr>
        </p:nvPicPr>
        <p:blipFill>
          <a:blip r:embed="rId5"/>
          <a:stretch>
            <a:fillRect/>
          </a:stretch>
        </p:blipFill>
        <p:spPr>
          <a:xfrm>
            <a:off x="1645338" y="1825625"/>
            <a:ext cx="8901323" cy="4351338"/>
          </a:xfrm>
          <a:prstGeom prst="rect">
            <a:avLst/>
          </a:prstGeom>
        </p:spPr>
      </p:pic>
      <p:sp>
        <p:nvSpPr>
          <p:cNvPr id="8" name="TextBox 7">
            <a:extLst>
              <a:ext uri="{FF2B5EF4-FFF2-40B4-BE49-F238E27FC236}">
                <a16:creationId xmlns:a16="http://schemas.microsoft.com/office/drawing/2014/main" id="{22838F7E-EFE2-4805-BC55-597DCCC6C0BF}"/>
              </a:ext>
            </a:extLst>
          </p:cNvPr>
          <p:cNvSpPr txBox="1"/>
          <p:nvPr/>
        </p:nvSpPr>
        <p:spPr>
          <a:xfrm>
            <a:off x="4871864" y="5613641"/>
            <a:ext cx="7056784" cy="101566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Source:</a:t>
            </a:r>
          </a:p>
          <a:p>
            <a:r>
              <a:rPr lang="en-GB" sz="12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6"/>
              </a:rPr>
              <a:t>Seasonal influenza vaccination surveillance in Northern Ireland Autumn/Winter 2024/25 | HSC Public Health Agency</a:t>
            </a:r>
            <a:endParaRPr lang="en-GB" sz="1200" dirty="0">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AAE98F5C-1507-48E4-B034-7E9268A20A5B}"/>
              </a:ext>
            </a:extLst>
          </p:cNvPr>
          <p:cNvSpPr txBox="1"/>
          <p:nvPr/>
        </p:nvSpPr>
        <p:spPr>
          <a:xfrm>
            <a:off x="838200" y="1380167"/>
            <a:ext cx="5322540" cy="646331"/>
          </a:xfrm>
          <a:prstGeom prst="rect">
            <a:avLst/>
          </a:prstGeom>
          <a:noFill/>
        </p:spPr>
        <p:txBody>
          <a:bodyPr wrap="square" rtlCol="0">
            <a:spAutoFit/>
          </a:bodyPr>
          <a:lstStyle/>
          <a:p>
            <a:r>
              <a:rPr lang="en-GB" b="1" u="sng" dirty="0">
                <a:latin typeface="Arial" panose="020B0604020202020204" pitchFamily="34" charset="0"/>
                <a:cs typeface="Arial" panose="020B0604020202020204" pitchFamily="34" charset="0"/>
              </a:rPr>
              <a:t>N.I HCW Flu vaccine uptake rates by job role, 2024/25</a:t>
            </a:r>
          </a:p>
        </p:txBody>
      </p:sp>
      <p:pic>
        <p:nvPicPr>
          <p:cNvPr id="3" name="Audio 2">
            <a:hlinkClick r:id="" action="ppaction://media"/>
            <a:extLst>
              <a:ext uri="{FF2B5EF4-FFF2-40B4-BE49-F238E27FC236}">
                <a16:creationId xmlns:a16="http://schemas.microsoft.com/office/drawing/2014/main" id="{71D289AC-F4FE-43BC-864E-542E8E38F53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07910599"/>
      </p:ext>
    </p:extLst>
  </p:cSld>
  <p:clrMapOvr>
    <a:masterClrMapping/>
  </p:clrMapOvr>
  <mc:AlternateContent xmlns:mc="http://schemas.openxmlformats.org/markup-compatibility/2006" xmlns:p14="http://schemas.microsoft.com/office/powerpoint/2010/main">
    <mc:Choice Requires="p14">
      <p:transition spd="slow" p14:dur="2000" advTm="39061"/>
    </mc:Choice>
    <mc:Fallback xmlns="">
      <p:transition spd="slow" advTm="390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A833F-6C4B-4B20-AEE9-187CF445F7C4}"/>
              </a:ext>
            </a:extLst>
          </p:cNvPr>
          <p:cNvSpPr>
            <a:spLocks noGrp="1"/>
          </p:cNvSpPr>
          <p:nvPr>
            <p:ph type="title"/>
          </p:nvPr>
        </p:nvSpPr>
        <p:spPr>
          <a:xfrm>
            <a:off x="1055440" y="101922"/>
            <a:ext cx="10515600" cy="1325563"/>
          </a:xfrm>
        </p:spPr>
        <p:txBody>
          <a:bodyPr/>
          <a:lstStyle/>
          <a:p>
            <a:r>
              <a:rPr lang="en-GB" sz="4000" b="1" dirty="0">
                <a:solidFill>
                  <a:srgbClr val="00B5CC"/>
                </a:solidFill>
                <a:latin typeface="Arial" panose="020B0604020202020204" pitchFamily="34" charset="0"/>
                <a:cs typeface="Arial" panose="020B0604020202020204" pitchFamily="34" charset="0"/>
              </a:rPr>
              <a:t>4. What you can do to improve uptake</a:t>
            </a:r>
          </a:p>
        </p:txBody>
      </p:sp>
      <p:sp>
        <p:nvSpPr>
          <p:cNvPr id="4" name="Content Placeholder 2">
            <a:extLst>
              <a:ext uri="{FF2B5EF4-FFF2-40B4-BE49-F238E27FC236}">
                <a16:creationId xmlns:a16="http://schemas.microsoft.com/office/drawing/2014/main" id="{761F23CB-CDD4-4FC7-8C2F-22CFFC57E4C4}"/>
              </a:ext>
            </a:extLst>
          </p:cNvPr>
          <p:cNvSpPr>
            <a:spLocks noGrp="1"/>
          </p:cNvSpPr>
          <p:nvPr>
            <p:ph idx="1"/>
          </p:nvPr>
        </p:nvSpPr>
        <p:spPr>
          <a:xfrm>
            <a:off x="136888" y="1268760"/>
            <a:ext cx="11575736" cy="5328592"/>
          </a:xfrm>
        </p:spPr>
        <p:txBody>
          <a:bodyPr>
            <a:normAutofit/>
          </a:bodyPr>
          <a:lstStyle/>
          <a:p>
            <a:pPr lvl="1"/>
            <a:r>
              <a:rPr lang="en-GB" sz="2800" dirty="0">
                <a:latin typeface="Arial" panose="020B0604020202020204" pitchFamily="34" charset="0"/>
                <a:cs typeface="Arial" panose="020B0604020202020204" pitchFamily="34" charset="0"/>
              </a:rPr>
              <a:t>Be seen to support vaccination: </a:t>
            </a:r>
            <a:r>
              <a:rPr lang="en-GB" sz="2800" b="1" dirty="0">
                <a:latin typeface="Arial" panose="020B0604020202020204" pitchFamily="34" charset="0"/>
                <a:cs typeface="Arial" panose="020B0604020202020204" pitchFamily="34" charset="0"/>
              </a:rPr>
              <a:t>lead by example</a:t>
            </a:r>
          </a:p>
          <a:p>
            <a:pPr lvl="1"/>
            <a:r>
              <a:rPr lang="en-GB" sz="2800" dirty="0">
                <a:latin typeface="Arial" panose="020B0604020202020204" pitchFamily="34" charset="0"/>
                <a:cs typeface="Arial" panose="020B0604020202020204" pitchFamily="34" charset="0"/>
              </a:rPr>
              <a:t>Be a champion: </a:t>
            </a:r>
            <a:r>
              <a:rPr lang="en-GB" sz="2800" b="1" dirty="0">
                <a:latin typeface="Arial" panose="020B0604020202020204" pitchFamily="34" charset="0"/>
                <a:cs typeface="Arial" panose="020B0604020202020204" pitchFamily="34" charset="0"/>
              </a:rPr>
              <a:t>talk positively </a:t>
            </a:r>
            <a:r>
              <a:rPr lang="en-GB" sz="2800" dirty="0">
                <a:latin typeface="Arial" panose="020B0604020202020204" pitchFamily="34" charset="0"/>
                <a:cs typeface="Arial" panose="020B0604020202020204" pitchFamily="34" charset="0"/>
              </a:rPr>
              <a:t>about vaccination within the care home; with residents, their families and staff</a:t>
            </a:r>
          </a:p>
          <a:p>
            <a:pPr lvl="1"/>
            <a:r>
              <a:rPr lang="en-GB" sz="2800" b="1" dirty="0">
                <a:latin typeface="Arial" panose="020B0604020202020204" pitchFamily="34" charset="0"/>
                <a:cs typeface="Arial" panose="020B0604020202020204" pitchFamily="34" charset="0"/>
              </a:rPr>
              <a:t>Support access</a:t>
            </a:r>
            <a:r>
              <a:rPr lang="en-GB" sz="2800" dirty="0">
                <a:latin typeface="Arial" panose="020B0604020202020204" pitchFamily="34" charset="0"/>
                <a:cs typeface="Arial" panose="020B0604020202020204" pitchFamily="34" charset="0"/>
              </a:rPr>
              <a:t>: encourage </a:t>
            </a:r>
            <a:r>
              <a:rPr lang="en-GB" sz="2800" b="1" dirty="0">
                <a:latin typeface="Arial" panose="020B0604020202020204" pitchFamily="34" charset="0"/>
                <a:cs typeface="Arial" panose="020B0604020202020204" pitchFamily="34" charset="0"/>
              </a:rPr>
              <a:t>staff</a:t>
            </a:r>
            <a:r>
              <a:rPr lang="en-GB" sz="2800" dirty="0">
                <a:latin typeface="Arial" panose="020B0604020202020204" pitchFamily="34" charset="0"/>
                <a:cs typeface="Arial" panose="020B0604020202020204" pitchFamily="34" charset="0"/>
              </a:rPr>
              <a:t> to get the flu jab when the pharmacist is in attendance at the care home (and promote the alternative measures, i.e. Trust vaccination teams or drop-in at local community pharmacy)</a:t>
            </a:r>
          </a:p>
          <a:p>
            <a:pPr lvl="1"/>
            <a:r>
              <a:rPr lang="en-GB" sz="2800" b="1" dirty="0">
                <a:latin typeface="Arial" panose="020B0604020202020204" pitchFamily="34" charset="0"/>
                <a:cs typeface="Arial" panose="020B0604020202020204" pitchFamily="34" charset="0"/>
              </a:rPr>
              <a:t>Celebrate success</a:t>
            </a:r>
            <a:r>
              <a:rPr lang="en-GB" sz="2800" dirty="0">
                <a:latin typeface="Arial" panose="020B0604020202020204" pitchFamily="34" charset="0"/>
                <a:cs typeface="Arial" panose="020B0604020202020204" pitchFamily="34" charset="0"/>
              </a:rPr>
              <a:t>: acknowledge homes that achieve high uptake</a:t>
            </a:r>
            <a:endParaRPr lang="en-GB" sz="3300" b="1" dirty="0"/>
          </a:p>
          <a:p>
            <a:pPr marL="457200" lvl="1" indent="0">
              <a:buNone/>
            </a:pPr>
            <a:r>
              <a:rPr lang="en-GB" sz="3600" b="1" dirty="0">
                <a:solidFill>
                  <a:srgbClr val="00B050"/>
                </a:solidFill>
              </a:rPr>
              <a:t>**Make every contact count**</a:t>
            </a:r>
          </a:p>
          <a:p>
            <a:pPr marL="457200" lvl="1" indent="0">
              <a:buNone/>
            </a:pPr>
            <a:endParaRPr lang="en-GB" sz="3300" b="1" dirty="0"/>
          </a:p>
        </p:txBody>
      </p:sp>
      <p:pic>
        <p:nvPicPr>
          <p:cNvPr id="5" name="Picture 4">
            <a:extLst>
              <a:ext uri="{FF2B5EF4-FFF2-40B4-BE49-F238E27FC236}">
                <a16:creationId xmlns:a16="http://schemas.microsoft.com/office/drawing/2014/main" id="{0FF92474-C787-4371-A2DD-982B79E63CF6}"/>
              </a:ext>
            </a:extLst>
          </p:cNvPr>
          <p:cNvPicPr>
            <a:picLocks noChangeAspect="1"/>
          </p:cNvPicPr>
          <p:nvPr/>
        </p:nvPicPr>
        <p:blipFill rotWithShape="1">
          <a:blip r:embed="rId4"/>
          <a:srcRect b="15741"/>
          <a:stretch/>
        </p:blipFill>
        <p:spPr>
          <a:xfrm>
            <a:off x="7896200" y="4437112"/>
            <a:ext cx="1965598" cy="1656184"/>
          </a:xfrm>
          <a:prstGeom prst="rect">
            <a:avLst/>
          </a:prstGeom>
        </p:spPr>
      </p:pic>
      <p:pic>
        <p:nvPicPr>
          <p:cNvPr id="3" name="Audio 2">
            <a:hlinkClick r:id="" action="ppaction://media"/>
            <a:extLst>
              <a:ext uri="{FF2B5EF4-FFF2-40B4-BE49-F238E27FC236}">
                <a16:creationId xmlns:a16="http://schemas.microsoft.com/office/drawing/2014/main" id="{CD92B9B5-AC90-425D-8A37-935F2A69CD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152645087"/>
      </p:ext>
    </p:extLst>
  </p:cSld>
  <p:clrMapOvr>
    <a:masterClrMapping/>
  </p:clrMapOvr>
  <mc:AlternateContent xmlns:mc="http://schemas.openxmlformats.org/markup-compatibility/2006" xmlns:p14="http://schemas.microsoft.com/office/powerpoint/2010/main">
    <mc:Choice Requires="p14">
      <p:transition spd="slow" p14:dur="2000" advTm="63049"/>
    </mc:Choice>
    <mc:Fallback xmlns="">
      <p:transition spd="slow" advTm="630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A316B-F52D-47AA-ACD3-A4BB97A8162E}"/>
              </a:ext>
            </a:extLst>
          </p:cNvPr>
          <p:cNvSpPr>
            <a:spLocks noGrp="1"/>
          </p:cNvSpPr>
          <p:nvPr>
            <p:ph type="title"/>
          </p:nvPr>
        </p:nvSpPr>
        <p:spPr/>
        <p:txBody>
          <a:bodyPr/>
          <a:lstStyle/>
          <a:p>
            <a:r>
              <a:rPr lang="en-GB" dirty="0"/>
              <a:t>Thankyou for your time today</a:t>
            </a:r>
          </a:p>
        </p:txBody>
      </p:sp>
      <p:sp>
        <p:nvSpPr>
          <p:cNvPr id="3" name="Content Placeholder 2">
            <a:extLst>
              <a:ext uri="{FF2B5EF4-FFF2-40B4-BE49-F238E27FC236}">
                <a16:creationId xmlns:a16="http://schemas.microsoft.com/office/drawing/2014/main" id="{3E423577-AA7B-4C32-87A8-8775B590CAF3}"/>
              </a:ext>
            </a:extLst>
          </p:cNvPr>
          <p:cNvSpPr>
            <a:spLocks noGrp="1"/>
          </p:cNvSpPr>
          <p:nvPr>
            <p:ph idx="1"/>
          </p:nvPr>
        </p:nvSpPr>
        <p:spPr/>
        <p:txBody>
          <a:bodyPr/>
          <a:lstStyle/>
          <a:p>
            <a:r>
              <a:rPr lang="en-GB" u="sng" dirty="0">
                <a:hlinkClick r:id="rId4"/>
              </a:rPr>
              <a:t>Sandra Aitcheson flu vaccine 2025 on Vimeo</a:t>
            </a:r>
            <a:endParaRPr lang="en-GB" dirty="0"/>
          </a:p>
        </p:txBody>
      </p:sp>
      <p:pic>
        <p:nvPicPr>
          <p:cNvPr id="4" name="Audio 3">
            <a:hlinkClick r:id="" action="ppaction://media"/>
            <a:extLst>
              <a:ext uri="{FF2B5EF4-FFF2-40B4-BE49-F238E27FC236}">
                <a16:creationId xmlns:a16="http://schemas.microsoft.com/office/drawing/2014/main" id="{845C91E2-68E7-4B36-B3E8-C0D5A7CB06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813800499"/>
      </p:ext>
    </p:extLst>
  </p:cSld>
  <p:clrMapOvr>
    <a:masterClrMapping/>
  </p:clrMapOvr>
  <mc:AlternateContent xmlns:mc="http://schemas.openxmlformats.org/markup-compatibility/2006" xmlns:p14="http://schemas.microsoft.com/office/powerpoint/2010/main">
    <mc:Choice Requires="p14">
      <p:transition spd="slow" p14:dur="2000" advTm="14668"/>
    </mc:Choice>
    <mc:Fallback xmlns="">
      <p:transition spd="slow" advTm="14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371</Words>
  <Application>Microsoft Office PowerPoint</Application>
  <PresentationFormat>Widescreen</PresentationFormat>
  <Paragraphs>25</Paragraphs>
  <Slides>5</Slides>
  <Notes>3</Notes>
  <HiddenSlides>0</HiddenSlides>
  <MMClips>5</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vt:i4>
      </vt:variant>
    </vt:vector>
  </HeadingPairs>
  <TitlesOfParts>
    <vt:vector size="12" baseType="lpstr">
      <vt:lpstr>Arial</vt:lpstr>
      <vt:lpstr>Calibri</vt:lpstr>
      <vt:lpstr>Calibri Light</vt:lpstr>
      <vt:lpstr>Times New Roman</vt:lpstr>
      <vt:lpstr>Wingdings</vt:lpstr>
      <vt:lpstr>Office Theme</vt:lpstr>
      <vt:lpstr>1_Office Theme</vt:lpstr>
      <vt:lpstr>         Autumn/Winter  Vaccination Programme 2025/26  Information for Care Home Managers  Caroline Lecky, Nurse Consultant Care Homes PHA    </vt:lpstr>
      <vt:lpstr>Role &amp; expectation of HCWs re: vaccination</vt:lpstr>
      <vt:lpstr>Flu vaccine: uptake rates</vt:lpstr>
      <vt:lpstr>4. What you can do to improve uptake</vt:lpstr>
      <vt:lpstr>Thankyou for your time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Lecky</dc:creator>
  <cp:lastModifiedBy>Caroline Lecky</cp:lastModifiedBy>
  <cp:revision>5</cp:revision>
  <dcterms:created xsi:type="dcterms:W3CDTF">2025-10-31T10:05:21Z</dcterms:created>
  <dcterms:modified xsi:type="dcterms:W3CDTF">2025-11-13T12:56:41Z</dcterms:modified>
</cp:coreProperties>
</file>